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8" r:id="rId2"/>
    <p:sldId id="259" r:id="rId3"/>
    <p:sldId id="260" r:id="rId4"/>
    <p:sldId id="261"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80" r:id="rId22"/>
    <p:sldId id="281" r:id="rId23"/>
    <p:sldId id="282" r:id="rId24"/>
    <p:sldId id="283" r:id="rId25"/>
    <p:sldId id="284" r:id="rId26"/>
    <p:sldId id="285" r:id="rId27"/>
    <p:sldId id="286" r:id="rId28"/>
    <p:sldId id="287" r:id="rId29"/>
    <p:sldId id="288" r:id="rId30"/>
    <p:sldId id="289" r:id="rId31"/>
    <p:sldId id="291" r:id="rId32"/>
    <p:sldId id="292" r:id="rId33"/>
    <p:sldId id="293" r:id="rId34"/>
    <p:sldId id="294" r:id="rId35"/>
    <p:sldId id="295" r:id="rId36"/>
    <p:sldId id="296" r:id="rId37"/>
    <p:sldId id="297" r:id="rId38"/>
    <p:sldId id="298"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96" y="-2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B59DC8-491A-49FE-9899-779ED5BEFCE6}" type="datetimeFigureOut">
              <a:rPr lang="en-US" smtClean="0"/>
              <a:t>2/11/2015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BA1E1C-8F29-400B-A397-F823D8182FF6}" type="slidenum">
              <a:rPr lang="en-US" smtClean="0"/>
              <a:t>‹#›</a:t>
            </a:fld>
            <a:endParaRPr lang="en-US"/>
          </a:p>
        </p:txBody>
      </p:sp>
    </p:spTree>
    <p:extLst>
      <p:ext uri="{BB962C8B-B14F-4D97-AF65-F5344CB8AC3E}">
        <p14:creationId xmlns:p14="http://schemas.microsoft.com/office/powerpoint/2010/main" val="3417951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hirise.lpl.arizona.edu/ESP_011909_132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marsprogram.jpl.nasa.gov/msl/gallery/press/20081204a.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Sand Dunes and Ripples in Proctor Crater, Mars</a:t>
            </a:r>
            <a:r>
              <a:rPr lang="en-US" dirty="0" smtClean="0"/>
              <a:t/>
            </a:r>
            <a:br>
              <a:rPr lang="en-US" dirty="0" smtClean="0"/>
            </a:br>
            <a:r>
              <a:rPr lang="en-US" dirty="0" smtClean="0"/>
              <a:t/>
            </a:r>
            <a:br>
              <a:rPr lang="en-US" dirty="0" smtClean="0"/>
            </a:br>
            <a:r>
              <a:rPr lang="en-US" dirty="0" smtClean="0"/>
              <a:t>This view from the High Resolution Imaging Science Experiment (</a:t>
            </a:r>
            <a:r>
              <a:rPr lang="en-US" dirty="0" err="1" smtClean="0"/>
              <a:t>HiRISE</a:t>
            </a:r>
            <a:r>
              <a:rPr lang="en-US" dirty="0" smtClean="0"/>
              <a:t>) camera on NASA's Mars Reconnaissance Orbiter shows two classes of </a:t>
            </a:r>
            <a:r>
              <a:rPr lang="en-US" dirty="0" err="1" smtClean="0"/>
              <a:t>aeolian</a:t>
            </a:r>
            <a:r>
              <a:rPr lang="en-US" dirty="0" smtClean="0"/>
              <a:t> </a:t>
            </a:r>
            <a:r>
              <a:rPr lang="en-US" dirty="0" err="1" smtClean="0"/>
              <a:t>bedforms</a:t>
            </a:r>
            <a:r>
              <a:rPr lang="en-US" dirty="0" smtClean="0"/>
              <a:t> within Proctor Crater. The relatively bright, small ridges are ripples. From their study on Earth, and close-up examination by the MER rovers (roving elsewhere on Mars), we know that ripples are composed of fine sand (less than 200 microns in diameter) or fine sand coated with coarser sand and granules. </a:t>
            </a:r>
            <a:br>
              <a:rPr lang="en-US" dirty="0" smtClean="0"/>
            </a:br>
            <a:r>
              <a:rPr lang="en-US" dirty="0" smtClean="0"/>
              <a:t/>
            </a:r>
            <a:br>
              <a:rPr lang="en-US" dirty="0" smtClean="0"/>
            </a:br>
            <a:r>
              <a:rPr lang="en-US" dirty="0" smtClean="0"/>
              <a:t>The larger, darker </a:t>
            </a:r>
            <a:r>
              <a:rPr lang="en-US" dirty="0" err="1" smtClean="0"/>
              <a:t>bedforms</a:t>
            </a:r>
            <a:r>
              <a:rPr lang="en-US" dirty="0" smtClean="0"/>
              <a:t> are dunes composed of sand, most likely of fine size. Ripples tend to move slower than dunes. Because of this, over time, ripples get covered with dust, possibly explaining the bright tone visible here. The dunes are dark probably because they are composed of basaltic sand (derived from dark, volcanic rock) that is blown by the wind enough that dust does not sufficiently accumulate to change their color. </a:t>
            </a:r>
            <a:br>
              <a:rPr lang="en-US" dirty="0" smtClean="0"/>
            </a:br>
            <a:r>
              <a:rPr lang="en-US" dirty="0" smtClean="0"/>
              <a:t/>
            </a:r>
            <a:br>
              <a:rPr lang="en-US" dirty="0" smtClean="0"/>
            </a:br>
            <a:r>
              <a:rPr lang="en-US" dirty="0" smtClean="0"/>
              <a:t>This area in Proctor Crater, at 47.8 degrees south latitude and 30.7 degrees east longitude, is being monitored by </a:t>
            </a:r>
            <a:r>
              <a:rPr lang="en-US" dirty="0" err="1" smtClean="0"/>
              <a:t>HiRISE</a:t>
            </a:r>
            <a:r>
              <a:rPr lang="en-US" dirty="0" smtClean="0"/>
              <a:t> to document any changes over time. </a:t>
            </a:r>
            <a:br>
              <a:rPr lang="en-US" dirty="0" smtClean="0"/>
            </a:br>
            <a:r>
              <a:rPr lang="en-US" dirty="0" smtClean="0"/>
              <a:t/>
            </a:r>
            <a:br>
              <a:rPr lang="en-US" dirty="0" smtClean="0"/>
            </a:br>
            <a:r>
              <a:rPr lang="en-US" dirty="0" smtClean="0"/>
              <a:t>This image is a portion of the </a:t>
            </a:r>
            <a:r>
              <a:rPr lang="en-US" dirty="0" err="1" smtClean="0"/>
              <a:t>HiRISE</a:t>
            </a:r>
            <a:r>
              <a:rPr lang="en-US" dirty="0" smtClean="0"/>
              <a:t> observation catalogued as </a:t>
            </a:r>
            <a:r>
              <a:rPr lang="en-US" dirty="0" smtClean="0">
                <a:hlinkClick r:id="rId3"/>
              </a:rPr>
              <a:t>ESP_011909</a:t>
            </a:r>
            <a:r>
              <a:rPr lang="en-US" dirty="0" smtClean="0"/>
              <a:t>, taken on Feb. 9, 2009. </a:t>
            </a:r>
            <a:br>
              <a:rPr lang="en-US" dirty="0" smtClean="0"/>
            </a:br>
            <a:r>
              <a:rPr lang="en-US" dirty="0" smtClean="0"/>
              <a:t/>
            </a:r>
            <a:br>
              <a:rPr lang="en-US" dirty="0" smtClean="0"/>
            </a:br>
            <a:r>
              <a:rPr lang="en-US" dirty="0" smtClean="0"/>
              <a:t>Image Credit: NASA/JPL-Caltech/University of Arizona</a:t>
            </a:r>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0E0CA95-D553-4DD1-BC05-37A96623E49D}" type="slidenum">
              <a:rPr lang="en-US" smtClean="0"/>
              <a:pPr>
                <a:defRPr/>
              </a:pPr>
              <a:t>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7867" y="4277032"/>
            <a:ext cx="5027779" cy="4115721"/>
          </a:xfrm>
        </p:spPr>
        <p:txBody>
          <a:bodyPr>
            <a:normAutofit/>
          </a:bodyPr>
          <a:lstStyle/>
          <a:p>
            <a:r>
              <a:rPr lang="en-US" b="1" dirty="0" smtClean="0"/>
              <a:t>Explanation: </a:t>
            </a:r>
            <a:r>
              <a:rPr lang="en-US" dirty="0" smtClean="0"/>
              <a:t>They might look like trees on Mars, but they're not. Groups of dark brown streaks have been photographed by the Mars Reconnaissance Orbiter on melting pinkish sand dunes covered with light frost. The above image was taken in 2008 April near the North Pole of Mars. At that time, dark sand on the interior of Martian sand dunes became more and more visible as the spring Sun melted the lighter carbon dioxide ice. When occurring near the top of a dune, dark sand may cascade down the dune leaving dark surface streaks -- streaks that might appear at first to be trees standing in front of the lighter regions, but cast no shadows. Objects about 25 centimeters across are resolved on this image spanning about one kilometer. Close ups of some parts of this image show billowing plumes indicating that the sand slides were occurring even when the image was being taken. </a:t>
            </a:r>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0E0CA95-D553-4DD1-BC05-37A96623E49D}" type="slidenum">
              <a:rPr lang="en-US" smtClean="0"/>
              <a:pPr>
                <a:defRPr/>
              </a:pPr>
              <a:t>10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dirty="0" smtClean="0"/>
              <a:t>December 4, 2008</a:t>
            </a:r>
          </a:p>
          <a:p>
            <a:r>
              <a:rPr lang="en-US" dirty="0" smtClean="0"/>
              <a:t/>
            </a:r>
            <a:br>
              <a:rPr lang="en-US" dirty="0" smtClean="0"/>
            </a:br>
            <a:r>
              <a:rPr lang="en-US" dirty="0" smtClean="0"/>
              <a:t>NASA Orbiter Finds Martian Rock Record With 10 Beats to the Bar Periodic Layering in Becquerel Crater, Mars </a:t>
            </a:r>
            <a:br>
              <a:rPr lang="en-US" dirty="0" smtClean="0"/>
            </a:br>
            <a:r>
              <a:rPr lang="en-US" dirty="0" smtClean="0"/>
              <a:t>Image credit: NASA/JPL-Caltech/University of Arizona </a:t>
            </a:r>
            <a:br>
              <a:rPr lang="en-US" dirty="0" smtClean="0"/>
            </a:br>
            <a:r>
              <a:rPr lang="en-US" dirty="0" smtClean="0"/>
              <a:t/>
            </a:r>
            <a:br>
              <a:rPr lang="en-US" dirty="0" smtClean="0"/>
            </a:br>
            <a:r>
              <a:rPr lang="en-US" dirty="0" smtClean="0">
                <a:hlinkClick r:id="rId3" action="ppaction://hlinkfile"/>
              </a:rPr>
              <a:t>Related images</a:t>
            </a:r>
            <a:r>
              <a:rPr lang="en-US" dirty="0" smtClean="0"/>
              <a:t> Climate cycles persisting for millions of years on ancient Mars left a record of rhythmic patterns in thick stacks of sedimentary rock layers, revealed in three-dimensional detail by a telescopic camera on NASA's Mars Reconnaissance Orbiter. </a:t>
            </a:r>
            <a:br>
              <a:rPr lang="en-US" dirty="0" smtClean="0"/>
            </a:br>
            <a:r>
              <a:rPr lang="en-US" dirty="0" smtClean="0"/>
              <a:t/>
            </a:r>
            <a:br>
              <a:rPr lang="en-US" dirty="0" smtClean="0"/>
            </a:br>
            <a:r>
              <a:rPr lang="en-US" dirty="0" smtClean="0"/>
              <a:t>Researchers using the High Resolution Imaging Science Experiment camera report the first measurement of a periodic signal in the rocks of Mars. This pushes climate-cycle fingerprints much earlier in Mars' history than more recent rhythms seen in Martian ice layers. It also may rekindle debates about some patterns of rock layering on Earth. </a:t>
            </a:r>
            <a:br>
              <a:rPr lang="en-US" dirty="0" smtClean="0"/>
            </a:br>
            <a:r>
              <a:rPr lang="en-US" dirty="0" smtClean="0"/>
              <a:t/>
            </a:r>
            <a:br>
              <a:rPr lang="en-US" dirty="0" smtClean="0"/>
            </a:br>
            <a:r>
              <a:rPr lang="en-US" dirty="0" smtClean="0"/>
              <a:t>Layers of similar thickness repeat dozens to hundreds of times in rocks exposed inside four craters in the Arabia Terra region of Mars. In one of the craters, Becquerel, bundles of a 10-layer pattern repeat at least 10 times, which could correspond to a known 10-to-one pattern of changes in the tilt of the planet's rotation axis. </a:t>
            </a:r>
            <a:br>
              <a:rPr lang="en-US" dirty="0" smtClean="0"/>
            </a:br>
            <a:r>
              <a:rPr lang="en-US" dirty="0" smtClean="0"/>
              <a:t/>
            </a:r>
            <a:br>
              <a:rPr lang="en-US" dirty="0" smtClean="0"/>
            </a:br>
            <a:r>
              <a:rPr lang="en-US" dirty="0" smtClean="0"/>
              <a:t>"Each layer has weathered into a stair step in the topography where material that's more resistant to erosion lies on top of material that's less resistant to erosion," said Kevin Lewis of the California Institute of Technology, Pasadena, who is the lead author of a report on the periodic layering published in the Dec. 5 edition of the journal Science. </a:t>
            </a:r>
            <a:br>
              <a:rPr lang="en-US" dirty="0" smtClean="0"/>
            </a:br>
            <a:r>
              <a:rPr lang="en-US" dirty="0" smtClean="0"/>
              <a:t/>
            </a:r>
            <a:br>
              <a:rPr lang="en-US" dirty="0" smtClean="0"/>
            </a:br>
            <a:r>
              <a:rPr lang="en-US" dirty="0" smtClean="0"/>
              <a:t>Some periodic change in the environment appears to have affected how resistant the rock-forming sediments became, perhaps from changes in what size of sand or silt particles were deposited by the wind, or from how the particles were cemented together after deposition. </a:t>
            </a:r>
            <a:br>
              <a:rPr lang="en-US" dirty="0" smtClean="0"/>
            </a:br>
            <a:r>
              <a:rPr lang="en-US" dirty="0" smtClean="0"/>
              <a:t/>
            </a:r>
            <a:br>
              <a:rPr lang="en-US" dirty="0" smtClean="0"/>
            </a:br>
            <a:r>
              <a:rPr lang="en-US" dirty="0" smtClean="0"/>
              <a:t>Some of the individual layers are less than three feet thick. </a:t>
            </a:r>
            <a:br>
              <a:rPr lang="en-US" dirty="0" smtClean="0"/>
            </a:br>
            <a:r>
              <a:rPr lang="en-US" dirty="0" smtClean="0"/>
              <a:t/>
            </a:r>
            <a:br>
              <a:rPr lang="en-US" dirty="0" smtClean="0"/>
            </a:br>
            <a:r>
              <a:rPr lang="en-US" dirty="0" smtClean="0"/>
              <a:t>The camera, called </a:t>
            </a:r>
            <a:r>
              <a:rPr lang="en-US" dirty="0" err="1" smtClean="0"/>
              <a:t>HiRISE</a:t>
            </a:r>
            <a:r>
              <a:rPr lang="en-US" dirty="0" smtClean="0"/>
              <a:t> for short, took pairs of images of each site from slightly different angles in orbit, providing the stereo information necessary for determining each layer's thickness. </a:t>
            </a:r>
            <a:br>
              <a:rPr lang="en-US" dirty="0" smtClean="0"/>
            </a:br>
            <a:r>
              <a:rPr lang="en-US" dirty="0" smtClean="0"/>
              <a:t/>
            </a:r>
            <a:br>
              <a:rPr lang="en-US" dirty="0" smtClean="0"/>
            </a:br>
            <a:r>
              <a:rPr lang="en-US" dirty="0" smtClean="0"/>
              <a:t>"It's easy to be fooled without knowing the topography and measuring the layers in three dimensions," said Alfred McEwen of the University of Arizona, Tucson, principal investigator for the camera and a co-author of the new report. "With the stereo information, it is clear there's a repeating pattern to these layers." </a:t>
            </a:r>
            <a:br>
              <a:rPr lang="en-US" dirty="0" smtClean="0"/>
            </a:br>
            <a:r>
              <a:rPr lang="en-US" dirty="0" smtClean="0"/>
              <a:t/>
            </a:r>
            <a:br>
              <a:rPr lang="en-US" dirty="0" smtClean="0"/>
            </a:br>
            <a:r>
              <a:rPr lang="en-US" dirty="0" smtClean="0"/>
              <a:t>Geologists commonly find "rhythms," or repeating patterns, in sedimentary layers on Earth. Determining the source of the rhythms can be difficult. Some result from annual or tidal cycles, or from episodic flooding that may not be periodic at all, but the role of longer-term astronomical cycles has been debated. One step in showing that astronomical cycles can leave their mark in sediments came from finding repeating five-layer sets in some terrestrial bedrock, matching a known five-to-one ratio of two cyclical variations in Earth's orbit. </a:t>
            </a:r>
            <a:br>
              <a:rPr lang="en-US" dirty="0" smtClean="0"/>
            </a:br>
            <a:r>
              <a:rPr lang="en-US" dirty="0" smtClean="0"/>
              <a:t/>
            </a:r>
            <a:br>
              <a:rPr lang="en-US" dirty="0" smtClean="0"/>
            </a:br>
            <a:r>
              <a:rPr lang="en-US" dirty="0" smtClean="0"/>
              <a:t>Lewis and colleagues found something similar on Mars: "Our findings suggest that cycles of climate change led to the patterns we see recorded in the Mars rock layers today, possibly as a result of similar variations in Mars' orbit," he said. "Mars has a 10-to-one ratio in cycles of how its tilt changes -- smaller wobbles within larger packages. Sure enough, we see a 10-to-one ratio in one of these layered deposits. It's like trying to identify a song -- it's easier if there are multiple instruments playing different parts, rather than just a single rhythm." </a:t>
            </a:r>
            <a:br>
              <a:rPr lang="en-US" dirty="0" smtClean="0"/>
            </a:br>
            <a:r>
              <a:rPr lang="en-US" dirty="0" smtClean="0"/>
              <a:t/>
            </a:r>
            <a:br>
              <a:rPr lang="en-US" dirty="0" smtClean="0"/>
            </a:br>
            <a:r>
              <a:rPr lang="en-US" dirty="0" smtClean="0"/>
              <a:t>In addition to having rhythm of 10 beats to the bar instead of Earth's five-beat pattern, Mars has characteristics that make it a good laboratory for studying how astronomical cycles affect climate. The tilt of Mars' axis varies much more than the axis of Earth, because Earth's relatively large moon provides a stabilizing effect. And, at least for most of its history, Mars has lacked the oceans and thick atmosphere that, on Earth, modulate the effects of orbital variations and add their own cyclical patterns. </a:t>
            </a:r>
            <a:br>
              <a:rPr lang="en-US" dirty="0" smtClean="0"/>
            </a:br>
            <a:r>
              <a:rPr lang="en-US" dirty="0" smtClean="0"/>
              <a:t/>
            </a:r>
            <a:br>
              <a:rPr lang="en-US" dirty="0" smtClean="0"/>
            </a:br>
            <a:r>
              <a:rPr lang="en-US" dirty="0" smtClean="0"/>
              <a:t>The 10-beat pattern of Mars' wobble lasts about 1.2 million years. If the 10-layer bundles in Becquerel crater are indeed signatures of that cycle, the 10 or more bundles stacked on each other record about 12 million years when environmental conditions affecting sedimentation were generally steady except for effects of the changing tilt. </a:t>
            </a:r>
            <a:br>
              <a:rPr lang="en-US" dirty="0" smtClean="0"/>
            </a:br>
            <a:r>
              <a:rPr lang="en-US" dirty="0" smtClean="0"/>
              <a:t/>
            </a:r>
            <a:br>
              <a:rPr lang="en-US" dirty="0" smtClean="0"/>
            </a:br>
            <a:r>
              <a:rPr lang="en-US" dirty="0" smtClean="0"/>
              <a:t>NASA's Jet Propulsion Laboratory, a division of Caltech, manages the Mars Reconnaissance Orbiter for NASA's Science Mission Directorate, Washington. Lockheed Martin Space Systems, Denver, is the prime contractor for the project and built the spacecraft. The </a:t>
            </a:r>
            <a:r>
              <a:rPr lang="en-US" dirty="0" err="1" smtClean="0"/>
              <a:t>HiRISE</a:t>
            </a:r>
            <a:r>
              <a:rPr lang="en-US" dirty="0" smtClean="0"/>
              <a:t> camera was built by Ball Aerospace and Technologies Corp., Boulder, and is operated by the University of Arizona.</a:t>
            </a:r>
          </a:p>
          <a:p>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0E0CA95-D553-4DD1-BC05-37A96623E49D}" type="slidenum">
              <a:rPr lang="en-US" smtClean="0"/>
              <a:pPr>
                <a:defRPr/>
              </a:pPr>
              <a:t>11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0E0CA95-D553-4DD1-BC05-37A96623E49D}" type="slidenum">
              <a:rPr lang="en-US" smtClean="0"/>
              <a:pPr>
                <a:defRPr/>
              </a:pPr>
              <a:t>12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HiRISE</a:t>
            </a:r>
            <a:r>
              <a:rPr lang="en-US" dirty="0" smtClean="0"/>
              <a:t> camera on board the Mars Reconnaissance Orbiter took this incredible image of dust churned up by wind vortices, or dust devils, on the Martian surface.</a:t>
            </a:r>
            <a:endParaRPr lang="en-US" dirty="0"/>
          </a:p>
        </p:txBody>
      </p:sp>
      <p:sp>
        <p:nvSpPr>
          <p:cNvPr id="4" name="Header Placeholder 3"/>
          <p:cNvSpPr>
            <a:spLocks noGrp="1"/>
          </p:cNvSpPr>
          <p:nvPr>
            <p:ph type="hdr"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0E0CA95-D553-4DD1-BC05-37A96623E49D}" type="slidenum">
              <a:rPr lang="en-US" smtClean="0"/>
              <a:pPr>
                <a:defRPr/>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FB5C99-9949-4058-92A7-2EC6AD3FFE18}" type="datetimeFigureOut">
              <a:rPr lang="en-US" smtClean="0"/>
              <a:t>2/11/2015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B2CFF-CE7E-47C9-9D01-D8FD788DB5AE}" type="slidenum">
              <a:rPr lang="en-US" smtClean="0"/>
              <a:t>‹#›</a:t>
            </a:fld>
            <a:endParaRPr lang="en-US"/>
          </a:p>
        </p:txBody>
      </p:sp>
    </p:spTree>
    <p:extLst>
      <p:ext uri="{BB962C8B-B14F-4D97-AF65-F5344CB8AC3E}">
        <p14:creationId xmlns:p14="http://schemas.microsoft.com/office/powerpoint/2010/main" val="1310503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B5C99-9949-4058-92A7-2EC6AD3FFE18}" type="datetimeFigureOut">
              <a:rPr lang="en-US" smtClean="0"/>
              <a:t>2/11/2015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B2CFF-CE7E-47C9-9D01-D8FD788DB5AE}" type="slidenum">
              <a:rPr lang="en-US" smtClean="0"/>
              <a:t>‹#›</a:t>
            </a:fld>
            <a:endParaRPr lang="en-US"/>
          </a:p>
        </p:txBody>
      </p:sp>
    </p:spTree>
    <p:extLst>
      <p:ext uri="{BB962C8B-B14F-4D97-AF65-F5344CB8AC3E}">
        <p14:creationId xmlns:p14="http://schemas.microsoft.com/office/powerpoint/2010/main" val="3075031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B5C99-9949-4058-92A7-2EC6AD3FFE18}" type="datetimeFigureOut">
              <a:rPr lang="en-US" smtClean="0"/>
              <a:t>2/11/2015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B2CFF-CE7E-47C9-9D01-D8FD788DB5AE}" type="slidenum">
              <a:rPr lang="en-US" smtClean="0"/>
              <a:t>‹#›</a:t>
            </a:fld>
            <a:endParaRPr lang="en-US"/>
          </a:p>
        </p:txBody>
      </p:sp>
    </p:spTree>
    <p:extLst>
      <p:ext uri="{BB962C8B-B14F-4D97-AF65-F5344CB8AC3E}">
        <p14:creationId xmlns:p14="http://schemas.microsoft.com/office/powerpoint/2010/main" val="625071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FB5C99-9949-4058-92A7-2EC6AD3FFE18}" type="datetimeFigureOut">
              <a:rPr lang="en-US" smtClean="0"/>
              <a:t>2/11/2015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B2CFF-CE7E-47C9-9D01-D8FD788DB5AE}" type="slidenum">
              <a:rPr lang="en-US" smtClean="0"/>
              <a:t>‹#›</a:t>
            </a:fld>
            <a:endParaRPr lang="en-US"/>
          </a:p>
        </p:txBody>
      </p:sp>
    </p:spTree>
    <p:extLst>
      <p:ext uri="{BB962C8B-B14F-4D97-AF65-F5344CB8AC3E}">
        <p14:creationId xmlns:p14="http://schemas.microsoft.com/office/powerpoint/2010/main" val="2739037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FB5C99-9949-4058-92A7-2EC6AD3FFE18}" type="datetimeFigureOut">
              <a:rPr lang="en-US" smtClean="0"/>
              <a:t>2/11/2015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B2CFF-CE7E-47C9-9D01-D8FD788DB5AE}" type="slidenum">
              <a:rPr lang="en-US" smtClean="0"/>
              <a:t>‹#›</a:t>
            </a:fld>
            <a:endParaRPr lang="en-US"/>
          </a:p>
        </p:txBody>
      </p:sp>
    </p:spTree>
    <p:extLst>
      <p:ext uri="{BB962C8B-B14F-4D97-AF65-F5344CB8AC3E}">
        <p14:creationId xmlns:p14="http://schemas.microsoft.com/office/powerpoint/2010/main" val="1709881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FB5C99-9949-4058-92A7-2EC6AD3FFE18}" type="datetimeFigureOut">
              <a:rPr lang="en-US" smtClean="0"/>
              <a:t>2/11/2015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B2CFF-CE7E-47C9-9D01-D8FD788DB5AE}" type="slidenum">
              <a:rPr lang="en-US" smtClean="0"/>
              <a:t>‹#›</a:t>
            </a:fld>
            <a:endParaRPr lang="en-US"/>
          </a:p>
        </p:txBody>
      </p:sp>
    </p:spTree>
    <p:extLst>
      <p:ext uri="{BB962C8B-B14F-4D97-AF65-F5344CB8AC3E}">
        <p14:creationId xmlns:p14="http://schemas.microsoft.com/office/powerpoint/2010/main" val="14054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FB5C99-9949-4058-92A7-2EC6AD3FFE18}" type="datetimeFigureOut">
              <a:rPr lang="en-US" smtClean="0"/>
              <a:t>2/11/2015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B2CFF-CE7E-47C9-9D01-D8FD788DB5AE}" type="slidenum">
              <a:rPr lang="en-US" smtClean="0"/>
              <a:t>‹#›</a:t>
            </a:fld>
            <a:endParaRPr lang="en-US"/>
          </a:p>
        </p:txBody>
      </p:sp>
    </p:spTree>
    <p:extLst>
      <p:ext uri="{BB962C8B-B14F-4D97-AF65-F5344CB8AC3E}">
        <p14:creationId xmlns:p14="http://schemas.microsoft.com/office/powerpoint/2010/main" val="68515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FB5C99-9949-4058-92A7-2EC6AD3FFE18}" type="datetimeFigureOut">
              <a:rPr lang="en-US" smtClean="0"/>
              <a:t>2/11/2015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B2CFF-CE7E-47C9-9D01-D8FD788DB5AE}" type="slidenum">
              <a:rPr lang="en-US" smtClean="0"/>
              <a:t>‹#›</a:t>
            </a:fld>
            <a:endParaRPr lang="en-US"/>
          </a:p>
        </p:txBody>
      </p:sp>
    </p:spTree>
    <p:extLst>
      <p:ext uri="{BB962C8B-B14F-4D97-AF65-F5344CB8AC3E}">
        <p14:creationId xmlns:p14="http://schemas.microsoft.com/office/powerpoint/2010/main" val="3764724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B5C99-9949-4058-92A7-2EC6AD3FFE18}" type="datetimeFigureOut">
              <a:rPr lang="en-US" smtClean="0"/>
              <a:t>2/11/2015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B2CFF-CE7E-47C9-9D01-D8FD788DB5AE}" type="slidenum">
              <a:rPr lang="en-US" smtClean="0"/>
              <a:t>‹#›</a:t>
            </a:fld>
            <a:endParaRPr lang="en-US"/>
          </a:p>
        </p:txBody>
      </p:sp>
    </p:spTree>
    <p:extLst>
      <p:ext uri="{BB962C8B-B14F-4D97-AF65-F5344CB8AC3E}">
        <p14:creationId xmlns:p14="http://schemas.microsoft.com/office/powerpoint/2010/main" val="2205441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B5C99-9949-4058-92A7-2EC6AD3FFE18}" type="datetimeFigureOut">
              <a:rPr lang="en-US" smtClean="0"/>
              <a:t>2/11/2015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B2CFF-CE7E-47C9-9D01-D8FD788DB5AE}" type="slidenum">
              <a:rPr lang="en-US" smtClean="0"/>
              <a:t>‹#›</a:t>
            </a:fld>
            <a:endParaRPr lang="en-US"/>
          </a:p>
        </p:txBody>
      </p:sp>
    </p:spTree>
    <p:extLst>
      <p:ext uri="{BB962C8B-B14F-4D97-AF65-F5344CB8AC3E}">
        <p14:creationId xmlns:p14="http://schemas.microsoft.com/office/powerpoint/2010/main" val="828883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FB5C99-9949-4058-92A7-2EC6AD3FFE18}" type="datetimeFigureOut">
              <a:rPr lang="en-US" smtClean="0"/>
              <a:t>2/11/2015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B2CFF-CE7E-47C9-9D01-D8FD788DB5AE}" type="slidenum">
              <a:rPr lang="en-US" smtClean="0"/>
              <a:t>‹#›</a:t>
            </a:fld>
            <a:endParaRPr lang="en-US"/>
          </a:p>
        </p:txBody>
      </p:sp>
    </p:spTree>
    <p:extLst>
      <p:ext uri="{BB962C8B-B14F-4D97-AF65-F5344CB8AC3E}">
        <p14:creationId xmlns:p14="http://schemas.microsoft.com/office/powerpoint/2010/main" val="1123727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FB5C99-9949-4058-92A7-2EC6AD3FFE18}" type="datetimeFigureOut">
              <a:rPr lang="en-US" smtClean="0"/>
              <a:t>2/11/2015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B2CFF-CE7E-47C9-9D01-D8FD788DB5AE}" type="slidenum">
              <a:rPr lang="en-US" smtClean="0"/>
              <a:t>‹#›</a:t>
            </a:fld>
            <a:endParaRPr lang="en-US"/>
          </a:p>
        </p:txBody>
      </p:sp>
    </p:spTree>
    <p:extLst>
      <p:ext uri="{BB962C8B-B14F-4D97-AF65-F5344CB8AC3E}">
        <p14:creationId xmlns:p14="http://schemas.microsoft.com/office/powerpoint/2010/main" val="4217892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0" y="2057400"/>
            <a:ext cx="9144000" cy="2677656"/>
          </a:xfrm>
          <a:prstGeom prst="rect">
            <a:avLst/>
          </a:prstGeom>
          <a:noFill/>
          <a:ln w="9525">
            <a:noFill/>
            <a:miter lim="800000"/>
            <a:headEnd/>
            <a:tailEnd/>
          </a:ln>
        </p:spPr>
        <p:txBody>
          <a:bodyPr>
            <a:spAutoFit/>
          </a:bodyPr>
          <a:lstStyle/>
          <a:p>
            <a:pPr algn="ctr" eaLnBrk="0" hangingPunct="0"/>
            <a:r>
              <a:rPr lang="en-US" dirty="0">
                <a:cs typeface="Times New Roman" pitchFamily="18" charset="0"/>
              </a:rPr>
              <a:t> </a:t>
            </a:r>
            <a:r>
              <a:rPr lang="en-US" sz="4800" b="1" dirty="0">
                <a:cs typeface="Times New Roman" pitchFamily="18" charset="0"/>
              </a:rPr>
              <a:t>Solar System </a:t>
            </a:r>
            <a:r>
              <a:rPr lang="en-US" sz="4800" b="1" dirty="0" smtClean="0">
                <a:cs typeface="Times New Roman" pitchFamily="18" charset="0"/>
              </a:rPr>
              <a:t>Tour</a:t>
            </a:r>
          </a:p>
          <a:p>
            <a:pPr algn="ctr" eaLnBrk="0" hangingPunct="0"/>
            <a:r>
              <a:rPr lang="en-US" sz="4800" b="1" dirty="0" smtClean="0">
                <a:cs typeface="Times New Roman" pitchFamily="18" charset="0"/>
              </a:rPr>
              <a:t>Mars</a:t>
            </a:r>
            <a:endParaRPr lang="en-US" sz="4800" b="1" dirty="0" smtClean="0">
              <a:cs typeface="Times New Roman" pitchFamily="18" charset="0"/>
            </a:endParaRPr>
          </a:p>
          <a:p>
            <a:pPr algn="ctr" eaLnBrk="0" hangingPunct="0"/>
            <a:endParaRPr lang="en-US" sz="3600" b="1" dirty="0" smtClean="0">
              <a:cs typeface="Times New Roman" pitchFamily="18" charset="0"/>
            </a:endParaRPr>
          </a:p>
          <a:p>
            <a:pPr algn="ctr" eaLnBrk="0" hangingPunct="0"/>
            <a:endParaRPr lang="en-US" sz="3600" b="1" dirty="0">
              <a:cs typeface="Times New Roman" pitchFamily="18" charset="0"/>
            </a:endParaRPr>
          </a:p>
        </p:txBody>
      </p:sp>
      <p:sp>
        <p:nvSpPr>
          <p:cNvPr id="4" name="TextBox 3"/>
          <p:cNvSpPr txBox="1"/>
          <p:nvPr/>
        </p:nvSpPr>
        <p:spPr>
          <a:xfrm>
            <a:off x="8229600" y="6324600"/>
            <a:ext cx="533400" cy="230832"/>
          </a:xfrm>
          <a:prstGeom prst="rect">
            <a:avLst/>
          </a:prstGeom>
          <a:noFill/>
        </p:spPr>
        <p:txBody>
          <a:bodyPr wrap="square" rtlCol="0">
            <a:spAutoFit/>
          </a:bodyPr>
          <a:lstStyle/>
          <a:p>
            <a:r>
              <a:rPr lang="en-US" sz="900" dirty="0" smtClean="0"/>
              <a:t>sun</a:t>
            </a:r>
            <a:endParaRPr lang="en-US" sz="900" dirty="0"/>
          </a:p>
        </p:txBody>
      </p:sp>
      <p:sp>
        <p:nvSpPr>
          <p:cNvPr id="3" name="TextBox 2"/>
          <p:cNvSpPr txBox="1"/>
          <p:nvPr/>
        </p:nvSpPr>
        <p:spPr>
          <a:xfrm>
            <a:off x="5410200" y="4800600"/>
            <a:ext cx="2362200" cy="369332"/>
          </a:xfrm>
          <a:prstGeom prst="rect">
            <a:avLst/>
          </a:prstGeom>
          <a:noFill/>
        </p:spPr>
        <p:txBody>
          <a:bodyPr wrap="square" rtlCol="0">
            <a:spAutoFit/>
          </a:bodyPr>
          <a:lstStyle/>
          <a:p>
            <a:r>
              <a:rPr lang="en-US" dirty="0" smtClean="0"/>
              <a:t>With Jim Paradise</a:t>
            </a:r>
            <a:endParaRPr lang="en-US" dirty="0"/>
          </a:p>
        </p:txBody>
      </p:sp>
    </p:spTree>
    <p:extLst>
      <p:ext uri="{BB962C8B-B14F-4D97-AF65-F5344CB8AC3E}">
        <p14:creationId xmlns:p14="http://schemas.microsoft.com/office/powerpoint/2010/main" val="391670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457200" y="6019800"/>
            <a:ext cx="8229600" cy="701675"/>
          </a:xfrm>
        </p:spPr>
        <p:txBody>
          <a:bodyPr/>
          <a:lstStyle/>
          <a:p>
            <a:pPr>
              <a:defRPr/>
            </a:pPr>
            <a:endParaRPr lang="en-US"/>
          </a:p>
        </p:txBody>
      </p:sp>
      <p:pic>
        <p:nvPicPr>
          <p:cNvPr id="3" name="Picture 2" descr="mro2 (2).jpg"/>
          <p:cNvPicPr>
            <a:picLocks noChangeAspect="1"/>
          </p:cNvPicPr>
          <p:nvPr/>
        </p:nvPicPr>
        <p:blipFill>
          <a:blip r:embed="rId3"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149463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457200" y="6019800"/>
            <a:ext cx="8229600" cy="701675"/>
          </a:xfrm>
        </p:spPr>
        <p:txBody>
          <a:bodyPr/>
          <a:lstStyle/>
          <a:p>
            <a:pPr>
              <a:defRPr/>
            </a:pPr>
            <a:endParaRPr lang="en-US"/>
          </a:p>
        </p:txBody>
      </p:sp>
      <p:pic>
        <p:nvPicPr>
          <p:cNvPr id="3" name="Picture 2" descr="MRO4.jpg"/>
          <p:cNvPicPr>
            <a:picLocks noChangeAspect="1"/>
          </p:cNvPicPr>
          <p:nvPr/>
        </p:nvPicPr>
        <p:blipFill>
          <a:blip r:embed="rId3" cstate="print"/>
          <a:stretch>
            <a:fillRect/>
          </a:stretch>
        </p:blipFill>
        <p:spPr>
          <a:xfrm>
            <a:off x="2438400" y="228600"/>
            <a:ext cx="4317447" cy="5486400"/>
          </a:xfrm>
          <a:prstGeom prst="rect">
            <a:avLst/>
          </a:prstGeom>
        </p:spPr>
      </p:pic>
      <p:sp>
        <p:nvSpPr>
          <p:cNvPr id="4" name="TextBox 3"/>
          <p:cNvSpPr txBox="1"/>
          <p:nvPr/>
        </p:nvSpPr>
        <p:spPr>
          <a:xfrm>
            <a:off x="7620000" y="6477000"/>
            <a:ext cx="1219200" cy="246221"/>
          </a:xfrm>
          <a:prstGeom prst="rect">
            <a:avLst/>
          </a:prstGeom>
          <a:noFill/>
        </p:spPr>
        <p:txBody>
          <a:bodyPr wrap="square" rtlCol="0">
            <a:spAutoFit/>
          </a:bodyPr>
          <a:lstStyle/>
          <a:p>
            <a:r>
              <a:rPr lang="en-US" sz="1000" dirty="0" smtClean="0"/>
              <a:t>Dust devils</a:t>
            </a:r>
            <a:endParaRPr lang="en-US" sz="1000" dirty="0"/>
          </a:p>
        </p:txBody>
      </p:sp>
    </p:spTree>
    <p:extLst>
      <p:ext uri="{BB962C8B-B14F-4D97-AF65-F5344CB8AC3E}">
        <p14:creationId xmlns:p14="http://schemas.microsoft.com/office/powerpoint/2010/main" val="21354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457200" y="6019800"/>
            <a:ext cx="8229600" cy="701675"/>
          </a:xfrm>
        </p:spPr>
        <p:txBody>
          <a:bodyPr/>
          <a:lstStyle/>
          <a:p>
            <a:pPr>
              <a:defRPr/>
            </a:pPr>
            <a:endParaRPr lang="en-US"/>
          </a:p>
        </p:txBody>
      </p:sp>
      <p:pic>
        <p:nvPicPr>
          <p:cNvPr id="3" name="Picture 2" descr="mro3 (2).jpg"/>
          <p:cNvPicPr>
            <a:picLocks noChangeAspect="1"/>
          </p:cNvPicPr>
          <p:nvPr/>
        </p:nvPicPr>
        <p:blipFill>
          <a:blip r:embed="rId3" cstate="print"/>
          <a:stretch>
            <a:fillRect/>
          </a:stretch>
        </p:blipFill>
        <p:spPr>
          <a:xfrm>
            <a:off x="-228600" y="0"/>
            <a:ext cx="10333904" cy="6858000"/>
          </a:xfrm>
          <a:prstGeom prst="rect">
            <a:avLst/>
          </a:prstGeom>
        </p:spPr>
      </p:pic>
      <p:sp>
        <p:nvSpPr>
          <p:cNvPr id="4" name="TextBox 3"/>
          <p:cNvSpPr txBox="1"/>
          <p:nvPr/>
        </p:nvSpPr>
        <p:spPr>
          <a:xfrm>
            <a:off x="7924800" y="6096000"/>
            <a:ext cx="762000" cy="246221"/>
          </a:xfrm>
          <a:prstGeom prst="rect">
            <a:avLst/>
          </a:prstGeom>
          <a:noFill/>
        </p:spPr>
        <p:txBody>
          <a:bodyPr wrap="square" rtlCol="0">
            <a:spAutoFit/>
          </a:bodyPr>
          <a:lstStyle/>
          <a:p>
            <a:r>
              <a:rPr lang="en-US" sz="1000" dirty="0" smtClean="0">
                <a:solidFill>
                  <a:schemeClr val="bg1"/>
                </a:solidFill>
              </a:rPr>
              <a:t>Sediments</a:t>
            </a:r>
            <a:endParaRPr lang="en-US" sz="1000" dirty="0">
              <a:solidFill>
                <a:schemeClr val="bg1"/>
              </a:solidFill>
            </a:endParaRPr>
          </a:p>
        </p:txBody>
      </p:sp>
    </p:spTree>
    <p:extLst>
      <p:ext uri="{BB962C8B-B14F-4D97-AF65-F5344CB8AC3E}">
        <p14:creationId xmlns:p14="http://schemas.microsoft.com/office/powerpoint/2010/main" val="345232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609600"/>
            <a:ext cx="5105400" cy="5484510"/>
          </a:xfrm>
          <a:prstGeom prst="rect">
            <a:avLst/>
          </a:prstGeom>
        </p:spPr>
      </p:pic>
    </p:spTree>
    <p:extLst>
      <p:ext uri="{BB962C8B-B14F-4D97-AF65-F5344CB8AC3E}">
        <p14:creationId xmlns:p14="http://schemas.microsoft.com/office/powerpoint/2010/main" val="5310400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457200" y="6019800"/>
            <a:ext cx="8229600" cy="701675"/>
          </a:xfrm>
        </p:spPr>
        <p:txBody>
          <a:bodyPr/>
          <a:lstStyle/>
          <a:p>
            <a:pPr>
              <a:defRPr/>
            </a:pPr>
            <a:endParaRPr lang="en-US"/>
          </a:p>
        </p:txBody>
      </p:sp>
      <p:pic>
        <p:nvPicPr>
          <p:cNvPr id="3" name="Picture 2" descr="MRO5.jpg"/>
          <p:cNvPicPr>
            <a:picLocks noChangeAspect="1"/>
          </p:cNvPicPr>
          <p:nvPr/>
        </p:nvPicPr>
        <p:blipFill>
          <a:blip r:embed="rId3" cstate="print"/>
          <a:stretch>
            <a:fillRect/>
          </a:stretch>
        </p:blipFill>
        <p:spPr>
          <a:xfrm>
            <a:off x="0" y="0"/>
            <a:ext cx="9144000" cy="6858000"/>
          </a:xfrm>
          <a:prstGeom prst="rect">
            <a:avLst/>
          </a:prstGeom>
        </p:spPr>
      </p:pic>
      <p:sp>
        <p:nvSpPr>
          <p:cNvPr id="4" name="TextBox 3"/>
          <p:cNvSpPr txBox="1"/>
          <p:nvPr/>
        </p:nvSpPr>
        <p:spPr>
          <a:xfrm>
            <a:off x="7696200" y="6477000"/>
            <a:ext cx="1143000" cy="230832"/>
          </a:xfrm>
          <a:prstGeom prst="rect">
            <a:avLst/>
          </a:prstGeom>
          <a:noFill/>
        </p:spPr>
        <p:txBody>
          <a:bodyPr wrap="square" rtlCol="0">
            <a:spAutoFit/>
          </a:bodyPr>
          <a:lstStyle/>
          <a:p>
            <a:r>
              <a:rPr lang="en-US" sz="900" dirty="0" smtClean="0">
                <a:solidFill>
                  <a:schemeClr val="bg1"/>
                </a:solidFill>
              </a:rPr>
              <a:t>Spiders</a:t>
            </a:r>
            <a:endParaRPr lang="en-US" sz="900" dirty="0">
              <a:solidFill>
                <a:schemeClr val="bg1"/>
              </a:solidFill>
            </a:endParaRPr>
          </a:p>
        </p:txBody>
      </p:sp>
    </p:spTree>
    <p:extLst>
      <p:ext uri="{BB962C8B-B14F-4D97-AF65-F5344CB8AC3E}">
        <p14:creationId xmlns:p14="http://schemas.microsoft.com/office/powerpoint/2010/main" val="149650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457200" y="6019800"/>
            <a:ext cx="8229600" cy="701675"/>
          </a:xfrm>
        </p:spPr>
        <p:txBody>
          <a:bodyPr/>
          <a:lstStyle/>
          <a:p>
            <a:pPr>
              <a:defRPr/>
            </a:pPr>
            <a:endParaRPr lang="en-US"/>
          </a:p>
        </p:txBody>
      </p:sp>
      <p:sp>
        <p:nvSpPr>
          <p:cNvPr id="3" name="TextBox 2"/>
          <p:cNvSpPr txBox="1"/>
          <p:nvPr/>
        </p:nvSpPr>
        <p:spPr>
          <a:xfrm>
            <a:off x="304800" y="101025"/>
            <a:ext cx="5181600" cy="584775"/>
          </a:xfrm>
          <a:prstGeom prst="rect">
            <a:avLst/>
          </a:prstGeom>
          <a:noFill/>
        </p:spPr>
        <p:txBody>
          <a:bodyPr wrap="square" rtlCol="0">
            <a:spAutoFit/>
          </a:bodyPr>
          <a:lstStyle/>
          <a:p>
            <a:r>
              <a:rPr lang="en-US" sz="3200" b="1" dirty="0" smtClean="0"/>
              <a:t>Face on Mars</a:t>
            </a:r>
            <a:endParaRPr lang="en-US" sz="3200" b="1" dirty="0"/>
          </a:p>
        </p:txBody>
      </p:sp>
      <p:pic>
        <p:nvPicPr>
          <p:cNvPr id="4" name="Picture 3" descr="Viking face1.jpg"/>
          <p:cNvPicPr>
            <a:picLocks noChangeAspect="1"/>
          </p:cNvPicPr>
          <p:nvPr/>
        </p:nvPicPr>
        <p:blipFill>
          <a:blip r:embed="rId2" cstate="print"/>
          <a:stretch>
            <a:fillRect/>
          </a:stretch>
        </p:blipFill>
        <p:spPr>
          <a:xfrm>
            <a:off x="5040124" y="914400"/>
            <a:ext cx="3829556" cy="4327398"/>
          </a:xfrm>
          <a:prstGeom prst="rect">
            <a:avLst/>
          </a:prstGeom>
        </p:spPr>
      </p:pic>
      <p:pic>
        <p:nvPicPr>
          <p:cNvPr id="7" name="Picture 6" descr="MRO Face.jpg"/>
          <p:cNvPicPr>
            <a:picLocks noChangeAspect="1"/>
          </p:cNvPicPr>
          <p:nvPr/>
        </p:nvPicPr>
        <p:blipFill>
          <a:blip r:embed="rId3" cstate="print"/>
          <a:stretch>
            <a:fillRect/>
          </a:stretch>
        </p:blipFill>
        <p:spPr>
          <a:xfrm>
            <a:off x="431166" y="1066800"/>
            <a:ext cx="4608958" cy="4426370"/>
          </a:xfrm>
          <a:prstGeom prst="rect">
            <a:avLst/>
          </a:prstGeom>
        </p:spPr>
      </p:pic>
      <p:sp>
        <p:nvSpPr>
          <p:cNvPr id="6" name="TextBox 5"/>
          <p:cNvSpPr txBox="1"/>
          <p:nvPr/>
        </p:nvSpPr>
        <p:spPr>
          <a:xfrm>
            <a:off x="8077200" y="6477000"/>
            <a:ext cx="762000" cy="246221"/>
          </a:xfrm>
          <a:prstGeom prst="rect">
            <a:avLst/>
          </a:prstGeom>
          <a:noFill/>
        </p:spPr>
        <p:txBody>
          <a:bodyPr wrap="square" rtlCol="0">
            <a:spAutoFit/>
          </a:bodyPr>
          <a:lstStyle/>
          <a:p>
            <a:r>
              <a:rPr lang="en-US" sz="1000" dirty="0" smtClean="0"/>
              <a:t>Sojourner</a:t>
            </a:r>
            <a:endParaRPr lang="en-US" sz="1000" dirty="0"/>
          </a:p>
        </p:txBody>
      </p:sp>
    </p:spTree>
    <p:extLst>
      <p:ext uri="{BB962C8B-B14F-4D97-AF65-F5344CB8AC3E}">
        <p14:creationId xmlns:p14="http://schemas.microsoft.com/office/powerpoint/2010/main" val="1838690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33333E-6 -2.59259E-6 L 0.29584 -2.59259E-6 " pathEditMode="relative" rAng="0" ptsTypes="AA">
                                      <p:cBhvr>
                                        <p:cTn id="6" dur="2000" fill="hold"/>
                                        <p:tgtEl>
                                          <p:spTgt spid="4"/>
                                        </p:tgtEl>
                                        <p:attrNameLst>
                                          <p:attrName>ppt_x</p:attrName>
                                          <p:attrName>ppt_y</p:attrName>
                                        </p:attrNameLst>
                                      </p:cBhvr>
                                      <p:rCtr x="148" y="0"/>
                                    </p:animMotion>
                                  </p:childTnLst>
                                </p:cTn>
                              </p:par>
                            </p:childTnLst>
                          </p:cTn>
                        </p:par>
                        <p:par>
                          <p:cTn id="7" fill="hold">
                            <p:stCondLst>
                              <p:cond delay="2000"/>
                            </p:stCondLst>
                            <p:childTnLst>
                              <p:par>
                                <p:cTn id="8" presetID="1" presetClass="entr" presetSubtype="0" fill="hold" nodeType="afterEffect">
                                  <p:stCondLst>
                                    <p:cond delay="20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ven08_B.jpg"/>
          <p:cNvPicPr>
            <a:picLocks noChangeAspect="1"/>
          </p:cNvPicPr>
          <p:nvPr/>
        </p:nvPicPr>
        <p:blipFill>
          <a:blip r:embed="rId2" cstate="print"/>
          <a:srcRect/>
          <a:stretch>
            <a:fillRect/>
          </a:stretch>
        </p:blipFill>
        <p:spPr bwMode="auto">
          <a:xfrm>
            <a:off x="0" y="914400"/>
            <a:ext cx="5638800" cy="3700403"/>
          </a:xfrm>
          <a:prstGeom prst="rect">
            <a:avLst/>
          </a:prstGeom>
          <a:noFill/>
          <a:ln w="9525">
            <a:noFill/>
            <a:miter lim="800000"/>
            <a:headEnd/>
            <a:tailEnd/>
          </a:ln>
        </p:spPr>
      </p:pic>
      <p:sp>
        <p:nvSpPr>
          <p:cNvPr id="2" name="Title 1"/>
          <p:cNvSpPr>
            <a:spLocks noGrp="1"/>
          </p:cNvSpPr>
          <p:nvPr>
            <p:ph type="ctrTitle"/>
          </p:nvPr>
        </p:nvSpPr>
        <p:spPr>
          <a:xfrm>
            <a:off x="1219200" y="171450"/>
            <a:ext cx="5638800" cy="1485900"/>
          </a:xfrm>
        </p:spPr>
        <p:txBody>
          <a:bodyPr>
            <a:normAutofit fontScale="90000"/>
          </a:bodyPr>
          <a:lstStyle/>
          <a:p>
            <a:pPr algn="l"/>
            <a:r>
              <a:rPr lang="en-US" sz="3600" dirty="0" smtClean="0">
                <a:solidFill>
                  <a:schemeClr val="bg1"/>
                </a:solidFill>
              </a:rPr>
              <a:t>MAVEN</a:t>
            </a:r>
            <a:br>
              <a:rPr lang="en-US" sz="3600" dirty="0" smtClean="0">
                <a:solidFill>
                  <a:schemeClr val="bg1"/>
                </a:solidFill>
              </a:rPr>
            </a:br>
            <a:r>
              <a:rPr lang="en-US" sz="3600" dirty="0" smtClean="0">
                <a:solidFill>
                  <a:schemeClr val="bg1"/>
                </a:solidFill>
              </a:rPr>
              <a:t>	</a:t>
            </a:r>
            <a:r>
              <a:rPr lang="en-US" sz="2700" dirty="0" smtClean="0">
                <a:solidFill>
                  <a:schemeClr val="bg1"/>
                </a:solidFill>
              </a:rPr>
              <a:t>Launched: Nov 18, 2013</a:t>
            </a:r>
            <a:br>
              <a:rPr lang="en-US" sz="2700" dirty="0" smtClean="0">
                <a:solidFill>
                  <a:schemeClr val="bg1"/>
                </a:solidFill>
              </a:rPr>
            </a:br>
            <a:r>
              <a:rPr lang="en-US" sz="2700" dirty="0" smtClean="0">
                <a:solidFill>
                  <a:schemeClr val="bg1"/>
                </a:solidFill>
              </a:rPr>
              <a:t>	Mars Orbit: Sept 21, 2014</a:t>
            </a:r>
            <a:br>
              <a:rPr lang="en-US" sz="2700" dirty="0" smtClean="0">
                <a:solidFill>
                  <a:schemeClr val="bg1"/>
                </a:solidFill>
              </a:rPr>
            </a:br>
            <a:r>
              <a:rPr lang="en-US" sz="2700" dirty="0" smtClean="0">
                <a:solidFill>
                  <a:schemeClr val="bg1"/>
                </a:solidFill>
              </a:rPr>
              <a:t>             Controlled </a:t>
            </a:r>
            <a:r>
              <a:rPr lang="en-US" sz="2700" dirty="0">
                <a:solidFill>
                  <a:schemeClr val="bg1"/>
                </a:solidFill>
              </a:rPr>
              <a:t>from Denver, CO</a:t>
            </a:r>
          </a:p>
        </p:txBody>
      </p:sp>
      <p:sp>
        <p:nvSpPr>
          <p:cNvPr id="3" name="Subtitle 2"/>
          <p:cNvSpPr>
            <a:spLocks noGrp="1"/>
          </p:cNvSpPr>
          <p:nvPr>
            <p:ph type="subTitle" idx="1"/>
          </p:nvPr>
        </p:nvSpPr>
        <p:spPr>
          <a:xfrm>
            <a:off x="228600" y="4114800"/>
            <a:ext cx="5410200" cy="2514600"/>
          </a:xfrm>
        </p:spPr>
        <p:txBody>
          <a:bodyPr>
            <a:noAutofit/>
          </a:bodyPr>
          <a:lstStyle/>
          <a:p>
            <a:pPr algn="l"/>
            <a:r>
              <a:rPr lang="en-US" sz="1600" dirty="0" smtClean="0">
                <a:solidFill>
                  <a:schemeClr val="bg1"/>
                </a:solidFill>
              </a:rPr>
              <a:t>Mars' loss of its protective magnetic field may have triggered the loss of its atmosphere.</a:t>
            </a:r>
            <a:br>
              <a:rPr lang="en-US" sz="1600" dirty="0" smtClean="0">
                <a:solidFill>
                  <a:schemeClr val="bg1"/>
                </a:solidFill>
              </a:rPr>
            </a:br>
            <a:endParaRPr lang="en-US" sz="1600" dirty="0" smtClean="0">
              <a:solidFill>
                <a:schemeClr val="bg1"/>
              </a:solidFill>
            </a:endParaRPr>
          </a:p>
          <a:p>
            <a:pPr algn="l"/>
            <a:r>
              <a:rPr lang="en-US" sz="1600" dirty="0" smtClean="0">
                <a:solidFill>
                  <a:schemeClr val="bg1"/>
                </a:solidFill>
              </a:rPr>
              <a:t>Mars Atmosphere and Volatile Evolution Mission (MAVEN) will explore Mars' upper atmosphere, ionosphere and how it interacts with the Sun. The spacecraft will determine why Mars lost the denser surface atmosphere that once allowed it support the presence of liquid water on its surface. </a:t>
            </a:r>
          </a:p>
          <a:p>
            <a:pPr algn="l"/>
            <a:endParaRPr lang="en-US" sz="1200" dirty="0">
              <a:solidFill>
                <a:schemeClr val="tx1"/>
              </a:solidFill>
            </a:endParaRPr>
          </a:p>
        </p:txBody>
      </p:sp>
      <p:pic>
        <p:nvPicPr>
          <p:cNvPr id="5" name="Picture 4" descr="Bye Bye Atmosphere"/>
          <p:cNvPicPr>
            <a:picLocks noChangeAspect="1" noChangeArrowheads="1"/>
          </p:cNvPicPr>
          <p:nvPr/>
        </p:nvPicPr>
        <p:blipFill>
          <a:blip r:embed="rId3" cstate="print"/>
          <a:srcRect/>
          <a:stretch>
            <a:fillRect/>
          </a:stretch>
        </p:blipFill>
        <p:spPr bwMode="auto">
          <a:xfrm>
            <a:off x="5665694" y="228600"/>
            <a:ext cx="3048000" cy="2286000"/>
          </a:xfrm>
          <a:prstGeom prst="rect">
            <a:avLst/>
          </a:prstGeom>
          <a:noFill/>
          <a:ln w="9525">
            <a:noFill/>
            <a:miter lim="800000"/>
            <a:headEnd/>
            <a:tailEnd/>
          </a:ln>
        </p:spPr>
      </p:pic>
      <p:pic>
        <p:nvPicPr>
          <p:cNvPr id="7" name="Picture 7" descr="Gone"/>
          <p:cNvPicPr>
            <a:picLocks noChangeAspect="1" noChangeArrowheads="1"/>
          </p:cNvPicPr>
          <p:nvPr/>
        </p:nvPicPr>
        <p:blipFill>
          <a:blip r:embed="rId4" cstate="print"/>
          <a:srcRect/>
          <a:stretch>
            <a:fillRect/>
          </a:stretch>
        </p:blipFill>
        <p:spPr bwMode="auto">
          <a:xfrm>
            <a:off x="5638800" y="4191000"/>
            <a:ext cx="3048000" cy="2286000"/>
          </a:xfrm>
          <a:prstGeom prst="rect">
            <a:avLst/>
          </a:prstGeom>
          <a:noFill/>
          <a:ln w="9525">
            <a:noFill/>
            <a:miter lim="800000"/>
            <a:headEnd/>
            <a:tailEnd/>
          </a:ln>
        </p:spPr>
      </p:pic>
      <p:pic>
        <p:nvPicPr>
          <p:cNvPr id="8" name="Picture 5" descr="Bye Bye 2"/>
          <p:cNvPicPr>
            <a:picLocks noChangeAspect="1" noChangeArrowheads="1"/>
          </p:cNvPicPr>
          <p:nvPr/>
        </p:nvPicPr>
        <p:blipFill>
          <a:blip r:embed="rId5" cstate="print"/>
          <a:srcRect/>
          <a:stretch>
            <a:fillRect/>
          </a:stretch>
        </p:blipFill>
        <p:spPr bwMode="auto">
          <a:xfrm>
            <a:off x="5638800" y="2286000"/>
            <a:ext cx="3048000" cy="2286000"/>
          </a:xfrm>
          <a:prstGeom prst="rect">
            <a:avLst/>
          </a:prstGeom>
          <a:noFill/>
          <a:ln w="9525">
            <a:noFill/>
            <a:miter lim="800000"/>
            <a:headEnd/>
            <a:tailEnd/>
          </a:ln>
        </p:spPr>
      </p:pic>
      <p:sp>
        <p:nvSpPr>
          <p:cNvPr id="9" name="Text Box 8"/>
          <p:cNvSpPr txBox="1">
            <a:spLocks noChangeArrowheads="1"/>
          </p:cNvSpPr>
          <p:nvPr/>
        </p:nvSpPr>
        <p:spPr bwMode="auto">
          <a:xfrm>
            <a:off x="7848600" y="6461125"/>
            <a:ext cx="1066800" cy="244475"/>
          </a:xfrm>
          <a:prstGeom prst="rect">
            <a:avLst/>
          </a:prstGeom>
          <a:noFill/>
          <a:ln w="9525">
            <a:noFill/>
            <a:miter lim="800000"/>
            <a:headEnd/>
            <a:tailEnd/>
          </a:ln>
        </p:spPr>
        <p:txBody>
          <a:bodyPr>
            <a:spAutoFit/>
          </a:bodyPr>
          <a:lstStyle/>
          <a:p>
            <a:pPr>
              <a:spcBef>
                <a:spcPct val="50000"/>
              </a:spcBef>
            </a:pPr>
            <a:r>
              <a:rPr lang="en-US" sz="1000" dirty="0" smtClean="0"/>
              <a:t>Asteroid Belt</a:t>
            </a:r>
            <a:endParaRPr lang="en-US" sz="1000" dirty="0"/>
          </a:p>
        </p:txBody>
      </p:sp>
      <p:sp>
        <p:nvSpPr>
          <p:cNvPr id="10" name="Rectangle 9"/>
          <p:cNvSpPr/>
          <p:nvPr/>
        </p:nvSpPr>
        <p:spPr>
          <a:xfrm>
            <a:off x="3124200" y="6474023"/>
            <a:ext cx="2608406" cy="307777"/>
          </a:xfrm>
          <a:prstGeom prst="rect">
            <a:avLst/>
          </a:prstGeom>
        </p:spPr>
        <p:txBody>
          <a:bodyPr wrap="none">
            <a:spAutoFit/>
          </a:bodyPr>
          <a:lstStyle/>
          <a:p>
            <a:r>
              <a:rPr lang="en-US" sz="1400" dirty="0" smtClean="0"/>
              <a:t>Image credit: NASA/JPL-Caltech</a:t>
            </a:r>
            <a:endParaRPr lang="en-US" sz="1400" dirty="0"/>
          </a:p>
        </p:txBody>
      </p:sp>
      <p:sp>
        <p:nvSpPr>
          <p:cNvPr id="12" name="Footer Placeholder 11"/>
          <p:cNvSpPr>
            <a:spLocks noGrp="1"/>
          </p:cNvSpPr>
          <p:nvPr>
            <p:ph type="ftr" sz="quarter" idx="11"/>
          </p:nvPr>
        </p:nvSpPr>
        <p:spPr/>
        <p:txBody>
          <a:bodyPr/>
          <a:lstStyle/>
          <a:p>
            <a:pPr>
              <a:defRPr/>
            </a:pPr>
            <a:endParaRPr lang="en-US"/>
          </a:p>
        </p:txBody>
      </p:sp>
      <p:sp>
        <p:nvSpPr>
          <p:cNvPr id="11" name="TextBox 10"/>
          <p:cNvSpPr txBox="1"/>
          <p:nvPr/>
        </p:nvSpPr>
        <p:spPr>
          <a:xfrm>
            <a:off x="7886700" y="6429473"/>
            <a:ext cx="990600" cy="230832"/>
          </a:xfrm>
          <a:prstGeom prst="rect">
            <a:avLst/>
          </a:prstGeom>
          <a:noFill/>
        </p:spPr>
        <p:txBody>
          <a:bodyPr wrap="square" rtlCol="0">
            <a:spAutoFit/>
          </a:bodyPr>
          <a:lstStyle/>
          <a:p>
            <a:r>
              <a:rPr lang="en-US" sz="900" dirty="0" smtClean="0">
                <a:solidFill>
                  <a:schemeClr val="bg1"/>
                </a:solidFill>
              </a:rPr>
              <a:t>insight</a:t>
            </a:r>
            <a:endParaRPr lang="en-US" sz="900" dirty="0">
              <a:solidFill>
                <a:schemeClr val="bg1"/>
              </a:solidFill>
            </a:endParaRPr>
          </a:p>
        </p:txBody>
      </p:sp>
    </p:spTree>
    <p:extLst>
      <p:ext uri="{BB962C8B-B14F-4D97-AF65-F5344CB8AC3E}">
        <p14:creationId xmlns:p14="http://schemas.microsoft.com/office/powerpoint/2010/main" val="167949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ChangeArrowheads="1"/>
          </p:cNvSpPr>
          <p:nvPr/>
        </p:nvSpPr>
        <p:spPr bwMode="auto">
          <a:xfrm>
            <a:off x="2562225" y="1943100"/>
            <a:ext cx="9144000" cy="0"/>
          </a:xfrm>
          <a:prstGeom prst="rect">
            <a:avLst/>
          </a:prstGeom>
          <a:noFill/>
          <a:ln w="9525">
            <a:noFill/>
            <a:miter lim="800000"/>
            <a:headEnd/>
            <a:tailEnd/>
          </a:ln>
        </p:spPr>
        <p:txBody>
          <a:bodyPr>
            <a:spAutoFit/>
          </a:bodyPr>
          <a:lstStyle/>
          <a:p>
            <a:endParaRPr lang="en-US"/>
          </a:p>
        </p:txBody>
      </p:sp>
      <p:sp>
        <p:nvSpPr>
          <p:cNvPr id="39940" name="Rectangle 5"/>
          <p:cNvSpPr>
            <a:spLocks noChangeArrowheads="1"/>
          </p:cNvSpPr>
          <p:nvPr/>
        </p:nvSpPr>
        <p:spPr bwMode="auto">
          <a:xfrm>
            <a:off x="2562225" y="1943100"/>
            <a:ext cx="9144000" cy="0"/>
          </a:xfrm>
          <a:prstGeom prst="rect">
            <a:avLst/>
          </a:prstGeom>
          <a:noFill/>
          <a:ln w="9525">
            <a:noFill/>
            <a:miter lim="800000"/>
            <a:headEnd/>
            <a:tailEnd/>
          </a:ln>
        </p:spPr>
        <p:txBody>
          <a:bodyPr>
            <a:spAutoFit/>
          </a:bodyPr>
          <a:lstStyle/>
          <a:p>
            <a:endParaRPr lang="en-US"/>
          </a:p>
        </p:txBody>
      </p:sp>
      <p:pic>
        <p:nvPicPr>
          <p:cNvPr id="6" name="Picture 5" descr="Sojourner.jpg"/>
          <p:cNvPicPr>
            <a:picLocks noChangeAspect="1"/>
          </p:cNvPicPr>
          <p:nvPr/>
        </p:nvPicPr>
        <p:blipFill>
          <a:blip r:embed="rId2" cstate="print"/>
          <a:stretch>
            <a:fillRect/>
          </a:stretch>
        </p:blipFill>
        <p:spPr>
          <a:xfrm>
            <a:off x="3200400" y="914400"/>
            <a:ext cx="4392929" cy="5491162"/>
          </a:xfrm>
          <a:prstGeom prst="rect">
            <a:avLst/>
          </a:prstGeom>
        </p:spPr>
      </p:pic>
      <p:sp>
        <p:nvSpPr>
          <p:cNvPr id="39942" name="Rectangle 6"/>
          <p:cNvSpPr>
            <a:spLocks noChangeArrowheads="1"/>
          </p:cNvSpPr>
          <p:nvPr/>
        </p:nvSpPr>
        <p:spPr bwMode="auto">
          <a:xfrm>
            <a:off x="533400" y="381000"/>
            <a:ext cx="8153400" cy="2831544"/>
          </a:xfrm>
          <a:prstGeom prst="rect">
            <a:avLst/>
          </a:prstGeom>
          <a:noFill/>
          <a:ln w="9525">
            <a:noFill/>
            <a:miter lim="800000"/>
            <a:headEnd/>
            <a:tailEnd/>
          </a:ln>
        </p:spPr>
        <p:txBody>
          <a:bodyPr wrap="square">
            <a:spAutoFit/>
          </a:bodyPr>
          <a:lstStyle/>
          <a:p>
            <a:r>
              <a:rPr lang="en-US" b="1" dirty="0">
                <a:latin typeface="Arial Unicode MS" pitchFamily="34" charset="-128"/>
                <a:ea typeface="Arial Unicode MS" pitchFamily="34" charset="-128"/>
                <a:cs typeface="Arial Unicode MS" pitchFamily="34" charset="-128"/>
              </a:rPr>
              <a:t>Mars </a:t>
            </a:r>
            <a:r>
              <a:rPr lang="en-US" b="1" dirty="0" smtClean="0">
                <a:latin typeface="Arial Unicode MS" pitchFamily="34" charset="-128"/>
                <a:ea typeface="Arial Unicode MS" pitchFamily="34" charset="-128"/>
                <a:cs typeface="Arial Unicode MS" pitchFamily="34" charset="-128"/>
              </a:rPr>
              <a:t>1997</a:t>
            </a:r>
            <a:r>
              <a:rPr lang="en-US" dirty="0">
                <a:latin typeface="Arial Unicode MS" pitchFamily="34" charset="-128"/>
                <a:ea typeface="Arial Unicode MS" pitchFamily="34" charset="-128"/>
                <a:cs typeface="Arial Unicode MS" pitchFamily="34" charset="-128"/>
              </a:rPr>
              <a:t>		</a:t>
            </a:r>
            <a:r>
              <a:rPr lang="en-US" b="1" dirty="0" smtClean="0">
                <a:latin typeface="Arial Unicode MS" pitchFamily="34" charset="-128"/>
                <a:ea typeface="Arial Unicode MS" pitchFamily="34" charset="-128"/>
                <a:cs typeface="Arial Unicode MS" pitchFamily="34" charset="-128"/>
              </a:rPr>
              <a:t>Sojourner</a:t>
            </a:r>
            <a:endParaRPr lang="en-US" sz="1200" dirty="0">
              <a:latin typeface="Arial Unicode MS" pitchFamily="34" charset="-128"/>
              <a:ea typeface="Arial Unicode MS" pitchFamily="34" charset="-128"/>
              <a:cs typeface="Arial Unicode MS" pitchFamily="34" charset="-128"/>
            </a:endParaRPr>
          </a:p>
          <a:p>
            <a:pPr eaLnBrk="0" hangingPunct="0"/>
            <a:r>
              <a:rPr lang="en-US" sz="1400" dirty="0">
                <a:latin typeface="Arial Unicode MS" pitchFamily="34" charset="-128"/>
                <a:ea typeface="Arial Unicode MS" pitchFamily="34" charset="-128"/>
                <a:cs typeface="Arial Unicode MS" pitchFamily="34" charset="-128"/>
              </a:rPr>
              <a:t> </a:t>
            </a:r>
            <a:endParaRPr lang="en-US" sz="1200" dirty="0">
              <a:latin typeface="Arial Unicode MS" pitchFamily="34" charset="-128"/>
              <a:ea typeface="Arial Unicode MS" pitchFamily="34" charset="-128"/>
              <a:cs typeface="Arial Unicode MS" pitchFamily="34" charset="-128"/>
            </a:endParaRPr>
          </a:p>
          <a:p>
            <a:pPr eaLnBrk="0" hangingPunct="0"/>
            <a:r>
              <a:rPr lang="en-US" sz="1400" b="1" dirty="0" smtClean="0">
                <a:latin typeface="Arial" charset="0"/>
                <a:cs typeface="Arial" charset="0"/>
              </a:rPr>
              <a:t>Launched</a:t>
            </a:r>
            <a:r>
              <a:rPr lang="en-US" sz="1400" b="1" dirty="0">
                <a:latin typeface="Arial" charset="0"/>
                <a:cs typeface="Arial" charset="0"/>
              </a:rPr>
              <a:t>:    </a:t>
            </a:r>
            <a:r>
              <a:rPr lang="en-US" sz="1400" b="1" dirty="0" smtClean="0">
                <a:latin typeface="Arial" charset="0"/>
                <a:cs typeface="Arial" charset="0"/>
              </a:rPr>
              <a:t>Dec 4, 1996</a:t>
            </a:r>
            <a:r>
              <a:rPr lang="en-US" sz="1400" b="1" dirty="0">
                <a:latin typeface="Arial" charset="0"/>
                <a:cs typeface="Arial" charset="0"/>
              </a:rPr>
              <a:t>	    </a:t>
            </a:r>
            <a:endParaRPr lang="en-US" sz="1400" b="1" dirty="0" smtClean="0">
              <a:latin typeface="Arial" charset="0"/>
              <a:cs typeface="Arial" charset="0"/>
            </a:endParaRPr>
          </a:p>
          <a:p>
            <a:pPr eaLnBrk="0" hangingPunct="0"/>
            <a:endParaRPr lang="en-US" sz="1400" b="1" dirty="0" smtClean="0">
              <a:latin typeface="Arial" charset="0"/>
              <a:cs typeface="Arial" charset="0"/>
            </a:endParaRPr>
          </a:p>
          <a:p>
            <a:pPr eaLnBrk="0" hangingPunct="0"/>
            <a:r>
              <a:rPr lang="en-US" sz="1400" b="1" dirty="0" smtClean="0">
                <a:latin typeface="Arial" charset="0"/>
                <a:cs typeface="Arial" charset="0"/>
              </a:rPr>
              <a:t>Landed</a:t>
            </a:r>
            <a:r>
              <a:rPr lang="en-US" sz="1400" b="1" dirty="0">
                <a:latin typeface="Arial" charset="0"/>
                <a:cs typeface="Arial" charset="0"/>
              </a:rPr>
              <a:t>:     </a:t>
            </a:r>
            <a:r>
              <a:rPr lang="en-US" sz="1400" b="1" dirty="0" smtClean="0">
                <a:latin typeface="Arial" charset="0"/>
                <a:cs typeface="Arial" charset="0"/>
              </a:rPr>
              <a:t>July </a:t>
            </a:r>
            <a:r>
              <a:rPr lang="en-US" sz="1400" b="1" dirty="0">
                <a:latin typeface="Arial" charset="0"/>
                <a:cs typeface="Arial" charset="0"/>
              </a:rPr>
              <a:t>4, </a:t>
            </a:r>
            <a:r>
              <a:rPr lang="en-US" sz="1400" b="1" dirty="0" smtClean="0">
                <a:latin typeface="Arial" charset="0"/>
                <a:cs typeface="Arial" charset="0"/>
              </a:rPr>
              <a:t>1998</a:t>
            </a:r>
          </a:p>
          <a:p>
            <a:pPr eaLnBrk="0" hangingPunct="0"/>
            <a:endParaRPr lang="en-US" sz="1400" b="1" dirty="0" smtClean="0">
              <a:latin typeface="Arial" charset="0"/>
              <a:ea typeface="Arial Unicode MS" pitchFamily="34" charset="-128"/>
              <a:cs typeface="Arial" charset="0"/>
            </a:endParaRPr>
          </a:p>
          <a:p>
            <a:pPr eaLnBrk="0" hangingPunct="0"/>
            <a:r>
              <a:rPr lang="en-US" sz="1400" b="1" dirty="0" smtClean="0">
                <a:latin typeface="Arial" charset="0"/>
                <a:ea typeface="Arial Unicode MS" pitchFamily="34" charset="-128"/>
                <a:cs typeface="Arial" charset="0"/>
              </a:rPr>
              <a:t>Lasted:       92 days</a:t>
            </a:r>
          </a:p>
          <a:p>
            <a:pPr eaLnBrk="0" hangingPunct="0"/>
            <a:endParaRPr lang="en-US" sz="1400" b="1" dirty="0" smtClean="0">
              <a:latin typeface="Arial" charset="0"/>
              <a:ea typeface="Arial Unicode MS" pitchFamily="34" charset="-128"/>
              <a:cs typeface="Arial" charset="0"/>
            </a:endParaRPr>
          </a:p>
          <a:p>
            <a:pPr eaLnBrk="0" hangingPunct="0"/>
            <a:r>
              <a:rPr lang="en-US" sz="1400" b="1" dirty="0" smtClean="0">
                <a:latin typeface="Arial" charset="0"/>
                <a:ea typeface="Arial Unicode MS" pitchFamily="34" charset="-128"/>
                <a:cs typeface="Arial" charset="0"/>
              </a:rPr>
              <a:t>Size</a:t>
            </a:r>
          </a:p>
          <a:p>
            <a:pPr eaLnBrk="0" hangingPunct="0">
              <a:buFont typeface="Arial" pitchFamily="34" charset="0"/>
              <a:buChar char="•"/>
            </a:pPr>
            <a:r>
              <a:rPr lang="en-US" sz="1400" b="1" dirty="0" smtClean="0">
                <a:latin typeface="Arial" charset="0"/>
                <a:ea typeface="Arial Unicode MS" pitchFamily="34" charset="-128"/>
                <a:cs typeface="Arial" charset="0"/>
              </a:rPr>
              <a:t>  Small</a:t>
            </a:r>
          </a:p>
          <a:p>
            <a:pPr eaLnBrk="0" hangingPunct="0">
              <a:buFont typeface="Arial" pitchFamily="34" charset="0"/>
              <a:buChar char="•"/>
            </a:pPr>
            <a:r>
              <a:rPr lang="en-US" sz="1400" b="1" dirty="0" smtClean="0">
                <a:latin typeface="Arial" charset="0"/>
                <a:ea typeface="Arial Unicode MS" pitchFamily="34" charset="-128"/>
                <a:cs typeface="Arial" charset="0"/>
              </a:rPr>
              <a:t>  Length:  20 inches</a:t>
            </a:r>
          </a:p>
          <a:p>
            <a:pPr eaLnBrk="0" hangingPunct="0">
              <a:buFont typeface="Arial" pitchFamily="34" charset="0"/>
              <a:buChar char="•"/>
            </a:pPr>
            <a:r>
              <a:rPr lang="en-US" sz="1400" b="1" dirty="0" smtClean="0">
                <a:latin typeface="Arial" charset="0"/>
                <a:ea typeface="Arial Unicode MS" pitchFamily="34" charset="-128"/>
                <a:cs typeface="Arial" charset="0"/>
              </a:rPr>
              <a:t>  Height:  10 inches</a:t>
            </a:r>
            <a:endParaRPr lang="en-US" sz="1400" dirty="0">
              <a:latin typeface="Arial Unicode MS" pitchFamily="34" charset="-128"/>
              <a:ea typeface="Arial Unicode MS" pitchFamily="34" charset="-128"/>
              <a:cs typeface="Arial Unicode MS" pitchFamily="34" charset="-128"/>
            </a:endParaRPr>
          </a:p>
        </p:txBody>
      </p:sp>
      <p:sp>
        <p:nvSpPr>
          <p:cNvPr id="7" name="Rectangle 6"/>
          <p:cNvSpPr/>
          <p:nvPr/>
        </p:nvSpPr>
        <p:spPr>
          <a:xfrm>
            <a:off x="4495800" y="6400800"/>
            <a:ext cx="2608406" cy="307777"/>
          </a:xfrm>
          <a:prstGeom prst="rect">
            <a:avLst/>
          </a:prstGeom>
        </p:spPr>
        <p:txBody>
          <a:bodyPr wrap="none">
            <a:spAutoFit/>
          </a:bodyPr>
          <a:lstStyle/>
          <a:p>
            <a:r>
              <a:rPr lang="en-US" sz="1400" dirty="0" smtClean="0"/>
              <a:t>Image credit: NASA/JPL-Caltech</a:t>
            </a:r>
            <a:endParaRPr lang="en-US" sz="1400" dirty="0"/>
          </a:p>
        </p:txBody>
      </p:sp>
      <p:sp>
        <p:nvSpPr>
          <p:cNvPr id="8" name="Text Box 4"/>
          <p:cNvSpPr txBox="1">
            <a:spLocks noChangeArrowheads="1"/>
          </p:cNvSpPr>
          <p:nvPr/>
        </p:nvSpPr>
        <p:spPr bwMode="auto">
          <a:xfrm>
            <a:off x="7620000" y="6507162"/>
            <a:ext cx="1524000" cy="230832"/>
          </a:xfrm>
          <a:prstGeom prst="rect">
            <a:avLst/>
          </a:prstGeom>
          <a:noFill/>
          <a:ln w="9525">
            <a:noFill/>
            <a:miter lim="800000"/>
            <a:headEnd/>
            <a:tailEnd/>
          </a:ln>
        </p:spPr>
        <p:txBody>
          <a:bodyPr wrap="square">
            <a:spAutoFit/>
          </a:bodyPr>
          <a:lstStyle/>
          <a:p>
            <a:pPr>
              <a:spcBef>
                <a:spcPct val="50000"/>
              </a:spcBef>
            </a:pPr>
            <a:r>
              <a:rPr lang="en-US" sz="900" dirty="0" smtClean="0"/>
              <a:t>Choosing  landing site</a:t>
            </a:r>
            <a:endParaRPr lang="en-US" sz="900" dirty="0"/>
          </a:p>
        </p:txBody>
      </p:sp>
      <p:sp>
        <p:nvSpPr>
          <p:cNvPr id="9" name="Footer Placeholder 8"/>
          <p:cNvSpPr>
            <a:spLocks noGrp="1"/>
          </p:cNvSpPr>
          <p:nvPr>
            <p:ph type="ftr" sz="quarter" idx="4294967295"/>
          </p:nvPr>
        </p:nvSpPr>
        <p:spPr>
          <a:xfrm>
            <a:off x="457200" y="6019800"/>
            <a:ext cx="8229600" cy="701675"/>
          </a:xfrm>
        </p:spPr>
        <p:txBody>
          <a:bodyPr/>
          <a:lstStyle/>
          <a:p>
            <a:pPr>
              <a:defRPr/>
            </a:pPr>
            <a:endParaRPr lang="en-US">
              <a:solidFill>
                <a:schemeClr val="tx1"/>
              </a:solidFill>
            </a:endParaRPr>
          </a:p>
        </p:txBody>
      </p:sp>
    </p:spTree>
    <p:extLst>
      <p:ext uri="{BB962C8B-B14F-4D97-AF65-F5344CB8AC3E}">
        <p14:creationId xmlns:p14="http://schemas.microsoft.com/office/powerpoint/2010/main" val="222014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4294967295"/>
          </p:nvPr>
        </p:nvSpPr>
        <p:spPr>
          <a:xfrm>
            <a:off x="8305800" y="6553200"/>
            <a:ext cx="591829" cy="230832"/>
          </a:xfrm>
        </p:spPr>
        <p:txBody>
          <a:bodyPr/>
          <a:lstStyle/>
          <a:p>
            <a:r>
              <a:rPr lang="en-US" sz="900" smtClean="0">
                <a:solidFill>
                  <a:schemeClr val="bg1"/>
                </a:solidFill>
              </a:rPr>
              <a:t>On Mars</a:t>
            </a:r>
            <a:endParaRPr lang="en-US" sz="900" dirty="0" smtClean="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2963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ojourner background.jpg"/>
          <p:cNvPicPr>
            <a:picLocks noChangeAspect="1"/>
          </p:cNvPicPr>
          <p:nvPr/>
        </p:nvPicPr>
        <p:blipFill>
          <a:blip r:embed="rId2" cstate="print"/>
          <a:stretch>
            <a:fillRect/>
          </a:stretch>
        </p:blipFill>
        <p:spPr>
          <a:xfrm>
            <a:off x="0" y="0"/>
            <a:ext cx="9144000" cy="2209800"/>
          </a:xfrm>
          <a:prstGeom prst="rect">
            <a:avLst/>
          </a:prstGeom>
        </p:spPr>
      </p:pic>
      <p:pic>
        <p:nvPicPr>
          <p:cNvPr id="11" name="Picture 10" descr="Sojourner.jpg"/>
          <p:cNvPicPr>
            <a:picLocks noChangeAspect="1"/>
          </p:cNvPicPr>
          <p:nvPr/>
        </p:nvPicPr>
        <p:blipFill>
          <a:blip r:embed="rId3" cstate="print"/>
          <a:stretch>
            <a:fillRect/>
          </a:stretch>
        </p:blipFill>
        <p:spPr>
          <a:xfrm>
            <a:off x="0" y="2176272"/>
            <a:ext cx="9144000" cy="4681728"/>
          </a:xfrm>
          <a:prstGeom prst="rect">
            <a:avLst/>
          </a:prstGeom>
        </p:spPr>
      </p:pic>
      <p:sp>
        <p:nvSpPr>
          <p:cNvPr id="39938" name="Rectangle 3"/>
          <p:cNvSpPr>
            <a:spLocks noChangeArrowheads="1"/>
          </p:cNvSpPr>
          <p:nvPr/>
        </p:nvSpPr>
        <p:spPr bwMode="auto">
          <a:xfrm>
            <a:off x="2562225" y="1943100"/>
            <a:ext cx="9144000" cy="0"/>
          </a:xfrm>
          <a:prstGeom prst="rect">
            <a:avLst/>
          </a:prstGeom>
          <a:noFill/>
          <a:ln w="9525">
            <a:noFill/>
            <a:miter lim="800000"/>
            <a:headEnd/>
            <a:tailEnd/>
          </a:ln>
        </p:spPr>
        <p:txBody>
          <a:bodyPr>
            <a:spAutoFit/>
          </a:bodyPr>
          <a:lstStyle/>
          <a:p>
            <a:endParaRPr lang="en-US"/>
          </a:p>
        </p:txBody>
      </p:sp>
      <p:sp>
        <p:nvSpPr>
          <p:cNvPr id="39940" name="Rectangle 5"/>
          <p:cNvSpPr>
            <a:spLocks noChangeArrowheads="1"/>
          </p:cNvSpPr>
          <p:nvPr/>
        </p:nvSpPr>
        <p:spPr bwMode="auto">
          <a:xfrm>
            <a:off x="2562225" y="1943100"/>
            <a:ext cx="9144000" cy="0"/>
          </a:xfrm>
          <a:prstGeom prst="rect">
            <a:avLst/>
          </a:prstGeom>
          <a:noFill/>
          <a:ln w="9525">
            <a:noFill/>
            <a:miter lim="800000"/>
            <a:headEnd/>
            <a:tailEnd/>
          </a:ln>
        </p:spPr>
        <p:txBody>
          <a:bodyPr>
            <a:spAutoFit/>
          </a:bodyPr>
          <a:lstStyle/>
          <a:p>
            <a:endParaRPr lang="en-US"/>
          </a:p>
        </p:txBody>
      </p:sp>
      <p:sp>
        <p:nvSpPr>
          <p:cNvPr id="39942" name="Rectangle 6"/>
          <p:cNvSpPr>
            <a:spLocks noChangeArrowheads="1"/>
          </p:cNvSpPr>
          <p:nvPr/>
        </p:nvSpPr>
        <p:spPr bwMode="auto">
          <a:xfrm>
            <a:off x="152400" y="457200"/>
            <a:ext cx="8153400" cy="677108"/>
          </a:xfrm>
          <a:prstGeom prst="rect">
            <a:avLst/>
          </a:prstGeom>
          <a:noFill/>
          <a:ln w="9525">
            <a:noFill/>
            <a:miter lim="800000"/>
            <a:headEnd/>
            <a:tailEnd/>
          </a:ln>
        </p:spPr>
        <p:txBody>
          <a:bodyPr wrap="square">
            <a:spAutoFit/>
          </a:bodyPr>
          <a:lstStyle/>
          <a:p>
            <a:r>
              <a:rPr lang="en-US" b="1" dirty="0" smtClean="0">
                <a:solidFill>
                  <a:schemeClr val="bg1"/>
                </a:solidFill>
                <a:latin typeface="Arial Unicode MS" pitchFamily="34" charset="-128"/>
                <a:ea typeface="Arial Unicode MS" pitchFamily="34" charset="-128"/>
                <a:cs typeface="Arial Unicode MS" pitchFamily="34" charset="-128"/>
              </a:rPr>
              <a:t>Sojourner on Mars </a:t>
            </a:r>
            <a:endParaRPr lang="en-US" sz="1200" dirty="0">
              <a:solidFill>
                <a:schemeClr val="bg1"/>
              </a:solidFill>
              <a:latin typeface="Arial Unicode MS" pitchFamily="34" charset="-128"/>
              <a:ea typeface="Arial Unicode MS" pitchFamily="34" charset="-128"/>
              <a:cs typeface="Arial Unicode MS" pitchFamily="34" charset="-128"/>
            </a:endParaRPr>
          </a:p>
          <a:p>
            <a:pPr eaLnBrk="0" hangingPunct="0"/>
            <a:r>
              <a:rPr lang="en-US" sz="1400" dirty="0">
                <a:latin typeface="Arial Unicode MS" pitchFamily="34" charset="-128"/>
                <a:ea typeface="Arial Unicode MS" pitchFamily="34" charset="-128"/>
                <a:cs typeface="Arial Unicode MS" pitchFamily="34" charset="-128"/>
              </a:rPr>
              <a:t> </a:t>
            </a:r>
            <a:endParaRPr lang="en-US" sz="1200" dirty="0">
              <a:latin typeface="Arial Unicode MS" pitchFamily="34" charset="-128"/>
              <a:ea typeface="Arial Unicode MS" pitchFamily="34" charset="-128"/>
              <a:cs typeface="Arial Unicode MS" pitchFamily="34" charset="-128"/>
            </a:endParaRPr>
          </a:p>
        </p:txBody>
      </p:sp>
      <p:sp>
        <p:nvSpPr>
          <p:cNvPr id="8" name="TextBox 7"/>
          <p:cNvSpPr txBox="1"/>
          <p:nvPr/>
        </p:nvSpPr>
        <p:spPr>
          <a:xfrm>
            <a:off x="7772400" y="6477000"/>
            <a:ext cx="1143000" cy="261610"/>
          </a:xfrm>
          <a:prstGeom prst="rect">
            <a:avLst/>
          </a:prstGeom>
          <a:noFill/>
        </p:spPr>
        <p:txBody>
          <a:bodyPr wrap="square" rtlCol="0">
            <a:spAutoFit/>
          </a:bodyPr>
          <a:lstStyle/>
          <a:p>
            <a:r>
              <a:rPr lang="en-US" sz="1100" dirty="0" smtClean="0"/>
              <a:t>MER</a:t>
            </a:r>
            <a:endParaRPr lang="en-US" sz="1100" dirty="0"/>
          </a:p>
        </p:txBody>
      </p:sp>
      <p:sp>
        <p:nvSpPr>
          <p:cNvPr id="9" name="Rectangle 8"/>
          <p:cNvSpPr/>
          <p:nvPr/>
        </p:nvSpPr>
        <p:spPr>
          <a:xfrm>
            <a:off x="6535594" y="152400"/>
            <a:ext cx="2608406" cy="307777"/>
          </a:xfrm>
          <a:prstGeom prst="rect">
            <a:avLst/>
          </a:prstGeom>
        </p:spPr>
        <p:txBody>
          <a:bodyPr wrap="none">
            <a:spAutoFit/>
          </a:bodyPr>
          <a:lstStyle/>
          <a:p>
            <a:r>
              <a:rPr lang="en-US" sz="1400" dirty="0" smtClean="0"/>
              <a:t>Image credit: NASA/JPL-Caltech</a:t>
            </a:r>
            <a:endParaRPr lang="en-US" sz="1400" dirty="0"/>
          </a:p>
        </p:txBody>
      </p:sp>
      <p:sp>
        <p:nvSpPr>
          <p:cNvPr id="12" name="TextBox 11"/>
          <p:cNvSpPr txBox="1"/>
          <p:nvPr/>
        </p:nvSpPr>
        <p:spPr>
          <a:xfrm>
            <a:off x="8610600" y="6581001"/>
            <a:ext cx="762000" cy="276999"/>
          </a:xfrm>
          <a:prstGeom prst="rect">
            <a:avLst/>
          </a:prstGeom>
          <a:noFill/>
        </p:spPr>
        <p:txBody>
          <a:bodyPr wrap="square" rtlCol="0">
            <a:spAutoFit/>
          </a:bodyPr>
          <a:lstStyle/>
          <a:p>
            <a:r>
              <a:rPr lang="en-US" sz="1200" dirty="0" err="1" smtClean="0"/>
              <a:t>Mer</a:t>
            </a:r>
            <a:endParaRPr lang="en-US" sz="1200" dirty="0"/>
          </a:p>
        </p:txBody>
      </p:sp>
    </p:spTree>
    <p:extLst>
      <p:ext uri="{BB962C8B-B14F-4D97-AF65-F5344CB8AC3E}">
        <p14:creationId xmlns:p14="http://schemas.microsoft.com/office/powerpoint/2010/main" val="179446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ext Box 8"/>
          <p:cNvSpPr txBox="1">
            <a:spLocks noChangeArrowheads="1"/>
          </p:cNvSpPr>
          <p:nvPr/>
        </p:nvSpPr>
        <p:spPr bwMode="auto">
          <a:xfrm>
            <a:off x="8229600" y="6324600"/>
            <a:ext cx="914400" cy="274638"/>
          </a:xfrm>
          <a:prstGeom prst="rect">
            <a:avLst/>
          </a:prstGeom>
          <a:noFill/>
          <a:ln w="9525">
            <a:noFill/>
            <a:miter lim="800000"/>
            <a:headEnd/>
            <a:tailEnd/>
          </a:ln>
        </p:spPr>
        <p:txBody>
          <a:bodyPr>
            <a:spAutoFit/>
          </a:bodyPr>
          <a:lstStyle/>
          <a:p>
            <a:pPr>
              <a:spcBef>
                <a:spcPct val="50000"/>
              </a:spcBef>
            </a:pPr>
            <a:r>
              <a:rPr lang="en-US" sz="1200" dirty="0" smtClean="0"/>
              <a:t>Mars data</a:t>
            </a:r>
            <a:endParaRPr lang="en-US" sz="1200" dirty="0"/>
          </a:p>
        </p:txBody>
      </p:sp>
      <p:sp>
        <p:nvSpPr>
          <p:cNvPr id="4" name="Rectangle 6"/>
          <p:cNvSpPr>
            <a:spLocks noChangeArrowheads="1"/>
          </p:cNvSpPr>
          <p:nvPr/>
        </p:nvSpPr>
        <p:spPr bwMode="auto">
          <a:xfrm>
            <a:off x="5410200" y="228600"/>
            <a:ext cx="3581400" cy="2862322"/>
          </a:xfrm>
          <a:prstGeom prst="rect">
            <a:avLst/>
          </a:prstGeom>
          <a:noFill/>
          <a:ln w="9525">
            <a:noFill/>
            <a:miter lim="800000"/>
            <a:headEnd/>
            <a:tailEnd/>
          </a:ln>
        </p:spPr>
        <p:txBody>
          <a:bodyPr>
            <a:spAutoFit/>
          </a:bodyPr>
          <a:lstStyle/>
          <a:p>
            <a:r>
              <a:rPr lang="en-US" sz="1800" dirty="0" smtClean="0">
                <a:latin typeface="Arial" charset="0"/>
                <a:ea typeface="Arial Unicode MS" pitchFamily="34" charset="-128"/>
                <a:cs typeface="Arial Unicode MS" pitchFamily="34" charset="-128"/>
              </a:rPr>
              <a:t>Average </a:t>
            </a:r>
            <a:r>
              <a:rPr lang="en-US" sz="1800" dirty="0">
                <a:latin typeface="Arial" charset="0"/>
                <a:ea typeface="Arial Unicode MS" pitchFamily="34" charset="-128"/>
                <a:cs typeface="Arial Unicode MS" pitchFamily="34" charset="-128"/>
              </a:rPr>
              <a:t>Distance From Sun:</a:t>
            </a:r>
          </a:p>
          <a:p>
            <a:r>
              <a:rPr lang="en-US" sz="1800" dirty="0">
                <a:latin typeface="Arial" charset="0"/>
                <a:ea typeface="Arial Unicode MS" pitchFamily="34" charset="-128"/>
                <a:cs typeface="Arial Unicode MS" pitchFamily="34" charset="-128"/>
              </a:rPr>
              <a:t> </a:t>
            </a:r>
            <a:r>
              <a:rPr lang="en-US" sz="1800" dirty="0" smtClean="0">
                <a:latin typeface="Arial" charset="0"/>
                <a:ea typeface="Arial Unicode MS" pitchFamily="34" charset="-128"/>
                <a:cs typeface="Arial Unicode MS" pitchFamily="34" charset="-128"/>
              </a:rPr>
              <a:t>         142 </a:t>
            </a:r>
            <a:r>
              <a:rPr lang="en-US" sz="1800" dirty="0">
                <a:latin typeface="Arial" charset="0"/>
                <a:ea typeface="Arial Unicode MS" pitchFamily="34" charset="-128"/>
                <a:cs typeface="Arial Unicode MS" pitchFamily="34" charset="-128"/>
              </a:rPr>
              <a:t>Million Miles </a:t>
            </a:r>
          </a:p>
          <a:p>
            <a:pPr>
              <a:buFontTx/>
              <a:buChar char="•"/>
            </a:pPr>
            <a:endParaRPr lang="en-US" sz="1800" dirty="0">
              <a:latin typeface="Arial" charset="0"/>
              <a:ea typeface="Arial Unicode MS" pitchFamily="34" charset="-128"/>
              <a:cs typeface="Arial Unicode MS" pitchFamily="34" charset="-128"/>
            </a:endParaRPr>
          </a:p>
          <a:p>
            <a:pPr>
              <a:buFontTx/>
              <a:buChar char="•"/>
            </a:pPr>
            <a:r>
              <a:rPr lang="en-US" sz="1800" dirty="0">
                <a:latin typeface="Arial" charset="0"/>
                <a:ea typeface="Arial Unicode MS" pitchFamily="34" charset="-128"/>
                <a:cs typeface="Arial Unicode MS" pitchFamily="34" charset="-128"/>
              </a:rPr>
              <a:t> Average Temp: -</a:t>
            </a:r>
            <a:r>
              <a:rPr lang="en-US" sz="1800" dirty="0" smtClean="0">
                <a:latin typeface="Arial" charset="0"/>
                <a:ea typeface="Arial Unicode MS" pitchFamily="34" charset="-128"/>
                <a:cs typeface="Arial Unicode MS" pitchFamily="34" charset="-128"/>
              </a:rPr>
              <a:t>85</a:t>
            </a:r>
            <a:r>
              <a:rPr lang="en-US" sz="1800" baseline="60000" dirty="0" smtClean="0">
                <a:latin typeface="Arial" charset="0"/>
                <a:ea typeface="Arial Unicode MS" pitchFamily="34" charset="-128"/>
                <a:cs typeface="Arial Unicode MS" pitchFamily="34" charset="-128"/>
              </a:rPr>
              <a:t>o</a:t>
            </a:r>
            <a:r>
              <a:rPr lang="en-US" sz="1800" dirty="0" smtClean="0">
                <a:latin typeface="Arial" charset="0"/>
                <a:ea typeface="Arial Unicode MS" pitchFamily="34" charset="-128"/>
                <a:cs typeface="Arial Unicode MS" pitchFamily="34" charset="-128"/>
              </a:rPr>
              <a:t>F</a:t>
            </a:r>
          </a:p>
          <a:p>
            <a:pPr>
              <a:buFontTx/>
              <a:buChar char="•"/>
            </a:pPr>
            <a:r>
              <a:rPr lang="en-US" sz="1800" dirty="0" smtClean="0">
                <a:latin typeface="Arial" charset="0"/>
                <a:ea typeface="Arial Unicode MS" pitchFamily="34" charset="-128"/>
                <a:cs typeface="Arial Unicode MS" pitchFamily="34" charset="-128"/>
              </a:rPr>
              <a:t> Surface Temp: -220</a:t>
            </a:r>
            <a:r>
              <a:rPr lang="en-US" sz="1800" baseline="60000" dirty="0" smtClean="0">
                <a:latin typeface="Arial" charset="0"/>
                <a:ea typeface="Arial Unicode MS" pitchFamily="34" charset="-128"/>
                <a:cs typeface="Arial Unicode MS" pitchFamily="34" charset="-128"/>
              </a:rPr>
              <a:t>o</a:t>
            </a:r>
            <a:r>
              <a:rPr lang="en-US" sz="1800" dirty="0" smtClean="0">
                <a:latin typeface="Arial" charset="0"/>
                <a:ea typeface="Arial Unicode MS" pitchFamily="34" charset="-128"/>
                <a:cs typeface="Arial Unicode MS" pitchFamily="34" charset="-128"/>
              </a:rPr>
              <a:t>F to +80</a:t>
            </a:r>
            <a:r>
              <a:rPr lang="en-US" sz="1800" baseline="60000" dirty="0" smtClean="0">
                <a:latin typeface="Arial" charset="0"/>
                <a:ea typeface="Arial Unicode MS" pitchFamily="34" charset="-128"/>
                <a:cs typeface="Arial Unicode MS" pitchFamily="34" charset="-128"/>
              </a:rPr>
              <a:t>o</a:t>
            </a:r>
            <a:r>
              <a:rPr lang="en-US" sz="1800" dirty="0" smtClean="0">
                <a:latin typeface="Arial" charset="0"/>
                <a:ea typeface="Arial Unicode MS" pitchFamily="34" charset="-128"/>
                <a:cs typeface="Arial Unicode MS" pitchFamily="34" charset="-128"/>
              </a:rPr>
              <a:t>F</a:t>
            </a:r>
            <a:endParaRPr lang="en-US" sz="1800" dirty="0">
              <a:latin typeface="Arial" charset="0"/>
              <a:ea typeface="Arial Unicode MS" pitchFamily="34" charset="-128"/>
              <a:cs typeface="Arial Unicode MS" pitchFamily="34" charset="-128"/>
            </a:endParaRPr>
          </a:p>
          <a:p>
            <a:pPr>
              <a:buFontTx/>
              <a:buChar char="•"/>
            </a:pPr>
            <a:r>
              <a:rPr lang="en-US" sz="1800" dirty="0">
                <a:latin typeface="Arial" charset="0"/>
                <a:ea typeface="Arial Unicode MS" pitchFamily="34" charset="-128"/>
                <a:cs typeface="Arial Unicode MS" pitchFamily="34" charset="-128"/>
              </a:rPr>
              <a:t> </a:t>
            </a:r>
            <a:r>
              <a:rPr lang="en-US" sz="1800" dirty="0" smtClean="0">
                <a:latin typeface="Arial" charset="0"/>
                <a:ea typeface="Arial Unicode MS" pitchFamily="34" charset="-128"/>
                <a:cs typeface="Arial Unicode MS" pitchFamily="34" charset="-128"/>
              </a:rPr>
              <a:t>Atmosphere:  1</a:t>
            </a:r>
            <a:r>
              <a:rPr lang="en-US" sz="1800" dirty="0">
                <a:latin typeface="Arial" charset="0"/>
                <a:ea typeface="Arial Unicode MS" pitchFamily="34" charset="-128"/>
                <a:cs typeface="Arial Unicode MS" pitchFamily="34" charset="-128"/>
              </a:rPr>
              <a:t>% </a:t>
            </a:r>
            <a:r>
              <a:rPr lang="en-US" sz="1800" dirty="0" smtClean="0">
                <a:latin typeface="Arial" charset="0"/>
                <a:ea typeface="Arial Unicode MS" pitchFamily="34" charset="-128"/>
                <a:cs typeface="Arial Unicode MS" pitchFamily="34" charset="-128"/>
              </a:rPr>
              <a:t>of Earth</a:t>
            </a:r>
            <a:endParaRPr lang="en-US" sz="1800" dirty="0">
              <a:latin typeface="Arial" charset="0"/>
              <a:ea typeface="Arial Unicode MS" pitchFamily="34" charset="-128"/>
              <a:cs typeface="Arial Unicode MS" pitchFamily="34" charset="-128"/>
            </a:endParaRPr>
          </a:p>
          <a:p>
            <a:pPr>
              <a:buFontTx/>
              <a:buChar char="•"/>
            </a:pPr>
            <a:r>
              <a:rPr lang="en-US" sz="1800" dirty="0">
                <a:latin typeface="Arial" charset="0"/>
                <a:ea typeface="Arial Unicode MS" pitchFamily="34" charset="-128"/>
                <a:cs typeface="Arial Unicode MS" pitchFamily="34" charset="-128"/>
              </a:rPr>
              <a:t> Diameter: 4,200 </a:t>
            </a:r>
            <a:r>
              <a:rPr lang="en-US" sz="1800" dirty="0" smtClean="0">
                <a:latin typeface="Arial" charset="0"/>
                <a:ea typeface="Arial Unicode MS" pitchFamily="34" charset="-128"/>
                <a:cs typeface="Arial Unicode MS" pitchFamily="34" charset="-128"/>
              </a:rPr>
              <a:t>miles</a:t>
            </a:r>
            <a:endParaRPr lang="en-US" sz="1800" dirty="0">
              <a:latin typeface="Arial" charset="0"/>
              <a:ea typeface="Arial Unicode MS" pitchFamily="34" charset="-128"/>
              <a:cs typeface="Arial Unicode MS" pitchFamily="34" charset="-128"/>
            </a:endParaRPr>
          </a:p>
          <a:p>
            <a:pPr>
              <a:buFontTx/>
              <a:buChar char="•"/>
            </a:pPr>
            <a:r>
              <a:rPr lang="en-US" sz="1800" dirty="0">
                <a:latin typeface="Arial" charset="0"/>
                <a:ea typeface="Arial Unicode MS" pitchFamily="34" charset="-128"/>
                <a:cs typeface="Arial Unicode MS" pitchFamily="34" charset="-128"/>
              </a:rPr>
              <a:t> Orbital Period:  1.9 </a:t>
            </a:r>
            <a:r>
              <a:rPr lang="en-US" sz="1800" dirty="0" smtClean="0">
                <a:latin typeface="Arial" charset="0"/>
                <a:ea typeface="Arial Unicode MS" pitchFamily="34" charset="-128"/>
                <a:cs typeface="Arial Unicode MS" pitchFamily="34" charset="-128"/>
              </a:rPr>
              <a:t>years</a:t>
            </a:r>
          </a:p>
          <a:p>
            <a:pPr>
              <a:buFontTx/>
              <a:buChar char="•"/>
            </a:pPr>
            <a:r>
              <a:rPr lang="en-US" sz="1800" dirty="0" smtClean="0">
                <a:latin typeface="Arial" charset="0"/>
                <a:ea typeface="Arial Unicode MS" pitchFamily="34" charset="-128"/>
                <a:cs typeface="Arial Unicode MS" pitchFamily="34" charset="-128"/>
              </a:rPr>
              <a:t> Rotation:  24.7 hours</a:t>
            </a:r>
            <a:endParaRPr lang="en-US" sz="1800" dirty="0">
              <a:latin typeface="Arial" charset="0"/>
              <a:ea typeface="Arial Unicode MS" pitchFamily="34" charset="-128"/>
              <a:cs typeface="Arial Unicode MS" pitchFamily="34" charset="-128"/>
            </a:endParaRPr>
          </a:p>
          <a:p>
            <a:pPr>
              <a:buFontTx/>
              <a:buChar char="•"/>
            </a:pPr>
            <a:r>
              <a:rPr lang="en-US" sz="1800" dirty="0">
                <a:latin typeface="Arial" charset="0"/>
                <a:ea typeface="Arial Unicode MS" pitchFamily="34" charset="-128"/>
                <a:cs typeface="Arial Unicode MS" pitchFamily="34" charset="-128"/>
              </a:rPr>
              <a:t> Moons:  2</a:t>
            </a:r>
            <a:endParaRPr lang="en-US" sz="1800" dirty="0">
              <a:latin typeface="Arial" charset="0"/>
            </a:endParaRPr>
          </a:p>
        </p:txBody>
      </p:sp>
      <p:pic>
        <p:nvPicPr>
          <p:cNvPr id="5" name="Picture 4" descr="Phobos_and_Deimos_orbits.gif"/>
          <p:cNvPicPr>
            <a:picLocks noChangeAspect="1"/>
          </p:cNvPicPr>
          <p:nvPr/>
        </p:nvPicPr>
        <p:blipFill>
          <a:blip r:embed="rId2" cstate="print"/>
          <a:stretch>
            <a:fillRect/>
          </a:stretch>
        </p:blipFill>
        <p:spPr>
          <a:xfrm>
            <a:off x="5621066" y="3124200"/>
            <a:ext cx="3446733" cy="2743200"/>
          </a:xfrm>
          <a:prstGeom prst="rect">
            <a:avLst/>
          </a:prstGeom>
        </p:spPr>
      </p:pic>
      <p:sp>
        <p:nvSpPr>
          <p:cNvPr id="6" name="Text Box 4"/>
          <p:cNvSpPr txBox="1">
            <a:spLocks noChangeArrowheads="1"/>
          </p:cNvSpPr>
          <p:nvPr/>
        </p:nvSpPr>
        <p:spPr bwMode="auto">
          <a:xfrm>
            <a:off x="457200" y="304800"/>
            <a:ext cx="8686800" cy="457200"/>
          </a:xfrm>
          <a:prstGeom prst="rect">
            <a:avLst/>
          </a:prstGeom>
          <a:noFill/>
          <a:ln w="9525">
            <a:noFill/>
            <a:miter lim="800000"/>
            <a:headEnd/>
            <a:tailEnd/>
          </a:ln>
        </p:spPr>
        <p:txBody>
          <a:bodyPr>
            <a:spAutoFit/>
          </a:bodyPr>
          <a:lstStyle/>
          <a:p>
            <a:pPr marL="457200" indent="-457200"/>
            <a:r>
              <a:rPr lang="en-US" b="1" dirty="0"/>
              <a:t>Mars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371600"/>
            <a:ext cx="3740410" cy="2809188"/>
          </a:xfrm>
          <a:prstGeom prst="rect">
            <a:avLst/>
          </a:prstGeom>
        </p:spPr>
      </p:pic>
    </p:spTree>
    <p:extLst>
      <p:ext uri="{BB962C8B-B14F-4D97-AF65-F5344CB8AC3E}">
        <p14:creationId xmlns:p14="http://schemas.microsoft.com/office/powerpoint/2010/main" val="53103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ChangeArrowheads="1"/>
          </p:cNvSpPr>
          <p:nvPr/>
        </p:nvSpPr>
        <p:spPr bwMode="auto">
          <a:xfrm>
            <a:off x="2562225" y="1943100"/>
            <a:ext cx="9144000" cy="0"/>
          </a:xfrm>
          <a:prstGeom prst="rect">
            <a:avLst/>
          </a:prstGeom>
          <a:noFill/>
          <a:ln w="9525">
            <a:noFill/>
            <a:miter lim="800000"/>
            <a:headEnd/>
            <a:tailEnd/>
          </a:ln>
        </p:spPr>
        <p:txBody>
          <a:bodyPr>
            <a:spAutoFit/>
          </a:bodyPr>
          <a:lstStyle/>
          <a:p>
            <a:endParaRPr lang="en-US"/>
          </a:p>
        </p:txBody>
      </p:sp>
      <p:sp>
        <p:nvSpPr>
          <p:cNvPr id="39940" name="Rectangle 5"/>
          <p:cNvSpPr>
            <a:spLocks noChangeArrowheads="1"/>
          </p:cNvSpPr>
          <p:nvPr/>
        </p:nvSpPr>
        <p:spPr bwMode="auto">
          <a:xfrm>
            <a:off x="2562225" y="1943100"/>
            <a:ext cx="9144000" cy="0"/>
          </a:xfrm>
          <a:prstGeom prst="rect">
            <a:avLst/>
          </a:prstGeom>
          <a:noFill/>
          <a:ln w="9525">
            <a:noFill/>
            <a:miter lim="800000"/>
            <a:headEnd/>
            <a:tailEnd/>
          </a:ln>
        </p:spPr>
        <p:txBody>
          <a:bodyPr>
            <a:spAutoFit/>
          </a:bodyPr>
          <a:lstStyle/>
          <a:p>
            <a:endParaRPr lang="en-US"/>
          </a:p>
        </p:txBody>
      </p:sp>
      <p:sp>
        <p:nvSpPr>
          <p:cNvPr id="39942" name="Rectangle 6"/>
          <p:cNvSpPr>
            <a:spLocks noChangeArrowheads="1"/>
          </p:cNvSpPr>
          <p:nvPr/>
        </p:nvSpPr>
        <p:spPr bwMode="auto">
          <a:xfrm>
            <a:off x="685800" y="228600"/>
            <a:ext cx="8153400" cy="2169825"/>
          </a:xfrm>
          <a:prstGeom prst="rect">
            <a:avLst/>
          </a:prstGeom>
          <a:noFill/>
          <a:ln w="9525">
            <a:noFill/>
            <a:miter lim="800000"/>
            <a:headEnd/>
            <a:tailEnd/>
          </a:ln>
        </p:spPr>
        <p:txBody>
          <a:bodyPr>
            <a:spAutoFit/>
          </a:bodyPr>
          <a:lstStyle/>
          <a:p>
            <a:r>
              <a:rPr lang="en-US" b="1" dirty="0">
                <a:latin typeface="Arial Unicode MS" pitchFamily="34" charset="-128"/>
                <a:ea typeface="Arial Unicode MS" pitchFamily="34" charset="-128"/>
                <a:cs typeface="Arial Unicode MS" pitchFamily="34" charset="-128"/>
              </a:rPr>
              <a:t>Mars 2003</a:t>
            </a:r>
            <a:r>
              <a:rPr lang="en-US" dirty="0">
                <a:latin typeface="Arial Unicode MS" pitchFamily="34" charset="-128"/>
                <a:ea typeface="Arial Unicode MS" pitchFamily="34" charset="-128"/>
                <a:cs typeface="Arial Unicode MS" pitchFamily="34" charset="-128"/>
              </a:rPr>
              <a:t>	</a:t>
            </a:r>
            <a:r>
              <a:rPr lang="en-US" b="1" dirty="0" smtClean="0">
                <a:latin typeface="Arial Unicode MS" pitchFamily="34" charset="-128"/>
                <a:ea typeface="Arial Unicode MS" pitchFamily="34" charset="-128"/>
                <a:cs typeface="Arial Unicode MS" pitchFamily="34" charset="-128"/>
              </a:rPr>
              <a:t>Mars </a:t>
            </a:r>
            <a:r>
              <a:rPr lang="en-US" b="1" dirty="0">
                <a:latin typeface="Arial Unicode MS" pitchFamily="34" charset="-128"/>
                <a:ea typeface="Arial Unicode MS" pitchFamily="34" charset="-128"/>
                <a:cs typeface="Arial Unicode MS" pitchFamily="34" charset="-128"/>
              </a:rPr>
              <a:t>Exploration </a:t>
            </a:r>
            <a:r>
              <a:rPr lang="en-US" b="1" dirty="0" smtClean="0">
                <a:latin typeface="Arial Unicode MS" pitchFamily="34" charset="-128"/>
                <a:ea typeface="Arial Unicode MS" pitchFamily="34" charset="-128"/>
                <a:cs typeface="Arial Unicode MS" pitchFamily="34" charset="-128"/>
              </a:rPr>
              <a:t>Rovers (MER)</a:t>
            </a:r>
            <a:endParaRPr lang="en-US" sz="400" dirty="0">
              <a:latin typeface="Arial Unicode MS" pitchFamily="34" charset="-128"/>
              <a:ea typeface="Arial Unicode MS" pitchFamily="34" charset="-128"/>
              <a:cs typeface="Arial Unicode MS" pitchFamily="34" charset="-128"/>
            </a:endParaRPr>
          </a:p>
          <a:p>
            <a:pPr eaLnBrk="0" hangingPunct="0"/>
            <a:r>
              <a:rPr lang="en-US" sz="500" dirty="0">
                <a:latin typeface="Arial Unicode MS" pitchFamily="34" charset="-128"/>
                <a:ea typeface="Arial Unicode MS" pitchFamily="34" charset="-128"/>
                <a:cs typeface="Arial Unicode MS" pitchFamily="34" charset="-128"/>
              </a:rPr>
              <a:t> </a:t>
            </a:r>
            <a:endParaRPr lang="en-US" sz="200" dirty="0">
              <a:latin typeface="Arial Unicode MS" pitchFamily="34" charset="-128"/>
              <a:ea typeface="Arial Unicode MS" pitchFamily="34" charset="-128"/>
              <a:cs typeface="Arial Unicode MS" pitchFamily="34" charset="-128"/>
            </a:endParaRPr>
          </a:p>
          <a:p>
            <a:pPr eaLnBrk="0" hangingPunct="0"/>
            <a:r>
              <a:rPr lang="en-US" sz="1800" b="1" dirty="0">
                <a:latin typeface="Arial" charset="0"/>
                <a:cs typeface="Arial" charset="0"/>
              </a:rPr>
              <a:t>Spirit</a:t>
            </a:r>
            <a:r>
              <a:rPr lang="en-US" sz="1800" b="1" dirty="0" smtClean="0">
                <a:latin typeface="Arial" charset="0"/>
                <a:cs typeface="Arial" charset="0"/>
              </a:rPr>
              <a:t>:</a:t>
            </a:r>
            <a:r>
              <a:rPr lang="en-US" sz="1400" b="1" dirty="0" smtClean="0">
                <a:latin typeface="Arial" charset="0"/>
                <a:cs typeface="Arial" charset="0"/>
              </a:rPr>
              <a:t>				 </a:t>
            </a:r>
            <a:r>
              <a:rPr lang="en-US" sz="1800" b="1" dirty="0" smtClean="0">
                <a:latin typeface="Arial" charset="0"/>
                <a:cs typeface="Arial" charset="0"/>
              </a:rPr>
              <a:t>Opportunity: </a:t>
            </a:r>
            <a:r>
              <a:rPr lang="en-US" sz="1400" b="1" dirty="0">
                <a:latin typeface="Arial" charset="0"/>
                <a:cs typeface="Arial" charset="0"/>
              </a:rPr>
              <a:t>	       </a:t>
            </a:r>
            <a:endParaRPr lang="en-US" sz="1400" b="1" dirty="0" smtClean="0">
              <a:latin typeface="Arial" charset="0"/>
              <a:cs typeface="Arial" charset="0"/>
            </a:endParaRPr>
          </a:p>
          <a:p>
            <a:pPr eaLnBrk="0" hangingPunct="0"/>
            <a:r>
              <a:rPr lang="en-US" sz="1200" b="1" dirty="0" smtClean="0">
                <a:latin typeface="Arial" charset="0"/>
                <a:cs typeface="Arial" charset="0"/>
              </a:rPr>
              <a:t>Launched</a:t>
            </a:r>
            <a:r>
              <a:rPr lang="en-US" sz="1200" b="1" dirty="0">
                <a:latin typeface="Arial" charset="0"/>
                <a:cs typeface="Arial" charset="0"/>
              </a:rPr>
              <a:t>:    June 10, </a:t>
            </a:r>
            <a:r>
              <a:rPr lang="en-US" sz="1200" b="1" dirty="0" smtClean="0">
                <a:latin typeface="Arial" charset="0"/>
                <a:cs typeface="Arial" charset="0"/>
              </a:rPr>
              <a:t>2003		 Launched:    July 7, 2003 </a:t>
            </a:r>
            <a:r>
              <a:rPr lang="en-US" sz="1200" b="1" dirty="0">
                <a:latin typeface="Arial" charset="0"/>
                <a:cs typeface="Arial" charset="0"/>
              </a:rPr>
              <a:t>	    </a:t>
            </a:r>
            <a:endParaRPr lang="en-US" sz="1200" b="1" dirty="0" smtClean="0">
              <a:latin typeface="Arial" charset="0"/>
              <a:cs typeface="Arial" charset="0"/>
            </a:endParaRPr>
          </a:p>
          <a:p>
            <a:pPr eaLnBrk="0" hangingPunct="0"/>
            <a:r>
              <a:rPr lang="en-US" sz="1200" b="1" dirty="0" smtClean="0">
                <a:latin typeface="Arial" charset="0"/>
                <a:cs typeface="Arial" charset="0"/>
              </a:rPr>
              <a:t>Landed</a:t>
            </a:r>
            <a:r>
              <a:rPr lang="en-US" sz="1200" b="1" dirty="0">
                <a:latin typeface="Arial" charset="0"/>
                <a:cs typeface="Arial" charset="0"/>
              </a:rPr>
              <a:t>:     January 4, </a:t>
            </a:r>
            <a:r>
              <a:rPr lang="en-US" sz="1200" b="1" dirty="0" smtClean="0">
                <a:latin typeface="Arial" charset="0"/>
                <a:cs typeface="Arial" charset="0"/>
              </a:rPr>
              <a:t>2004 at </a:t>
            </a:r>
            <a:r>
              <a:rPr lang="en-US" sz="1200" b="1" dirty="0" err="1" smtClean="0">
                <a:latin typeface="Arial" charset="0"/>
                <a:cs typeface="Arial" charset="0"/>
              </a:rPr>
              <a:t>Gusev</a:t>
            </a:r>
            <a:r>
              <a:rPr lang="en-US" sz="1200" b="1" dirty="0" smtClean="0">
                <a:latin typeface="Arial" charset="0"/>
                <a:cs typeface="Arial" charset="0"/>
              </a:rPr>
              <a:t> Crater	 Landed:     January 24, 2004 at Meridian </a:t>
            </a:r>
            <a:r>
              <a:rPr lang="en-US" sz="1200" b="1" dirty="0" err="1" smtClean="0">
                <a:latin typeface="Arial" charset="0"/>
                <a:cs typeface="Arial" charset="0"/>
              </a:rPr>
              <a:t>Planum</a:t>
            </a:r>
            <a:endParaRPr lang="en-US" sz="1200" b="1" dirty="0" smtClean="0">
              <a:latin typeface="Arial" charset="0"/>
              <a:cs typeface="Arial" charset="0"/>
            </a:endParaRPr>
          </a:p>
          <a:p>
            <a:pPr eaLnBrk="0" hangingPunct="0"/>
            <a:r>
              <a:rPr lang="en-US" sz="1200" b="1" dirty="0" smtClean="0">
                <a:latin typeface="Arial" charset="0"/>
                <a:cs typeface="Arial" charset="0"/>
              </a:rPr>
              <a:t>Got stuck at Troy 8/5/2009		 Still rolling after more than 9.5 years</a:t>
            </a:r>
          </a:p>
          <a:p>
            <a:pPr eaLnBrk="0" hangingPunct="0"/>
            <a:r>
              <a:rPr lang="en-US" sz="1200" b="1" dirty="0" smtClean="0">
                <a:latin typeface="Arial" charset="0"/>
                <a:cs typeface="Arial" charset="0"/>
              </a:rPr>
              <a:t>Traveled 4.8 miles total			 Traveled 14.3 miles so far</a:t>
            </a:r>
          </a:p>
          <a:p>
            <a:pPr eaLnBrk="0" hangingPunct="0"/>
            <a:r>
              <a:rPr lang="en-US" sz="1200" b="1" dirty="0" smtClean="0">
                <a:latin typeface="Arial" charset="0"/>
                <a:cs typeface="Arial" charset="0"/>
              </a:rPr>
              <a:t> Last communication: 3/22/2010		 Next Destination: </a:t>
            </a:r>
            <a:r>
              <a:rPr lang="en-US" sz="1200" b="1" dirty="0" err="1" smtClean="0">
                <a:latin typeface="Arial" charset="0"/>
                <a:cs typeface="Arial" charset="0"/>
              </a:rPr>
              <a:t>Solander</a:t>
            </a:r>
            <a:r>
              <a:rPr lang="en-US" sz="1200" b="1" dirty="0" smtClean="0">
                <a:latin typeface="Arial" charset="0"/>
                <a:cs typeface="Arial" charset="0"/>
              </a:rPr>
              <a:t> Point</a:t>
            </a:r>
          </a:p>
          <a:p>
            <a:pPr eaLnBrk="0" hangingPunct="0"/>
            <a:endParaRPr lang="en-US" sz="1400" dirty="0">
              <a:latin typeface="Arial Unicode MS" pitchFamily="34" charset="-128"/>
              <a:ea typeface="Arial Unicode MS" pitchFamily="34" charset="-128"/>
              <a:cs typeface="Arial Unicode MS" pitchFamily="34" charset="-128"/>
            </a:endParaRPr>
          </a:p>
          <a:p>
            <a:pPr eaLnBrk="0" hangingPunct="0"/>
            <a:r>
              <a:rPr lang="en-US" sz="1400" b="1" dirty="0">
                <a:latin typeface="Arial" charset="0"/>
                <a:cs typeface="Arial" charset="0"/>
              </a:rPr>
              <a:t>	</a:t>
            </a:r>
            <a:endParaRPr lang="en-US" sz="1400" dirty="0"/>
          </a:p>
        </p:txBody>
      </p:sp>
      <p:sp>
        <p:nvSpPr>
          <p:cNvPr id="39943" name="Rectangle 7"/>
          <p:cNvSpPr>
            <a:spLocks noChangeArrowheads="1"/>
          </p:cNvSpPr>
          <p:nvPr/>
        </p:nvSpPr>
        <p:spPr bwMode="auto">
          <a:xfrm>
            <a:off x="457200" y="5950803"/>
            <a:ext cx="8229600" cy="646331"/>
          </a:xfrm>
          <a:prstGeom prst="rect">
            <a:avLst/>
          </a:prstGeom>
          <a:noFill/>
          <a:ln w="9525">
            <a:noFill/>
            <a:miter lim="800000"/>
            <a:headEnd/>
            <a:tailEnd/>
          </a:ln>
        </p:spPr>
        <p:txBody>
          <a:bodyPr>
            <a:spAutoFit/>
          </a:bodyPr>
          <a:lstStyle/>
          <a:p>
            <a:pPr eaLnBrk="0" hangingPunct="0"/>
            <a:r>
              <a:rPr lang="en-US" sz="1200" dirty="0" smtClean="0">
                <a:solidFill>
                  <a:srgbClr val="000000"/>
                </a:solidFill>
                <a:latin typeface="Arial" charset="0"/>
                <a:cs typeface="Arial" charset="0"/>
              </a:rPr>
              <a:t>Landing sites on </a:t>
            </a:r>
            <a:r>
              <a:rPr lang="en-US" sz="1200" dirty="0">
                <a:solidFill>
                  <a:srgbClr val="000000"/>
                </a:solidFill>
                <a:latin typeface="Arial" charset="0"/>
                <a:cs typeface="Arial" charset="0"/>
              </a:rPr>
              <a:t>opposite sides of Mars. </a:t>
            </a:r>
            <a:endParaRPr lang="en-US" sz="1200" dirty="0" smtClean="0">
              <a:solidFill>
                <a:srgbClr val="000000"/>
              </a:solidFill>
              <a:latin typeface="Arial" charset="0"/>
              <a:cs typeface="Arial" charset="0"/>
            </a:endParaRPr>
          </a:p>
          <a:p>
            <a:pPr eaLnBrk="0" hangingPunct="0"/>
            <a:r>
              <a:rPr lang="en-US" sz="1200" b="1" dirty="0" smtClean="0">
                <a:solidFill>
                  <a:srgbClr val="000000"/>
                </a:solidFill>
                <a:latin typeface="Arial" charset="0"/>
                <a:cs typeface="Arial" charset="0"/>
              </a:rPr>
              <a:t>The </a:t>
            </a:r>
            <a:r>
              <a:rPr lang="en-US" sz="1200" b="1" dirty="0">
                <a:solidFill>
                  <a:srgbClr val="000000"/>
                </a:solidFill>
                <a:latin typeface="Arial" charset="0"/>
                <a:cs typeface="Arial" charset="0"/>
              </a:rPr>
              <a:t>mission </a:t>
            </a:r>
            <a:r>
              <a:rPr lang="en-US" sz="1200" b="1" dirty="0" smtClean="0">
                <a:solidFill>
                  <a:srgbClr val="000000"/>
                </a:solidFill>
                <a:latin typeface="Arial" charset="0"/>
                <a:cs typeface="Arial" charset="0"/>
              </a:rPr>
              <a:t>was planned to last for 90 </a:t>
            </a:r>
            <a:r>
              <a:rPr lang="en-US" sz="1200" b="1" dirty="0">
                <a:solidFill>
                  <a:srgbClr val="000000"/>
                </a:solidFill>
                <a:latin typeface="Arial" charset="0"/>
                <a:cs typeface="Arial" charset="0"/>
              </a:rPr>
              <a:t>days </a:t>
            </a:r>
            <a:r>
              <a:rPr lang="en-US" sz="1200" b="1" dirty="0" smtClean="0">
                <a:solidFill>
                  <a:srgbClr val="000000"/>
                </a:solidFill>
                <a:latin typeface="Arial" charset="0"/>
                <a:cs typeface="Arial" charset="0"/>
              </a:rPr>
              <a:t>each</a:t>
            </a:r>
            <a:r>
              <a:rPr lang="en-US" sz="1200" dirty="0" smtClean="0">
                <a:solidFill>
                  <a:srgbClr val="000000"/>
                </a:solidFill>
                <a:latin typeface="Arial" charset="0"/>
                <a:cs typeface="Arial" charset="0"/>
              </a:rPr>
              <a:t>. </a:t>
            </a:r>
          </a:p>
          <a:p>
            <a:pPr eaLnBrk="0" hangingPunct="0"/>
            <a:r>
              <a:rPr lang="en-US" sz="1200" dirty="0" smtClean="0">
                <a:solidFill>
                  <a:srgbClr val="000000"/>
                </a:solidFill>
                <a:latin typeface="Arial" charset="0"/>
                <a:cs typeface="Arial" charset="0"/>
              </a:rPr>
              <a:t>The </a:t>
            </a:r>
            <a:r>
              <a:rPr lang="en-US" sz="1200" dirty="0">
                <a:solidFill>
                  <a:srgbClr val="000000"/>
                </a:solidFill>
                <a:latin typeface="Arial" charset="0"/>
                <a:cs typeface="Arial" charset="0"/>
              </a:rPr>
              <a:t>rovers </a:t>
            </a:r>
            <a:r>
              <a:rPr lang="en-US" sz="1200" dirty="0" smtClean="0">
                <a:solidFill>
                  <a:srgbClr val="000000"/>
                </a:solidFill>
                <a:latin typeface="Arial" charset="0"/>
                <a:cs typeface="Arial" charset="0"/>
              </a:rPr>
              <a:t>were </a:t>
            </a:r>
            <a:r>
              <a:rPr lang="en-US" sz="1200" dirty="0">
                <a:solidFill>
                  <a:srgbClr val="000000"/>
                </a:solidFill>
                <a:latin typeface="Arial" charset="0"/>
                <a:cs typeface="Arial" charset="0"/>
              </a:rPr>
              <a:t>designed to </a:t>
            </a:r>
            <a:r>
              <a:rPr lang="en-US" sz="1200" dirty="0" smtClean="0">
                <a:solidFill>
                  <a:srgbClr val="000000"/>
                </a:solidFill>
                <a:latin typeface="Arial" charset="0"/>
                <a:cs typeface="Arial" charset="0"/>
              </a:rPr>
              <a:t>travel up to 350 feet each Martian </a:t>
            </a:r>
            <a:r>
              <a:rPr lang="en-US" sz="1200" dirty="0">
                <a:solidFill>
                  <a:srgbClr val="000000"/>
                </a:solidFill>
                <a:latin typeface="Arial" charset="0"/>
                <a:cs typeface="Arial" charset="0"/>
              </a:rPr>
              <a:t>day, or sol (approximately 24 hours, 37 minutes). </a:t>
            </a:r>
          </a:p>
        </p:txBody>
      </p:sp>
      <p:sp>
        <p:nvSpPr>
          <p:cNvPr id="8" name="Rectangle 7"/>
          <p:cNvSpPr/>
          <p:nvPr/>
        </p:nvSpPr>
        <p:spPr>
          <a:xfrm>
            <a:off x="1219200" y="5619690"/>
            <a:ext cx="4572000" cy="400110"/>
          </a:xfrm>
          <a:prstGeom prst="rect">
            <a:avLst/>
          </a:prstGeom>
        </p:spPr>
        <p:txBody>
          <a:bodyPr>
            <a:spAutoFit/>
          </a:bodyPr>
          <a:lstStyle/>
          <a:p>
            <a:pPr eaLnBrk="0" hangingPunct="0"/>
            <a:r>
              <a:rPr lang="en-US" sz="2000" b="1" dirty="0" smtClean="0">
                <a:solidFill>
                  <a:srgbClr val="000000"/>
                </a:solidFill>
                <a:latin typeface="Arial" charset="0"/>
                <a:cs typeface="Arial" charset="0"/>
              </a:rPr>
              <a:t>Size:  Golf Cart Size / 400 pounds </a:t>
            </a:r>
            <a:endParaRPr lang="en-US" sz="2000" dirty="0"/>
          </a:p>
        </p:txBody>
      </p:sp>
      <p:pic>
        <p:nvPicPr>
          <p:cNvPr id="55298" name="Picture 2"/>
          <p:cNvPicPr>
            <a:picLocks noChangeAspect="1" noChangeArrowheads="1"/>
          </p:cNvPicPr>
          <p:nvPr/>
        </p:nvPicPr>
        <p:blipFill>
          <a:blip r:embed="rId2" cstate="print"/>
          <a:srcRect/>
          <a:stretch>
            <a:fillRect/>
          </a:stretch>
        </p:blipFill>
        <p:spPr bwMode="auto">
          <a:xfrm>
            <a:off x="1752600" y="1981201"/>
            <a:ext cx="5223528" cy="3200400"/>
          </a:xfrm>
          <a:prstGeom prst="rect">
            <a:avLst/>
          </a:prstGeom>
          <a:noFill/>
          <a:ln w="9525">
            <a:noFill/>
            <a:miter lim="800000"/>
            <a:headEnd/>
            <a:tailEnd/>
          </a:ln>
        </p:spPr>
      </p:pic>
      <p:sp>
        <p:nvSpPr>
          <p:cNvPr id="9" name="Rectangle 8"/>
          <p:cNvSpPr/>
          <p:nvPr/>
        </p:nvSpPr>
        <p:spPr>
          <a:xfrm>
            <a:off x="2895600" y="6400800"/>
            <a:ext cx="2608406" cy="307777"/>
          </a:xfrm>
          <a:prstGeom prst="rect">
            <a:avLst/>
          </a:prstGeom>
        </p:spPr>
        <p:txBody>
          <a:bodyPr wrap="none">
            <a:spAutoFit/>
          </a:bodyPr>
          <a:lstStyle/>
          <a:p>
            <a:r>
              <a:rPr lang="en-US" sz="1400" dirty="0" smtClean="0"/>
              <a:t>Image credit: NASA/JPL-Caltech</a:t>
            </a:r>
            <a:endParaRPr lang="en-US" sz="1400" dirty="0"/>
          </a:p>
        </p:txBody>
      </p:sp>
      <p:sp>
        <p:nvSpPr>
          <p:cNvPr id="10" name="Text Box 4"/>
          <p:cNvSpPr txBox="1">
            <a:spLocks noChangeArrowheads="1"/>
          </p:cNvSpPr>
          <p:nvPr/>
        </p:nvSpPr>
        <p:spPr bwMode="auto">
          <a:xfrm>
            <a:off x="8305800" y="6553200"/>
            <a:ext cx="838200" cy="276999"/>
          </a:xfrm>
          <a:prstGeom prst="rect">
            <a:avLst/>
          </a:prstGeom>
          <a:noFill/>
          <a:ln w="9525">
            <a:noFill/>
            <a:miter lim="800000"/>
            <a:headEnd/>
            <a:tailEnd/>
          </a:ln>
        </p:spPr>
        <p:txBody>
          <a:bodyPr wrap="square">
            <a:spAutoFit/>
          </a:bodyPr>
          <a:lstStyle/>
          <a:p>
            <a:pPr>
              <a:spcBef>
                <a:spcPct val="50000"/>
              </a:spcBef>
            </a:pPr>
            <a:r>
              <a:rPr lang="en-US" sz="1200" dirty="0" smtClean="0"/>
              <a:t>video</a:t>
            </a:r>
            <a:endParaRPr lang="en-US" sz="1200" dirty="0"/>
          </a:p>
        </p:txBody>
      </p:sp>
    </p:spTree>
    <p:extLst>
      <p:ext uri="{BB962C8B-B14F-4D97-AF65-F5344CB8AC3E}">
        <p14:creationId xmlns:p14="http://schemas.microsoft.com/office/powerpoint/2010/main" val="191405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2562225" y="1943100"/>
            <a:ext cx="9144000" cy="0"/>
          </a:xfrm>
          <a:prstGeom prst="rect">
            <a:avLst/>
          </a:prstGeom>
          <a:noFill/>
          <a:ln w="9525">
            <a:noFill/>
            <a:miter lim="800000"/>
            <a:headEnd/>
            <a:tailEnd/>
          </a:ln>
        </p:spPr>
        <p:txBody>
          <a:bodyPr>
            <a:spAutoFit/>
          </a:bodyPr>
          <a:lstStyle/>
          <a:p>
            <a:endParaRPr lang="en-US"/>
          </a:p>
        </p:txBody>
      </p:sp>
      <p:sp>
        <p:nvSpPr>
          <p:cNvPr id="43011" name="Rectangle 3"/>
          <p:cNvSpPr>
            <a:spLocks noChangeArrowheads="1"/>
          </p:cNvSpPr>
          <p:nvPr/>
        </p:nvSpPr>
        <p:spPr bwMode="auto">
          <a:xfrm flipV="1">
            <a:off x="2562225" y="1944688"/>
            <a:ext cx="4371975" cy="3846512"/>
          </a:xfrm>
          <a:prstGeom prst="rect">
            <a:avLst/>
          </a:prstGeom>
          <a:noFill/>
          <a:ln w="9525">
            <a:noFill/>
            <a:miter lim="800000"/>
            <a:headEnd/>
            <a:tailEnd/>
          </a:ln>
        </p:spPr>
        <p:txBody>
          <a:bodyPr>
            <a:spAutoFit/>
          </a:bodyPr>
          <a:lstStyle/>
          <a:p>
            <a:endParaRPr lang="en-US"/>
          </a:p>
        </p:txBody>
      </p:sp>
      <p:sp>
        <p:nvSpPr>
          <p:cNvPr id="43012" name="Rectangle 4"/>
          <p:cNvSpPr>
            <a:spLocks noChangeArrowheads="1"/>
          </p:cNvSpPr>
          <p:nvPr/>
        </p:nvSpPr>
        <p:spPr bwMode="auto">
          <a:xfrm>
            <a:off x="457200" y="381000"/>
            <a:ext cx="3048000" cy="830997"/>
          </a:xfrm>
          <a:prstGeom prst="rect">
            <a:avLst/>
          </a:prstGeom>
          <a:noFill/>
          <a:ln w="9525">
            <a:noFill/>
            <a:miter lim="800000"/>
            <a:headEnd/>
            <a:tailEnd/>
          </a:ln>
        </p:spPr>
        <p:txBody>
          <a:bodyPr wrap="square">
            <a:spAutoFit/>
          </a:bodyPr>
          <a:lstStyle/>
          <a:p>
            <a:r>
              <a:rPr lang="en-US" dirty="0">
                <a:latin typeface="Arial Unicode MS" pitchFamily="34" charset="-128"/>
                <a:ea typeface="Arial Unicode MS" pitchFamily="34" charset="-128"/>
                <a:cs typeface="Arial Unicode MS" pitchFamily="34" charset="-128"/>
              </a:rPr>
              <a:t>Mars 1/25/2004      </a:t>
            </a:r>
            <a:r>
              <a:rPr lang="en-US" dirty="0" smtClean="0">
                <a:latin typeface="Arial Unicode MS" pitchFamily="34" charset="-128"/>
                <a:ea typeface="Arial Unicode MS" pitchFamily="34" charset="-128"/>
                <a:cs typeface="Arial Unicode MS" pitchFamily="34" charset="-128"/>
              </a:rPr>
              <a:t>Opportunity on Mars</a:t>
            </a:r>
            <a:endParaRPr lang="en-US" sz="1200" dirty="0">
              <a:latin typeface="Arial Unicode MS" pitchFamily="34" charset="-128"/>
              <a:ea typeface="Arial Unicode MS" pitchFamily="34" charset="-128"/>
              <a:cs typeface="Arial Unicode MS" pitchFamily="34" charset="-128"/>
            </a:endParaRPr>
          </a:p>
        </p:txBody>
      </p:sp>
      <p:pic>
        <p:nvPicPr>
          <p:cNvPr id="43013" name="Picture 5" descr="Opportunity copy"/>
          <p:cNvPicPr>
            <a:picLocks noChangeAspect="1" noChangeArrowheads="1"/>
          </p:cNvPicPr>
          <p:nvPr/>
        </p:nvPicPr>
        <p:blipFill>
          <a:blip r:embed="rId2" cstate="print"/>
          <a:srcRect/>
          <a:stretch>
            <a:fillRect/>
          </a:stretch>
        </p:blipFill>
        <p:spPr bwMode="auto">
          <a:xfrm>
            <a:off x="3688976" y="0"/>
            <a:ext cx="5455024" cy="6860106"/>
          </a:xfrm>
          <a:prstGeom prst="rect">
            <a:avLst/>
          </a:prstGeom>
          <a:noFill/>
          <a:ln w="9525">
            <a:noFill/>
            <a:miter lim="800000"/>
            <a:headEnd/>
            <a:tailEnd/>
          </a:ln>
        </p:spPr>
      </p:pic>
      <p:sp>
        <p:nvSpPr>
          <p:cNvPr id="6" name="Rectangle 5"/>
          <p:cNvSpPr/>
          <p:nvPr/>
        </p:nvSpPr>
        <p:spPr>
          <a:xfrm>
            <a:off x="152400" y="6529317"/>
            <a:ext cx="2608406" cy="307777"/>
          </a:xfrm>
          <a:prstGeom prst="rect">
            <a:avLst/>
          </a:prstGeom>
        </p:spPr>
        <p:txBody>
          <a:bodyPr wrap="none">
            <a:spAutoFit/>
          </a:bodyPr>
          <a:lstStyle/>
          <a:p>
            <a:r>
              <a:rPr lang="en-US" sz="1400" dirty="0" smtClean="0"/>
              <a:t>Image credit: NASA/JPL-Caltech</a:t>
            </a:r>
            <a:endParaRPr lang="en-US" sz="1400" dirty="0"/>
          </a:p>
        </p:txBody>
      </p:sp>
    </p:spTree>
    <p:extLst>
      <p:ext uri="{BB962C8B-B14F-4D97-AF65-F5344CB8AC3E}">
        <p14:creationId xmlns:p14="http://schemas.microsoft.com/office/powerpoint/2010/main" val="22488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2562225" y="1943100"/>
            <a:ext cx="9144000" cy="0"/>
          </a:xfrm>
          <a:prstGeom prst="rect">
            <a:avLst/>
          </a:prstGeom>
          <a:noFill/>
          <a:ln w="9525">
            <a:noFill/>
            <a:miter lim="800000"/>
            <a:headEnd/>
            <a:tailEnd/>
          </a:ln>
        </p:spPr>
        <p:txBody>
          <a:bodyPr>
            <a:spAutoFit/>
          </a:bodyPr>
          <a:lstStyle/>
          <a:p>
            <a:endParaRPr lang="en-US"/>
          </a:p>
        </p:txBody>
      </p:sp>
      <p:sp>
        <p:nvSpPr>
          <p:cNvPr id="45059" name="Rectangle 3"/>
          <p:cNvSpPr>
            <a:spLocks noChangeArrowheads="1"/>
          </p:cNvSpPr>
          <p:nvPr/>
        </p:nvSpPr>
        <p:spPr bwMode="auto">
          <a:xfrm flipV="1">
            <a:off x="2562225" y="1944688"/>
            <a:ext cx="4371975" cy="3846512"/>
          </a:xfrm>
          <a:prstGeom prst="rect">
            <a:avLst/>
          </a:prstGeom>
          <a:noFill/>
          <a:ln w="9525">
            <a:noFill/>
            <a:miter lim="800000"/>
            <a:headEnd/>
            <a:tailEnd/>
          </a:ln>
        </p:spPr>
        <p:txBody>
          <a:bodyPr>
            <a:spAutoFit/>
          </a:bodyPr>
          <a:lstStyle/>
          <a:p>
            <a:endParaRPr lang="en-US"/>
          </a:p>
        </p:txBody>
      </p:sp>
      <p:pic>
        <p:nvPicPr>
          <p:cNvPr id="45061" name="Picture 5" descr="Opportunity02"/>
          <p:cNvPicPr>
            <a:picLocks noChangeAspect="1" noChangeArrowheads="1"/>
          </p:cNvPicPr>
          <p:nvPr/>
        </p:nvPicPr>
        <p:blipFill>
          <a:blip r:embed="rId2" cstate="print"/>
          <a:srcRect/>
          <a:stretch>
            <a:fillRect/>
          </a:stretch>
        </p:blipFill>
        <p:spPr bwMode="auto">
          <a:xfrm>
            <a:off x="0" y="2438400"/>
            <a:ext cx="9276784" cy="4419600"/>
          </a:xfrm>
          <a:prstGeom prst="rect">
            <a:avLst/>
          </a:prstGeom>
          <a:noFill/>
          <a:ln w="9525">
            <a:noFill/>
            <a:miter lim="800000"/>
            <a:headEnd/>
            <a:tailEnd/>
          </a:ln>
        </p:spPr>
      </p:pic>
      <p:sp>
        <p:nvSpPr>
          <p:cNvPr id="6" name="Rectangle 5"/>
          <p:cNvSpPr/>
          <p:nvPr/>
        </p:nvSpPr>
        <p:spPr>
          <a:xfrm>
            <a:off x="6324600" y="6477000"/>
            <a:ext cx="2608406" cy="307777"/>
          </a:xfrm>
          <a:prstGeom prst="rect">
            <a:avLst/>
          </a:prstGeom>
        </p:spPr>
        <p:txBody>
          <a:bodyPr wrap="none">
            <a:spAutoFit/>
          </a:bodyPr>
          <a:lstStyle/>
          <a:p>
            <a:r>
              <a:rPr lang="en-US" sz="1400" dirty="0" smtClean="0"/>
              <a:t>Image credit: NASA/JPL-Caltech</a:t>
            </a:r>
            <a:endParaRPr lang="en-US" sz="1400" dirty="0"/>
          </a:p>
        </p:txBody>
      </p:sp>
      <p:pic>
        <p:nvPicPr>
          <p:cNvPr id="8" name="Picture 7" descr="Sojourner background.jpg"/>
          <p:cNvPicPr>
            <a:picLocks noChangeAspect="1"/>
          </p:cNvPicPr>
          <p:nvPr/>
        </p:nvPicPr>
        <p:blipFill>
          <a:blip r:embed="rId3" cstate="print"/>
          <a:stretch>
            <a:fillRect/>
          </a:stretch>
        </p:blipFill>
        <p:spPr>
          <a:xfrm>
            <a:off x="0" y="0"/>
            <a:ext cx="9296400" cy="2667000"/>
          </a:xfrm>
          <a:prstGeom prst="rect">
            <a:avLst/>
          </a:prstGeom>
        </p:spPr>
      </p:pic>
      <p:sp>
        <p:nvSpPr>
          <p:cNvPr id="45060" name="Rectangle 4"/>
          <p:cNvSpPr>
            <a:spLocks noChangeArrowheads="1"/>
          </p:cNvSpPr>
          <p:nvPr/>
        </p:nvSpPr>
        <p:spPr bwMode="auto">
          <a:xfrm>
            <a:off x="304800" y="381000"/>
            <a:ext cx="8534400" cy="584775"/>
          </a:xfrm>
          <a:prstGeom prst="rect">
            <a:avLst/>
          </a:prstGeom>
          <a:noFill/>
          <a:ln w="9525">
            <a:noFill/>
            <a:miter lim="800000"/>
            <a:headEnd/>
            <a:tailEnd/>
          </a:ln>
        </p:spPr>
        <p:txBody>
          <a:bodyPr wrap="square">
            <a:spAutoFit/>
          </a:bodyPr>
          <a:lstStyle/>
          <a:p>
            <a:r>
              <a:rPr lang="en-US" sz="3200" dirty="0" smtClean="0">
                <a:solidFill>
                  <a:schemeClr val="bg1"/>
                </a:solidFill>
                <a:latin typeface="Arial Unicode MS" pitchFamily="34" charset="-128"/>
                <a:ea typeface="Arial Unicode MS" pitchFamily="34" charset="-128"/>
                <a:cs typeface="Arial Unicode MS" pitchFamily="34" charset="-128"/>
              </a:rPr>
              <a:t>Opportunity checking out it’s landing airbag…</a:t>
            </a:r>
            <a:endParaRPr lang="en-US" sz="1600" dirty="0">
              <a:solidFill>
                <a:schemeClr val="bg1"/>
              </a:solidFill>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282735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2562225" y="1943100"/>
            <a:ext cx="9144000" cy="0"/>
          </a:xfrm>
          <a:prstGeom prst="rect">
            <a:avLst/>
          </a:prstGeom>
          <a:noFill/>
          <a:ln w="9525">
            <a:noFill/>
            <a:miter lim="800000"/>
            <a:headEnd/>
            <a:tailEnd/>
          </a:ln>
        </p:spPr>
        <p:txBody>
          <a:bodyPr>
            <a:spAutoFit/>
          </a:bodyPr>
          <a:lstStyle/>
          <a:p>
            <a:endParaRPr lang="en-US"/>
          </a:p>
        </p:txBody>
      </p:sp>
      <p:sp>
        <p:nvSpPr>
          <p:cNvPr id="46083" name="Rectangle 3"/>
          <p:cNvSpPr>
            <a:spLocks noChangeArrowheads="1"/>
          </p:cNvSpPr>
          <p:nvPr/>
        </p:nvSpPr>
        <p:spPr bwMode="auto">
          <a:xfrm flipV="1">
            <a:off x="2562225" y="1944688"/>
            <a:ext cx="4371975" cy="3846512"/>
          </a:xfrm>
          <a:prstGeom prst="rect">
            <a:avLst/>
          </a:prstGeom>
          <a:noFill/>
          <a:ln w="9525">
            <a:noFill/>
            <a:miter lim="800000"/>
            <a:headEnd/>
            <a:tailEnd/>
          </a:ln>
        </p:spPr>
        <p:txBody>
          <a:bodyPr>
            <a:spAutoFit/>
          </a:bodyPr>
          <a:lstStyle/>
          <a:p>
            <a:endParaRPr lang="en-US"/>
          </a:p>
        </p:txBody>
      </p:sp>
      <p:pic>
        <p:nvPicPr>
          <p:cNvPr id="46085" name="Picture 5" descr="Opportunity03"/>
          <p:cNvPicPr>
            <a:picLocks noChangeAspect="1" noChangeArrowheads="1"/>
          </p:cNvPicPr>
          <p:nvPr/>
        </p:nvPicPr>
        <p:blipFill>
          <a:blip r:embed="rId2" cstate="print"/>
          <a:srcRect/>
          <a:stretch>
            <a:fillRect/>
          </a:stretch>
        </p:blipFill>
        <p:spPr bwMode="auto">
          <a:xfrm>
            <a:off x="-228600" y="0"/>
            <a:ext cx="12954000" cy="6858000"/>
          </a:xfrm>
          <a:prstGeom prst="rect">
            <a:avLst/>
          </a:prstGeom>
          <a:noFill/>
          <a:ln w="9525">
            <a:noFill/>
            <a:miter lim="800000"/>
            <a:headEnd/>
            <a:tailEnd/>
          </a:ln>
        </p:spPr>
      </p:pic>
      <p:sp>
        <p:nvSpPr>
          <p:cNvPr id="2" name="TextBox 1"/>
          <p:cNvSpPr txBox="1"/>
          <p:nvPr/>
        </p:nvSpPr>
        <p:spPr>
          <a:xfrm>
            <a:off x="9125712" y="6535657"/>
            <a:ext cx="1752600" cy="230832"/>
          </a:xfrm>
          <a:prstGeom prst="rect">
            <a:avLst/>
          </a:prstGeom>
          <a:noFill/>
        </p:spPr>
        <p:txBody>
          <a:bodyPr wrap="square" rtlCol="0">
            <a:spAutoFit/>
          </a:bodyPr>
          <a:lstStyle/>
          <a:p>
            <a:r>
              <a:rPr lang="en-US" sz="900" dirty="0" smtClean="0">
                <a:solidFill>
                  <a:schemeClr val="bg1"/>
                </a:solidFill>
              </a:rPr>
              <a:t>rocky outcrop</a:t>
            </a:r>
            <a:endParaRPr lang="en-US" sz="900" dirty="0">
              <a:solidFill>
                <a:schemeClr val="bg1"/>
              </a:solidFill>
            </a:endParaRPr>
          </a:p>
        </p:txBody>
      </p:sp>
      <p:sp>
        <p:nvSpPr>
          <p:cNvPr id="46084" name="Rectangle 4"/>
          <p:cNvSpPr>
            <a:spLocks noChangeArrowheads="1"/>
          </p:cNvSpPr>
          <p:nvPr/>
        </p:nvSpPr>
        <p:spPr bwMode="auto">
          <a:xfrm>
            <a:off x="-52498" y="152400"/>
            <a:ext cx="5943600" cy="584775"/>
          </a:xfrm>
          <a:prstGeom prst="rect">
            <a:avLst/>
          </a:prstGeom>
          <a:noFill/>
          <a:ln w="9525">
            <a:noFill/>
            <a:miter lim="800000"/>
            <a:headEnd/>
            <a:tailEnd/>
          </a:ln>
        </p:spPr>
        <p:txBody>
          <a:bodyPr>
            <a:spAutoFit/>
          </a:bodyPr>
          <a:lstStyle/>
          <a:p>
            <a:r>
              <a:rPr lang="en-US" sz="3200" dirty="0" smtClean="0">
                <a:latin typeface="Arial Unicode MS" pitchFamily="34" charset="-128"/>
                <a:ea typeface="Arial Unicode MS" pitchFamily="34" charset="-128"/>
                <a:cs typeface="Arial Unicode MS" pitchFamily="34" charset="-128"/>
              </a:rPr>
              <a:t>Sand Dunes</a:t>
            </a:r>
            <a:endParaRPr lang="en-US" sz="1600" dirty="0">
              <a:latin typeface="Arial Unicode MS" pitchFamily="34" charset="-128"/>
              <a:ea typeface="Arial Unicode MS" pitchFamily="34" charset="-128"/>
              <a:cs typeface="Arial Unicode MS" pitchFamily="34" charset="-128"/>
            </a:endParaRPr>
          </a:p>
        </p:txBody>
      </p:sp>
      <p:sp>
        <p:nvSpPr>
          <p:cNvPr id="6" name="Rectangle 5"/>
          <p:cNvSpPr/>
          <p:nvPr/>
        </p:nvSpPr>
        <p:spPr>
          <a:xfrm>
            <a:off x="-52498" y="6458712"/>
            <a:ext cx="2608406" cy="307777"/>
          </a:xfrm>
          <a:prstGeom prst="rect">
            <a:avLst/>
          </a:prstGeom>
        </p:spPr>
        <p:txBody>
          <a:bodyPr wrap="none">
            <a:spAutoFit/>
          </a:bodyPr>
          <a:lstStyle/>
          <a:p>
            <a:r>
              <a:rPr lang="en-US" sz="1400" dirty="0" smtClean="0"/>
              <a:t>Image credit: NASA/JPL-Caltech</a:t>
            </a:r>
            <a:endParaRPr lang="en-US" sz="1400" dirty="0"/>
          </a:p>
        </p:txBody>
      </p:sp>
    </p:spTree>
    <p:extLst>
      <p:ext uri="{BB962C8B-B14F-4D97-AF65-F5344CB8AC3E}">
        <p14:creationId xmlns:p14="http://schemas.microsoft.com/office/powerpoint/2010/main" val="2272678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2"/>
          <p:cNvSpPr>
            <a:spLocks noGrp="1" noChangeArrowheads="1"/>
          </p:cNvSpPr>
          <p:nvPr>
            <p:ph type="title"/>
          </p:nvPr>
        </p:nvSpPr>
        <p:spPr>
          <a:xfrm>
            <a:off x="152400" y="228600"/>
            <a:ext cx="4572000" cy="838200"/>
          </a:xfrm>
        </p:spPr>
        <p:txBody>
          <a:bodyPr>
            <a:normAutofit/>
          </a:bodyPr>
          <a:lstStyle/>
          <a:p>
            <a:pPr eaLnBrk="1" hangingPunct="1"/>
            <a:r>
              <a:rPr lang="en-US" sz="3200" dirty="0" smtClean="0">
                <a:latin typeface="Arial Unicode MS" pitchFamily="34" charset="-128"/>
                <a:ea typeface="Arial Unicode MS" pitchFamily="34" charset="-128"/>
                <a:cs typeface="Arial Unicode MS" pitchFamily="34" charset="-128"/>
              </a:rPr>
              <a:t>A r</a:t>
            </a:r>
            <a:r>
              <a:rPr lang="en-US" sz="3200" kern="1200" dirty="0" smtClean="0">
                <a:latin typeface="Arial Unicode MS" pitchFamily="34" charset="-128"/>
                <a:ea typeface="Arial Unicode MS" pitchFamily="34" charset="-128"/>
                <a:cs typeface="Arial Unicode MS" pitchFamily="34" charset="-128"/>
              </a:rPr>
              <a:t>ocky outcrop</a:t>
            </a:r>
          </a:p>
        </p:txBody>
      </p:sp>
      <p:pic>
        <p:nvPicPr>
          <p:cNvPr id="10" name="Picture 9" descr="rockyoutcrop.jpg"/>
          <p:cNvPicPr>
            <a:picLocks noChangeAspect="1"/>
          </p:cNvPicPr>
          <p:nvPr/>
        </p:nvPicPr>
        <p:blipFill>
          <a:blip r:embed="rId2" cstate="print"/>
          <a:stretch>
            <a:fillRect/>
          </a:stretch>
        </p:blipFill>
        <p:spPr>
          <a:xfrm>
            <a:off x="-18881" y="4201698"/>
            <a:ext cx="9144000" cy="2656302"/>
          </a:xfrm>
          <a:prstGeom prst="rect">
            <a:avLst/>
          </a:prstGeom>
        </p:spPr>
      </p:pic>
      <p:sp>
        <p:nvSpPr>
          <p:cNvPr id="6" name="Rectangle 5"/>
          <p:cNvSpPr/>
          <p:nvPr/>
        </p:nvSpPr>
        <p:spPr>
          <a:xfrm>
            <a:off x="6172200" y="152400"/>
            <a:ext cx="2608406" cy="307777"/>
          </a:xfrm>
          <a:prstGeom prst="rect">
            <a:avLst/>
          </a:prstGeom>
        </p:spPr>
        <p:txBody>
          <a:bodyPr wrap="none">
            <a:spAutoFit/>
          </a:bodyPr>
          <a:lstStyle/>
          <a:p>
            <a:r>
              <a:rPr lang="en-US" sz="1400" dirty="0" smtClean="0"/>
              <a:t>Image credit: NASA/JPL-Caltech</a:t>
            </a:r>
            <a:endParaRPr lang="en-US" sz="1400" dirty="0"/>
          </a:p>
        </p:txBody>
      </p:sp>
      <p:sp>
        <p:nvSpPr>
          <p:cNvPr id="12" name="Footer Placeholder 11"/>
          <p:cNvSpPr>
            <a:spLocks noGrp="1"/>
          </p:cNvSpPr>
          <p:nvPr>
            <p:ph type="ftr" sz="quarter" idx="11"/>
          </p:nvPr>
        </p:nvSpPr>
        <p:spPr/>
        <p:txBody>
          <a:bodyPr/>
          <a:lstStyle/>
          <a:p>
            <a:pPr>
              <a:defRPr/>
            </a:pPr>
            <a:endParaRPr lang="en-US"/>
          </a:p>
        </p:txBody>
      </p:sp>
      <p:sp>
        <p:nvSpPr>
          <p:cNvPr id="7" name="Rectangle 6"/>
          <p:cNvSpPr/>
          <p:nvPr/>
        </p:nvSpPr>
        <p:spPr>
          <a:xfrm>
            <a:off x="5271897" y="6553200"/>
            <a:ext cx="925253" cy="230832"/>
          </a:xfrm>
          <a:prstGeom prst="rect">
            <a:avLst/>
          </a:prstGeom>
        </p:spPr>
        <p:txBody>
          <a:bodyPr wrap="none">
            <a:spAutoFit/>
          </a:bodyPr>
          <a:lstStyle/>
          <a:p>
            <a:r>
              <a:rPr lang="en-US" sz="900" dirty="0" smtClean="0"/>
              <a:t>Cleaning events</a:t>
            </a:r>
            <a:endParaRPr lang="en-US" sz="900" dirty="0"/>
          </a:p>
        </p:txBody>
      </p:sp>
    </p:spTree>
    <p:extLst>
      <p:ext uri="{BB962C8B-B14F-4D97-AF65-F5344CB8AC3E}">
        <p14:creationId xmlns:p14="http://schemas.microsoft.com/office/powerpoint/2010/main" val="130697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03-SS-02-hills-B133R1.jpg"/>
          <p:cNvPicPr>
            <a:picLocks noChangeAspect="1"/>
          </p:cNvPicPr>
          <p:nvPr/>
        </p:nvPicPr>
        <p:blipFill>
          <a:blip r:embed="rId2" cstate="print"/>
          <a:stretch>
            <a:fillRect/>
          </a:stretch>
        </p:blipFill>
        <p:spPr>
          <a:xfrm>
            <a:off x="-1235663" y="0"/>
            <a:ext cx="10684463" cy="6858000"/>
          </a:xfrm>
          <a:prstGeom prst="rect">
            <a:avLst/>
          </a:prstGeom>
        </p:spPr>
      </p:pic>
      <p:sp>
        <p:nvSpPr>
          <p:cNvPr id="40962" name="Rectangle 2"/>
          <p:cNvSpPr>
            <a:spLocks noChangeArrowheads="1"/>
          </p:cNvSpPr>
          <p:nvPr/>
        </p:nvSpPr>
        <p:spPr bwMode="auto">
          <a:xfrm>
            <a:off x="2562225" y="1943100"/>
            <a:ext cx="9144000" cy="0"/>
          </a:xfrm>
          <a:prstGeom prst="rect">
            <a:avLst/>
          </a:prstGeom>
          <a:noFill/>
          <a:ln w="9525">
            <a:noFill/>
            <a:miter lim="800000"/>
            <a:headEnd/>
            <a:tailEnd/>
          </a:ln>
        </p:spPr>
        <p:txBody>
          <a:bodyPr>
            <a:spAutoFit/>
          </a:bodyPr>
          <a:lstStyle/>
          <a:p>
            <a:endParaRPr lang="en-US"/>
          </a:p>
        </p:txBody>
      </p:sp>
      <p:sp>
        <p:nvSpPr>
          <p:cNvPr id="40963" name="Rectangle 3"/>
          <p:cNvSpPr>
            <a:spLocks noChangeArrowheads="1"/>
          </p:cNvSpPr>
          <p:nvPr/>
        </p:nvSpPr>
        <p:spPr bwMode="auto">
          <a:xfrm>
            <a:off x="2562225" y="1943100"/>
            <a:ext cx="9144000" cy="0"/>
          </a:xfrm>
          <a:prstGeom prst="rect">
            <a:avLst/>
          </a:prstGeom>
          <a:noFill/>
          <a:ln w="9525">
            <a:noFill/>
            <a:miter lim="800000"/>
            <a:headEnd/>
            <a:tailEnd/>
          </a:ln>
        </p:spPr>
        <p:txBody>
          <a:bodyPr>
            <a:spAutoFit/>
          </a:bodyPr>
          <a:lstStyle/>
          <a:p>
            <a:endParaRPr lang="en-US"/>
          </a:p>
        </p:txBody>
      </p:sp>
      <p:sp>
        <p:nvSpPr>
          <p:cNvPr id="40964" name="Rectangle 4"/>
          <p:cNvSpPr>
            <a:spLocks noChangeArrowheads="1"/>
          </p:cNvSpPr>
          <p:nvPr/>
        </p:nvSpPr>
        <p:spPr bwMode="auto">
          <a:xfrm>
            <a:off x="381000" y="228600"/>
            <a:ext cx="5486400" cy="457200"/>
          </a:xfrm>
          <a:prstGeom prst="rect">
            <a:avLst/>
          </a:prstGeom>
          <a:noFill/>
          <a:ln w="9525">
            <a:noFill/>
            <a:miter lim="800000"/>
            <a:headEnd/>
            <a:tailEnd/>
          </a:ln>
        </p:spPr>
        <p:txBody>
          <a:bodyPr>
            <a:spAutoFit/>
          </a:bodyPr>
          <a:lstStyle/>
          <a:p>
            <a:pPr algn="ctr"/>
            <a:r>
              <a:rPr lang="en-US" dirty="0" smtClean="0">
                <a:solidFill>
                  <a:schemeClr val="bg1"/>
                </a:solidFill>
                <a:latin typeface="Arial Unicode MS" pitchFamily="34" charset="-128"/>
                <a:ea typeface="Arial Unicode MS" pitchFamily="34" charset="-128"/>
                <a:cs typeface="Arial Unicode MS" pitchFamily="34" charset="-128"/>
              </a:rPr>
              <a:t>Spirit’s Landing Area on Mars</a:t>
            </a:r>
            <a:endParaRPr lang="en-US" sz="1200" dirty="0">
              <a:solidFill>
                <a:schemeClr val="bg1"/>
              </a:solidFill>
              <a:latin typeface="Arial Unicode MS" pitchFamily="34" charset="-128"/>
              <a:ea typeface="Arial Unicode MS" pitchFamily="34" charset="-128"/>
              <a:cs typeface="Arial Unicode MS" pitchFamily="34" charset="-128"/>
            </a:endParaRPr>
          </a:p>
        </p:txBody>
      </p:sp>
      <p:sp>
        <p:nvSpPr>
          <p:cNvPr id="7" name="Rectangle 6"/>
          <p:cNvSpPr/>
          <p:nvPr/>
        </p:nvSpPr>
        <p:spPr>
          <a:xfrm>
            <a:off x="4343400" y="6400800"/>
            <a:ext cx="2608406" cy="307777"/>
          </a:xfrm>
          <a:prstGeom prst="rect">
            <a:avLst/>
          </a:prstGeom>
        </p:spPr>
        <p:txBody>
          <a:bodyPr wrap="none">
            <a:spAutoFit/>
          </a:bodyPr>
          <a:lstStyle/>
          <a:p>
            <a:r>
              <a:rPr lang="en-US" sz="1400" dirty="0" smtClean="0">
                <a:solidFill>
                  <a:schemeClr val="bg1"/>
                </a:solidFill>
              </a:rPr>
              <a:t>Image credit: NASA/JPL-Caltech</a:t>
            </a:r>
            <a:endParaRPr lang="en-US" sz="1400" dirty="0">
              <a:solidFill>
                <a:schemeClr val="bg1"/>
              </a:solidFill>
            </a:endParaRPr>
          </a:p>
        </p:txBody>
      </p:sp>
      <p:sp>
        <p:nvSpPr>
          <p:cNvPr id="8" name="Text Box 4"/>
          <p:cNvSpPr txBox="1">
            <a:spLocks noChangeArrowheads="1"/>
          </p:cNvSpPr>
          <p:nvPr/>
        </p:nvSpPr>
        <p:spPr bwMode="auto">
          <a:xfrm>
            <a:off x="8252952" y="6477000"/>
            <a:ext cx="1119648" cy="230832"/>
          </a:xfrm>
          <a:prstGeom prst="rect">
            <a:avLst/>
          </a:prstGeom>
          <a:noFill/>
          <a:ln w="9525">
            <a:noFill/>
            <a:miter lim="800000"/>
            <a:headEnd/>
            <a:tailEnd/>
          </a:ln>
        </p:spPr>
        <p:txBody>
          <a:bodyPr wrap="square">
            <a:spAutoFit/>
          </a:bodyPr>
          <a:lstStyle/>
          <a:p>
            <a:pPr>
              <a:spcBef>
                <a:spcPct val="50000"/>
              </a:spcBef>
            </a:pPr>
            <a:r>
              <a:rPr lang="en-US" sz="900" dirty="0" smtClean="0">
                <a:solidFill>
                  <a:schemeClr val="bg1"/>
                </a:solidFill>
              </a:rPr>
              <a:t>Volcanic hills</a:t>
            </a:r>
            <a:endParaRPr lang="en-US" sz="900" dirty="0">
              <a:solidFill>
                <a:schemeClr val="bg1"/>
              </a:solidFill>
            </a:endParaRPr>
          </a:p>
        </p:txBody>
      </p:sp>
    </p:spTree>
    <p:extLst>
      <p:ext uri="{BB962C8B-B14F-4D97-AF65-F5344CB8AC3E}">
        <p14:creationId xmlns:p14="http://schemas.microsoft.com/office/powerpoint/2010/main" val="253824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457200" y="6019800"/>
            <a:ext cx="8229600" cy="701675"/>
          </a:xfrm>
        </p:spPr>
        <p:txBody>
          <a:bodyPr/>
          <a:lstStyle/>
          <a:p>
            <a:pPr>
              <a:defRPr/>
            </a:pPr>
            <a:endParaRPr lang="en-US"/>
          </a:p>
        </p:txBody>
      </p:sp>
      <p:pic>
        <p:nvPicPr>
          <p:cNvPr id="3" name="Picture 2" descr="Spirit1.jpg"/>
          <p:cNvPicPr>
            <a:picLocks noChangeAspect="1"/>
          </p:cNvPicPr>
          <p:nvPr/>
        </p:nvPicPr>
        <p:blipFill>
          <a:blip r:embed="rId2" cstate="print"/>
          <a:stretch>
            <a:fillRect/>
          </a:stretch>
        </p:blipFill>
        <p:spPr>
          <a:xfrm>
            <a:off x="0" y="0"/>
            <a:ext cx="9144000" cy="6871422"/>
          </a:xfrm>
          <a:prstGeom prst="rect">
            <a:avLst/>
          </a:prstGeom>
        </p:spPr>
      </p:pic>
      <p:sp>
        <p:nvSpPr>
          <p:cNvPr id="4" name="Rectangle 3"/>
          <p:cNvSpPr/>
          <p:nvPr/>
        </p:nvSpPr>
        <p:spPr>
          <a:xfrm>
            <a:off x="8077200" y="6553200"/>
            <a:ext cx="944489" cy="230832"/>
          </a:xfrm>
          <a:prstGeom prst="rect">
            <a:avLst/>
          </a:prstGeom>
        </p:spPr>
        <p:txBody>
          <a:bodyPr wrap="none">
            <a:spAutoFit/>
          </a:bodyPr>
          <a:lstStyle/>
          <a:p>
            <a:r>
              <a:rPr lang="en-US" sz="900" dirty="0" smtClean="0"/>
              <a:t>Comanche cliffs</a:t>
            </a:r>
            <a:endParaRPr lang="en-US" sz="900" dirty="0"/>
          </a:p>
        </p:txBody>
      </p:sp>
    </p:spTree>
    <p:extLst>
      <p:ext uri="{BB962C8B-B14F-4D97-AF65-F5344CB8AC3E}">
        <p14:creationId xmlns:p14="http://schemas.microsoft.com/office/powerpoint/2010/main" val="360065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0" y="-1"/>
            <a:ext cx="9144000" cy="6835245"/>
          </a:xfrm>
          <a:prstGeom prst="rect">
            <a:avLst/>
          </a:prstGeom>
          <a:noFill/>
          <a:ln w="9525">
            <a:noFill/>
            <a:miter lim="800000"/>
            <a:headEnd/>
            <a:tailEnd/>
          </a:ln>
        </p:spPr>
      </p:pic>
      <p:sp>
        <p:nvSpPr>
          <p:cNvPr id="3" name="Rectangle 2"/>
          <p:cNvSpPr>
            <a:spLocks noChangeArrowheads="1"/>
          </p:cNvSpPr>
          <p:nvPr/>
        </p:nvSpPr>
        <p:spPr bwMode="auto">
          <a:xfrm>
            <a:off x="381000" y="253425"/>
            <a:ext cx="6629400" cy="584775"/>
          </a:xfrm>
          <a:prstGeom prst="rect">
            <a:avLst/>
          </a:prstGeom>
          <a:noFill/>
          <a:ln w="9525">
            <a:noFill/>
            <a:miter lim="800000"/>
            <a:headEnd/>
            <a:tailEnd/>
          </a:ln>
        </p:spPr>
        <p:txBody>
          <a:bodyPr>
            <a:spAutoFit/>
          </a:bodyPr>
          <a:lstStyle/>
          <a:p>
            <a:r>
              <a:rPr lang="en-US" sz="3200" dirty="0" smtClean="0">
                <a:solidFill>
                  <a:srgbClr val="000000"/>
                </a:solidFill>
                <a:latin typeface="Arial Unicode MS" pitchFamily="34" charset="-128"/>
                <a:ea typeface="Arial Unicode MS" pitchFamily="34" charset="-128"/>
                <a:cs typeface="Arial Unicode MS" pitchFamily="34" charset="-128"/>
              </a:rPr>
              <a:t>Spirit at Comanche Cliffs</a:t>
            </a:r>
            <a:endParaRPr lang="en-US" sz="1600" dirty="0">
              <a:solidFill>
                <a:srgbClr val="000000"/>
              </a:solidFill>
              <a:latin typeface="Arial Unicode MS" pitchFamily="34" charset="-128"/>
              <a:ea typeface="Arial Unicode MS" pitchFamily="34" charset="-128"/>
              <a:cs typeface="Arial Unicode MS" pitchFamily="34" charset="-128"/>
            </a:endParaRPr>
          </a:p>
        </p:txBody>
      </p:sp>
      <p:sp>
        <p:nvSpPr>
          <p:cNvPr id="4" name="Rectangle 3"/>
          <p:cNvSpPr/>
          <p:nvPr/>
        </p:nvSpPr>
        <p:spPr>
          <a:xfrm>
            <a:off x="228600" y="6170711"/>
            <a:ext cx="2608406" cy="307777"/>
          </a:xfrm>
          <a:prstGeom prst="rect">
            <a:avLst/>
          </a:prstGeom>
        </p:spPr>
        <p:txBody>
          <a:bodyPr wrap="none">
            <a:spAutoFit/>
          </a:bodyPr>
          <a:lstStyle/>
          <a:p>
            <a:r>
              <a:rPr lang="en-US" sz="1400" dirty="0" smtClean="0">
                <a:solidFill>
                  <a:schemeClr val="bg1"/>
                </a:solidFill>
              </a:rPr>
              <a:t>Image credit: NASA/JPL-Caltech</a:t>
            </a:r>
            <a:endParaRPr lang="en-US" sz="1400" dirty="0">
              <a:solidFill>
                <a:schemeClr val="bg1"/>
              </a:solidFill>
            </a:endParaRPr>
          </a:p>
        </p:txBody>
      </p:sp>
      <p:sp>
        <p:nvSpPr>
          <p:cNvPr id="7" name="Rectangle 6"/>
          <p:cNvSpPr/>
          <p:nvPr/>
        </p:nvSpPr>
        <p:spPr>
          <a:xfrm>
            <a:off x="8229600" y="6532498"/>
            <a:ext cx="409086" cy="230832"/>
          </a:xfrm>
          <a:prstGeom prst="rect">
            <a:avLst/>
          </a:prstGeom>
        </p:spPr>
        <p:txBody>
          <a:bodyPr wrap="none">
            <a:spAutoFit/>
          </a:bodyPr>
          <a:lstStyle/>
          <a:p>
            <a:r>
              <a:rPr lang="en-US" sz="900" dirty="0" smtClean="0"/>
              <a:t>Troy</a:t>
            </a:r>
            <a:endParaRPr lang="en-US" sz="900" dirty="0"/>
          </a:p>
        </p:txBody>
      </p:sp>
    </p:spTree>
    <p:extLst>
      <p:ext uri="{BB962C8B-B14F-4D97-AF65-F5344CB8AC3E}">
        <p14:creationId xmlns:p14="http://schemas.microsoft.com/office/powerpoint/2010/main" val="342358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1752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323" name="Picture 3"/>
          <p:cNvPicPr>
            <a:picLocks noChangeAspect="1" noChangeArrowheads="1"/>
          </p:cNvPicPr>
          <p:nvPr/>
        </p:nvPicPr>
        <p:blipFill>
          <a:blip r:embed="rId2" cstate="print"/>
          <a:srcRect/>
          <a:stretch>
            <a:fillRect/>
          </a:stretch>
        </p:blipFill>
        <p:spPr bwMode="auto">
          <a:xfrm>
            <a:off x="-64080" y="1524000"/>
            <a:ext cx="9208080" cy="4800600"/>
          </a:xfrm>
          <a:prstGeom prst="rect">
            <a:avLst/>
          </a:prstGeom>
          <a:noFill/>
          <a:ln w="9525">
            <a:noFill/>
            <a:miter lim="800000"/>
            <a:headEnd/>
            <a:tailEnd/>
          </a:ln>
        </p:spPr>
      </p:pic>
      <p:sp>
        <p:nvSpPr>
          <p:cNvPr id="5" name="Rectangle 4"/>
          <p:cNvSpPr>
            <a:spLocks noChangeArrowheads="1"/>
          </p:cNvSpPr>
          <p:nvPr/>
        </p:nvSpPr>
        <p:spPr bwMode="auto">
          <a:xfrm>
            <a:off x="304800" y="228600"/>
            <a:ext cx="7848600" cy="1077218"/>
          </a:xfrm>
          <a:prstGeom prst="rect">
            <a:avLst/>
          </a:prstGeom>
          <a:noFill/>
          <a:ln w="9525">
            <a:noFill/>
            <a:miter lim="800000"/>
            <a:headEnd/>
            <a:tailEnd/>
          </a:ln>
        </p:spPr>
        <p:txBody>
          <a:bodyPr wrap="square">
            <a:spAutoFit/>
          </a:bodyPr>
          <a:lstStyle/>
          <a:p>
            <a:r>
              <a:rPr lang="en-US" sz="3200" dirty="0" smtClean="0">
                <a:solidFill>
                  <a:schemeClr val="bg1"/>
                </a:solidFill>
                <a:latin typeface="Arial Unicode MS" pitchFamily="34" charset="-128"/>
                <a:ea typeface="Arial Unicode MS" pitchFamily="34" charset="-128"/>
                <a:cs typeface="Arial Unicode MS" pitchFamily="34" charset="-128"/>
              </a:rPr>
              <a:t>Spirit stuck in white dry powder at Troy</a:t>
            </a:r>
          </a:p>
          <a:p>
            <a:r>
              <a:rPr lang="en-US" sz="3200" dirty="0" smtClean="0">
                <a:solidFill>
                  <a:schemeClr val="bg1"/>
                </a:solidFill>
                <a:latin typeface="Arial Unicode MS" pitchFamily="34" charset="-128"/>
                <a:ea typeface="Arial Unicode MS" pitchFamily="34" charset="-128"/>
                <a:cs typeface="Arial Unicode MS" pitchFamily="34" charset="-128"/>
              </a:rPr>
              <a:t>(final resting place)</a:t>
            </a:r>
            <a:endParaRPr lang="en-US" sz="1600" dirty="0">
              <a:solidFill>
                <a:schemeClr val="bg1"/>
              </a:solidFill>
              <a:latin typeface="Arial Unicode MS" pitchFamily="34" charset="-128"/>
              <a:ea typeface="Arial Unicode MS" pitchFamily="34" charset="-128"/>
              <a:cs typeface="Arial Unicode MS" pitchFamily="34" charset="-128"/>
            </a:endParaRPr>
          </a:p>
        </p:txBody>
      </p:sp>
      <p:sp>
        <p:nvSpPr>
          <p:cNvPr id="4" name="Rectangle 3"/>
          <p:cNvSpPr/>
          <p:nvPr/>
        </p:nvSpPr>
        <p:spPr>
          <a:xfrm>
            <a:off x="304800" y="6400800"/>
            <a:ext cx="2608406" cy="307777"/>
          </a:xfrm>
          <a:prstGeom prst="rect">
            <a:avLst/>
          </a:prstGeom>
        </p:spPr>
        <p:txBody>
          <a:bodyPr wrap="none">
            <a:spAutoFit/>
          </a:bodyPr>
          <a:lstStyle/>
          <a:p>
            <a:r>
              <a:rPr lang="en-US" sz="1400" dirty="0" smtClean="0"/>
              <a:t>Image credit: NASA/JPL-Caltech</a:t>
            </a:r>
            <a:endParaRPr lang="en-US" sz="1400" dirty="0"/>
          </a:p>
        </p:txBody>
      </p:sp>
      <p:sp>
        <p:nvSpPr>
          <p:cNvPr id="6" name="Text Box 4"/>
          <p:cNvSpPr txBox="1">
            <a:spLocks noChangeArrowheads="1"/>
          </p:cNvSpPr>
          <p:nvPr/>
        </p:nvSpPr>
        <p:spPr bwMode="auto">
          <a:xfrm>
            <a:off x="7924800" y="6583362"/>
            <a:ext cx="1219200" cy="274638"/>
          </a:xfrm>
          <a:prstGeom prst="rect">
            <a:avLst/>
          </a:prstGeom>
          <a:noFill/>
          <a:ln w="9525">
            <a:noFill/>
            <a:miter lim="800000"/>
            <a:headEnd/>
            <a:tailEnd/>
          </a:ln>
        </p:spPr>
        <p:txBody>
          <a:bodyPr>
            <a:spAutoFit/>
          </a:bodyPr>
          <a:lstStyle/>
          <a:p>
            <a:pPr algn="r">
              <a:spcBef>
                <a:spcPct val="50000"/>
              </a:spcBef>
            </a:pPr>
            <a:r>
              <a:rPr lang="en-US" sz="1200" dirty="0" smtClean="0">
                <a:solidFill>
                  <a:schemeClr val="bg1"/>
                </a:solidFill>
              </a:rPr>
              <a:t>Curiosity</a:t>
            </a:r>
            <a:endParaRPr lang="en-US" sz="1200" dirty="0">
              <a:solidFill>
                <a:schemeClr val="bg1"/>
              </a:solidFill>
            </a:endParaRPr>
          </a:p>
        </p:txBody>
      </p:sp>
      <p:sp>
        <p:nvSpPr>
          <p:cNvPr id="9" name="Rectangle 8"/>
          <p:cNvSpPr/>
          <p:nvPr/>
        </p:nvSpPr>
        <p:spPr>
          <a:xfrm>
            <a:off x="6400800" y="6324600"/>
            <a:ext cx="2345450" cy="307777"/>
          </a:xfrm>
          <a:prstGeom prst="rect">
            <a:avLst/>
          </a:prstGeom>
        </p:spPr>
        <p:txBody>
          <a:bodyPr wrap="none">
            <a:spAutoFit/>
          </a:bodyPr>
          <a:lstStyle/>
          <a:p>
            <a:r>
              <a:rPr lang="en-US" sz="1400" dirty="0" smtClean="0"/>
              <a:t>What would you do different?</a:t>
            </a:r>
            <a:endParaRPr lang="en-US" sz="1400" dirty="0"/>
          </a:p>
        </p:txBody>
      </p:sp>
    </p:spTree>
    <p:extLst>
      <p:ext uri="{BB962C8B-B14F-4D97-AF65-F5344CB8AC3E}">
        <p14:creationId xmlns:p14="http://schemas.microsoft.com/office/powerpoint/2010/main" val="227606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riosity.jpg"/>
          <p:cNvPicPr>
            <a:picLocks noGrp="1" noChangeAspect="1"/>
          </p:cNvPicPr>
          <p:nvPr>
            <p:ph idx="1"/>
          </p:nvPr>
        </p:nvPicPr>
        <p:blipFill>
          <a:blip r:embed="rId2" cstate="print"/>
          <a:stretch>
            <a:fillRect/>
          </a:stretch>
        </p:blipFill>
        <p:spPr>
          <a:xfrm>
            <a:off x="0" y="0"/>
            <a:ext cx="9163770" cy="6858000"/>
          </a:xfrm>
        </p:spPr>
      </p:pic>
      <p:sp>
        <p:nvSpPr>
          <p:cNvPr id="6" name="Footer Placeholder 5"/>
          <p:cNvSpPr>
            <a:spLocks noGrp="1"/>
          </p:cNvSpPr>
          <p:nvPr>
            <p:ph type="ftr" sz="quarter" idx="11"/>
          </p:nvPr>
        </p:nvSpPr>
        <p:spPr/>
        <p:txBody>
          <a:bodyPr/>
          <a:lstStyle/>
          <a:p>
            <a:pPr>
              <a:defRPr/>
            </a:pPr>
            <a:endParaRPr lang="en-US"/>
          </a:p>
        </p:txBody>
      </p:sp>
      <p:sp>
        <p:nvSpPr>
          <p:cNvPr id="5" name="Rectangle 4"/>
          <p:cNvSpPr/>
          <p:nvPr/>
        </p:nvSpPr>
        <p:spPr>
          <a:xfrm>
            <a:off x="304800" y="6324600"/>
            <a:ext cx="2608406" cy="307777"/>
          </a:xfrm>
          <a:prstGeom prst="rect">
            <a:avLst/>
          </a:prstGeom>
        </p:spPr>
        <p:txBody>
          <a:bodyPr wrap="none">
            <a:spAutoFit/>
          </a:bodyPr>
          <a:lstStyle/>
          <a:p>
            <a:r>
              <a:rPr lang="en-US" sz="1400" dirty="0" smtClean="0"/>
              <a:t>Image credit: NASA/JPL-Caltech</a:t>
            </a:r>
            <a:endParaRPr lang="en-US" sz="1400" dirty="0"/>
          </a:p>
        </p:txBody>
      </p:sp>
      <p:sp>
        <p:nvSpPr>
          <p:cNvPr id="2" name="Title 1"/>
          <p:cNvSpPr>
            <a:spLocks noGrp="1"/>
          </p:cNvSpPr>
          <p:nvPr>
            <p:ph type="title"/>
          </p:nvPr>
        </p:nvSpPr>
        <p:spPr>
          <a:xfrm>
            <a:off x="2057400" y="228600"/>
            <a:ext cx="7086600" cy="533400"/>
          </a:xfrm>
        </p:spPr>
        <p:txBody>
          <a:bodyPr>
            <a:noAutofit/>
          </a:bodyPr>
          <a:lstStyle/>
          <a:p>
            <a:r>
              <a:rPr lang="en-US" sz="2800" b="1" dirty="0" smtClean="0"/>
              <a:t>Curiosity Rover (Launched: Nov 26, 2011)</a:t>
            </a:r>
            <a:endParaRPr lang="en-US" sz="2800" b="1" dirty="0"/>
          </a:p>
        </p:txBody>
      </p:sp>
      <p:sp>
        <p:nvSpPr>
          <p:cNvPr id="7" name="Rectangle 6"/>
          <p:cNvSpPr/>
          <p:nvPr/>
        </p:nvSpPr>
        <p:spPr>
          <a:xfrm>
            <a:off x="8408435" y="6550223"/>
            <a:ext cx="418704" cy="230832"/>
          </a:xfrm>
          <a:prstGeom prst="rect">
            <a:avLst/>
          </a:prstGeom>
        </p:spPr>
        <p:txBody>
          <a:bodyPr wrap="none">
            <a:spAutoFit/>
          </a:bodyPr>
          <a:lstStyle/>
          <a:p>
            <a:r>
              <a:rPr lang="en-US" sz="900" dirty="0" smtClean="0"/>
              <a:t>All 3</a:t>
            </a:r>
            <a:endParaRPr lang="en-US" sz="900" dirty="0"/>
          </a:p>
        </p:txBody>
      </p:sp>
    </p:spTree>
    <p:extLst>
      <p:ext uri="{BB962C8B-B14F-4D97-AF65-F5344CB8AC3E}">
        <p14:creationId xmlns:p14="http://schemas.microsoft.com/office/powerpoint/2010/main" val="191309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2562225" y="1943100"/>
            <a:ext cx="9144000" cy="0"/>
          </a:xfrm>
          <a:prstGeom prst="rect">
            <a:avLst/>
          </a:prstGeom>
          <a:noFill/>
          <a:ln w="9525">
            <a:noFill/>
            <a:miter lim="800000"/>
            <a:headEnd/>
            <a:tailEnd/>
          </a:ln>
        </p:spPr>
        <p:txBody>
          <a:bodyPr>
            <a:spAutoFit/>
          </a:bodyPr>
          <a:lstStyle/>
          <a:p>
            <a:endParaRPr lang="en-US"/>
          </a:p>
        </p:txBody>
      </p:sp>
      <p:sp>
        <p:nvSpPr>
          <p:cNvPr id="36867" name="Rectangle 4"/>
          <p:cNvSpPr>
            <a:spLocks noChangeArrowheads="1"/>
          </p:cNvSpPr>
          <p:nvPr/>
        </p:nvSpPr>
        <p:spPr bwMode="auto">
          <a:xfrm>
            <a:off x="2562225" y="1943100"/>
            <a:ext cx="9144000" cy="0"/>
          </a:xfrm>
          <a:prstGeom prst="rect">
            <a:avLst/>
          </a:prstGeom>
          <a:noFill/>
          <a:ln w="9525">
            <a:noFill/>
            <a:miter lim="800000"/>
            <a:headEnd/>
            <a:tailEnd/>
          </a:ln>
        </p:spPr>
        <p:txBody>
          <a:bodyPr>
            <a:spAutoFit/>
          </a:bodyPr>
          <a:lstStyle/>
          <a:p>
            <a:endParaRPr lang="en-US"/>
          </a:p>
        </p:txBody>
      </p:sp>
      <p:sp>
        <p:nvSpPr>
          <p:cNvPr id="36868" name="Rectangle 6"/>
          <p:cNvSpPr>
            <a:spLocks noChangeArrowheads="1"/>
          </p:cNvSpPr>
          <p:nvPr/>
        </p:nvSpPr>
        <p:spPr bwMode="auto">
          <a:xfrm>
            <a:off x="990600" y="304800"/>
            <a:ext cx="7391400" cy="461665"/>
          </a:xfrm>
          <a:prstGeom prst="rect">
            <a:avLst/>
          </a:prstGeom>
          <a:noFill/>
          <a:ln w="9525">
            <a:noFill/>
            <a:miter lim="800000"/>
            <a:headEnd/>
            <a:tailEnd/>
          </a:ln>
        </p:spPr>
        <p:txBody>
          <a:bodyPr wrap="square">
            <a:spAutoFit/>
          </a:bodyPr>
          <a:lstStyle/>
          <a:p>
            <a:pPr algn="ctr"/>
            <a:r>
              <a:rPr lang="en-US" dirty="0" smtClean="0">
                <a:latin typeface="Arial Unicode MS" pitchFamily="34" charset="-128"/>
                <a:ea typeface="Arial Unicode MS" pitchFamily="34" charset="-128"/>
                <a:cs typeface="Arial Unicode MS" pitchFamily="34" charset="-128"/>
              </a:rPr>
              <a:t>Deimos –Mars smallest moon  (8 miles diameter)</a:t>
            </a:r>
            <a:endParaRPr lang="en-US" sz="1200" dirty="0">
              <a:latin typeface="Arial Unicode MS" pitchFamily="34" charset="-128"/>
              <a:ea typeface="Arial Unicode MS" pitchFamily="34" charset="-128"/>
              <a:cs typeface="Arial Unicode MS" pitchFamily="34" charset="-128"/>
            </a:endParaRPr>
          </a:p>
        </p:txBody>
      </p:sp>
      <p:sp>
        <p:nvSpPr>
          <p:cNvPr id="36869" name="Text Box 4"/>
          <p:cNvSpPr txBox="1">
            <a:spLocks noChangeArrowheads="1"/>
          </p:cNvSpPr>
          <p:nvPr/>
        </p:nvSpPr>
        <p:spPr bwMode="auto">
          <a:xfrm>
            <a:off x="8229600" y="6324600"/>
            <a:ext cx="914400" cy="274638"/>
          </a:xfrm>
          <a:prstGeom prst="rect">
            <a:avLst/>
          </a:prstGeom>
          <a:noFill/>
          <a:ln w="9525">
            <a:noFill/>
            <a:miter lim="800000"/>
            <a:headEnd/>
            <a:tailEnd/>
          </a:ln>
        </p:spPr>
        <p:txBody>
          <a:bodyPr>
            <a:spAutoFit/>
          </a:bodyPr>
          <a:lstStyle/>
          <a:p>
            <a:pPr>
              <a:spcBef>
                <a:spcPct val="50000"/>
              </a:spcBef>
            </a:pPr>
            <a:r>
              <a:rPr lang="en-US" sz="1200" dirty="0" smtClean="0"/>
              <a:t>Phobos</a:t>
            </a:r>
            <a:endParaRPr lang="en-US" sz="1200" dirty="0"/>
          </a:p>
        </p:txBody>
      </p:sp>
      <p:pic>
        <p:nvPicPr>
          <p:cNvPr id="9" name="Picture 8" descr="deimos_hirise.jpg"/>
          <p:cNvPicPr>
            <a:picLocks noChangeAspect="1"/>
          </p:cNvPicPr>
          <p:nvPr/>
        </p:nvPicPr>
        <p:blipFill>
          <a:blip r:embed="rId2" cstate="print"/>
          <a:stretch>
            <a:fillRect/>
          </a:stretch>
        </p:blipFill>
        <p:spPr>
          <a:xfrm>
            <a:off x="990600" y="914400"/>
            <a:ext cx="7086600" cy="5314950"/>
          </a:xfrm>
          <a:prstGeom prst="rect">
            <a:avLst/>
          </a:prstGeom>
        </p:spPr>
      </p:pic>
      <p:sp>
        <p:nvSpPr>
          <p:cNvPr id="7" name="Rectangle 6"/>
          <p:cNvSpPr/>
          <p:nvPr/>
        </p:nvSpPr>
        <p:spPr>
          <a:xfrm>
            <a:off x="3352800" y="6248400"/>
            <a:ext cx="2608406" cy="307777"/>
          </a:xfrm>
          <a:prstGeom prst="rect">
            <a:avLst/>
          </a:prstGeom>
        </p:spPr>
        <p:txBody>
          <a:bodyPr wrap="none">
            <a:spAutoFit/>
          </a:bodyPr>
          <a:lstStyle/>
          <a:p>
            <a:r>
              <a:rPr lang="en-US" sz="1400" dirty="0" smtClean="0"/>
              <a:t>Image credit: NASA/JPL-Caltech</a:t>
            </a:r>
            <a:endParaRPr lang="en-US" sz="1400" dirty="0"/>
          </a:p>
        </p:txBody>
      </p:sp>
      <p:sp>
        <p:nvSpPr>
          <p:cNvPr id="8" name="Footer Placeholder 7"/>
          <p:cNvSpPr>
            <a:spLocks noGrp="1"/>
          </p:cNvSpPr>
          <p:nvPr>
            <p:ph type="ftr" sz="quarter" idx="4294967295"/>
          </p:nvPr>
        </p:nvSpPr>
        <p:spPr>
          <a:xfrm>
            <a:off x="457200" y="6019800"/>
            <a:ext cx="8229600" cy="701675"/>
          </a:xfrm>
        </p:spPr>
        <p:txBody>
          <a:bodyPr/>
          <a:lstStyle/>
          <a:p>
            <a:pPr>
              <a:defRPr/>
            </a:pPr>
            <a:endParaRPr lang="en-US">
              <a:solidFill>
                <a:schemeClr val="tx1"/>
              </a:solidFill>
            </a:endParaRPr>
          </a:p>
        </p:txBody>
      </p:sp>
    </p:spTree>
    <p:extLst>
      <p:ext uri="{BB962C8B-B14F-4D97-AF65-F5344CB8AC3E}">
        <p14:creationId xmlns:p14="http://schemas.microsoft.com/office/powerpoint/2010/main" val="391735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2.jpg"/>
          <p:cNvPicPr>
            <a:picLocks noChangeAspect="1"/>
          </p:cNvPicPr>
          <p:nvPr/>
        </p:nvPicPr>
        <p:blipFill>
          <a:blip r:embed="rId2" cstate="print"/>
          <a:stretch>
            <a:fillRect/>
          </a:stretch>
        </p:blipFill>
        <p:spPr>
          <a:xfrm>
            <a:off x="0" y="0"/>
            <a:ext cx="9137560" cy="6858000"/>
          </a:xfrm>
          <a:prstGeom prst="rect">
            <a:avLst/>
          </a:prstGeom>
        </p:spPr>
      </p:pic>
      <p:sp>
        <p:nvSpPr>
          <p:cNvPr id="2" name="Title 1"/>
          <p:cNvSpPr>
            <a:spLocks noGrp="1"/>
          </p:cNvSpPr>
          <p:nvPr>
            <p:ph type="title"/>
          </p:nvPr>
        </p:nvSpPr>
        <p:spPr/>
        <p:txBody>
          <a:bodyPr>
            <a:normAutofit fontScale="90000"/>
          </a:bodyPr>
          <a:lstStyle/>
          <a:p>
            <a:r>
              <a:rPr lang="en-US" sz="4000" b="1" dirty="0" smtClean="0"/>
              <a:t>Landed in Gale Crater in August 5, 2012</a:t>
            </a:r>
            <a:br>
              <a:rPr lang="en-US" sz="4000" b="1" dirty="0" smtClean="0"/>
            </a:br>
            <a:r>
              <a:rPr lang="en-US" sz="4000" b="1" dirty="0" smtClean="0"/>
              <a:t>Mount Sharp in the crater</a:t>
            </a:r>
            <a:r>
              <a:rPr lang="en-US" b="1" dirty="0" smtClean="0"/>
              <a:t/>
            </a:r>
            <a:br>
              <a:rPr lang="en-US" b="1" dirty="0" smtClean="0"/>
            </a:br>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TextBox 5"/>
          <p:cNvSpPr txBox="1"/>
          <p:nvPr/>
        </p:nvSpPr>
        <p:spPr>
          <a:xfrm>
            <a:off x="7848600" y="6477000"/>
            <a:ext cx="1143000" cy="230832"/>
          </a:xfrm>
          <a:prstGeom prst="rect">
            <a:avLst/>
          </a:prstGeom>
          <a:noFill/>
        </p:spPr>
        <p:txBody>
          <a:bodyPr wrap="square" rtlCol="0">
            <a:spAutoFit/>
          </a:bodyPr>
          <a:lstStyle/>
          <a:p>
            <a:r>
              <a:rPr lang="en-US" sz="900" dirty="0" smtClean="0"/>
              <a:t>MSL landing</a:t>
            </a:r>
            <a:endParaRPr lang="en-US" sz="900" dirty="0"/>
          </a:p>
        </p:txBody>
      </p:sp>
    </p:spTree>
    <p:extLst>
      <p:ext uri="{BB962C8B-B14F-4D97-AF65-F5344CB8AC3E}">
        <p14:creationId xmlns:p14="http://schemas.microsoft.com/office/powerpoint/2010/main" val="153687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pic>
        <p:nvPicPr>
          <p:cNvPr id="5" name="Content Placeholder 4" descr="Curiosity.jpg"/>
          <p:cNvPicPr>
            <a:picLocks noGrp="1" noChangeAspect="1"/>
          </p:cNvPicPr>
          <p:nvPr>
            <p:ph idx="1"/>
          </p:nvPr>
        </p:nvPicPr>
        <p:blipFill>
          <a:blip r:embed="rId2" cstate="print"/>
          <a:stretch>
            <a:fillRect/>
          </a:stretch>
        </p:blipFill>
        <p:spPr>
          <a:xfrm>
            <a:off x="2514600" y="1447800"/>
            <a:ext cx="3505200" cy="4873146"/>
          </a:xfrm>
        </p:spPr>
      </p:pic>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99935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 y="6211669"/>
            <a:ext cx="3429000" cy="646331"/>
          </a:xfrm>
          <a:prstGeom prst="rect">
            <a:avLst/>
          </a:prstGeom>
          <a:noFill/>
        </p:spPr>
        <p:txBody>
          <a:bodyPr wrap="square" rtlCol="0">
            <a:spAutoFit/>
          </a:bodyPr>
          <a:lstStyle/>
          <a:p>
            <a:r>
              <a:rPr lang="en-US" sz="3600" dirty="0" smtClean="0">
                <a:solidFill>
                  <a:schemeClr val="bg1"/>
                </a:solidFill>
              </a:rPr>
              <a:t>Spiders on Mars</a:t>
            </a:r>
            <a:endParaRPr lang="en-US" sz="3600" dirty="0">
              <a:solidFill>
                <a:schemeClr val="bg1"/>
              </a:solidFill>
            </a:endParaRPr>
          </a:p>
        </p:txBody>
      </p:sp>
      <p:pic>
        <p:nvPicPr>
          <p:cNvPr id="36866" name="Picture 2" descr="C:\Users\paradise\Desktop\Curiosity Image 11.jpg"/>
          <p:cNvPicPr>
            <a:picLocks noChangeAspect="1" noChangeArrowheads="1"/>
          </p:cNvPicPr>
          <p:nvPr/>
        </p:nvPicPr>
        <p:blipFill>
          <a:blip r:embed="rId2" cstate="print"/>
          <a:srcRect/>
          <a:stretch>
            <a:fillRect/>
          </a:stretch>
        </p:blipFill>
        <p:spPr bwMode="auto">
          <a:xfrm>
            <a:off x="-1" y="0"/>
            <a:ext cx="9210571" cy="7010400"/>
          </a:xfrm>
          <a:prstGeom prst="rect">
            <a:avLst/>
          </a:prstGeom>
          <a:noFill/>
        </p:spPr>
      </p:pic>
      <p:sp>
        <p:nvSpPr>
          <p:cNvPr id="8" name="Footer Placeholder 7"/>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408268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914" name="Picture 2" descr="C:\Users\paradise\Desktop\Curiosity Image 14.jpg"/>
          <p:cNvPicPr>
            <a:picLocks noChangeAspect="1" noChangeArrowheads="1"/>
          </p:cNvPicPr>
          <p:nvPr/>
        </p:nvPicPr>
        <p:blipFill>
          <a:blip r:embed="rId2" cstate="print"/>
          <a:srcRect/>
          <a:stretch>
            <a:fillRect/>
          </a:stretch>
        </p:blipFill>
        <p:spPr bwMode="auto">
          <a:xfrm>
            <a:off x="0" y="990600"/>
            <a:ext cx="10210800" cy="4778721"/>
          </a:xfrm>
          <a:prstGeom prst="rect">
            <a:avLst/>
          </a:prstGeom>
          <a:noFill/>
        </p:spPr>
      </p:pic>
      <p:sp>
        <p:nvSpPr>
          <p:cNvPr id="4" name="TextBox 3"/>
          <p:cNvSpPr txBox="1"/>
          <p:nvPr/>
        </p:nvSpPr>
        <p:spPr>
          <a:xfrm>
            <a:off x="1066800" y="304800"/>
            <a:ext cx="7620000" cy="457200"/>
          </a:xfrm>
          <a:prstGeom prst="rect">
            <a:avLst/>
          </a:prstGeom>
          <a:noFill/>
        </p:spPr>
        <p:txBody>
          <a:bodyPr wrap="square" rtlCol="0">
            <a:spAutoFit/>
          </a:bodyPr>
          <a:lstStyle/>
          <a:p>
            <a:r>
              <a:rPr lang="en-US" b="1" dirty="0" smtClean="0">
                <a:solidFill>
                  <a:schemeClr val="bg1"/>
                </a:solidFill>
              </a:rPr>
              <a:t>Sedimentary Layers at Yellow Knife Bay</a:t>
            </a:r>
            <a:endParaRPr lang="en-US" b="1" dirty="0">
              <a:solidFill>
                <a:schemeClr val="bg1"/>
              </a:solidFill>
            </a:endParaRPr>
          </a:p>
        </p:txBody>
      </p:sp>
      <p:sp>
        <p:nvSpPr>
          <p:cNvPr id="5" name="Footer Placeholder 4"/>
          <p:cNvSpPr>
            <a:spLocks noGrp="1"/>
          </p:cNvSpPr>
          <p:nvPr>
            <p:ph type="ftr" sz="quarter" idx="11"/>
          </p:nvPr>
        </p:nvSpPr>
        <p:spPr/>
        <p:txBody>
          <a:bodyPr/>
          <a:lstStyle/>
          <a:p>
            <a:pPr>
              <a:defRPr/>
            </a:pPr>
            <a:endParaRPr lang="en-US"/>
          </a:p>
        </p:txBody>
      </p:sp>
      <p:sp>
        <p:nvSpPr>
          <p:cNvPr id="6" name="TextBox 5"/>
          <p:cNvSpPr txBox="1"/>
          <p:nvPr/>
        </p:nvSpPr>
        <p:spPr>
          <a:xfrm>
            <a:off x="7696200" y="6429473"/>
            <a:ext cx="1181100" cy="307777"/>
          </a:xfrm>
          <a:prstGeom prst="rect">
            <a:avLst/>
          </a:prstGeom>
          <a:noFill/>
        </p:spPr>
        <p:txBody>
          <a:bodyPr wrap="square" rtlCol="0">
            <a:spAutoFit/>
          </a:bodyPr>
          <a:lstStyle/>
          <a:p>
            <a:r>
              <a:rPr lang="en-US" sz="1400" dirty="0" smtClean="0">
                <a:solidFill>
                  <a:schemeClr val="bg1"/>
                </a:solidFill>
              </a:rPr>
              <a:t>Water in soil</a:t>
            </a:r>
            <a:endParaRPr lang="en-US" sz="1400" dirty="0">
              <a:solidFill>
                <a:schemeClr val="bg1"/>
              </a:solidFill>
            </a:endParaRPr>
          </a:p>
        </p:txBody>
      </p:sp>
    </p:spTree>
    <p:extLst>
      <p:ext uri="{BB962C8B-B14F-4D97-AF65-F5344CB8AC3E}">
        <p14:creationId xmlns:p14="http://schemas.microsoft.com/office/powerpoint/2010/main" val="108092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0"/>
            <a:ext cx="22098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400" y="8965"/>
            <a:ext cx="9144000" cy="6862834"/>
          </a:xfrm>
        </p:spPr>
      </p:pic>
      <p:sp>
        <p:nvSpPr>
          <p:cNvPr id="4" name="Footer Placeholder 3"/>
          <p:cNvSpPr>
            <a:spLocks noGrp="1"/>
          </p:cNvSpPr>
          <p:nvPr>
            <p:ph type="ftr" sz="quarter" idx="11"/>
          </p:nvPr>
        </p:nvSpPr>
        <p:spPr/>
        <p:txBody>
          <a:bodyPr/>
          <a:lstStyle/>
          <a:p>
            <a:pPr>
              <a:defRPr/>
            </a:pPr>
            <a:endParaRPr lang="en-US"/>
          </a:p>
        </p:txBody>
      </p:sp>
      <p:sp>
        <p:nvSpPr>
          <p:cNvPr id="2" name="Title 1"/>
          <p:cNvSpPr>
            <a:spLocks noGrp="1"/>
          </p:cNvSpPr>
          <p:nvPr>
            <p:ph type="title"/>
          </p:nvPr>
        </p:nvSpPr>
        <p:spPr>
          <a:xfrm>
            <a:off x="30480" y="152400"/>
            <a:ext cx="3474720" cy="4800600"/>
          </a:xfrm>
        </p:spPr>
        <p:txBody>
          <a:bodyPr>
            <a:noAutofit/>
          </a:bodyPr>
          <a:lstStyle/>
          <a:p>
            <a:r>
              <a:rPr lang="en-US" sz="2400" dirty="0" smtClean="0">
                <a:solidFill>
                  <a:schemeClr val="bg1"/>
                </a:solidFill>
              </a:rPr>
              <a:t>Pebbles – Remnants of an ancient streambed on Mars</a:t>
            </a:r>
            <a:br>
              <a:rPr lang="en-US" sz="2400" dirty="0" smtClean="0">
                <a:solidFill>
                  <a:schemeClr val="bg1"/>
                </a:solidFill>
              </a:rPr>
            </a:br>
            <a:r>
              <a:rPr lang="en-US" sz="2400" dirty="0">
                <a:solidFill>
                  <a:schemeClr val="bg1"/>
                </a:solidFill>
              </a:rPr>
              <a:t/>
            </a:r>
            <a:br>
              <a:rPr lang="en-US" sz="2400" dirty="0">
                <a:solidFill>
                  <a:schemeClr val="bg1"/>
                </a:solidFill>
              </a:rPr>
            </a:br>
            <a:r>
              <a:rPr lang="en-US" sz="2400" dirty="0" smtClean="0">
                <a:solidFill>
                  <a:schemeClr val="bg1"/>
                </a:solidFill>
              </a:rPr>
              <a:t>Curiosity is now on a one year journey to the base of Mount Sharp, about 5 miles away</a:t>
            </a:r>
            <a:endParaRPr lang="en-US" sz="2400" dirty="0">
              <a:solidFill>
                <a:schemeClr val="bg1"/>
              </a:solidFill>
            </a:endParaRPr>
          </a:p>
        </p:txBody>
      </p:sp>
      <p:sp>
        <p:nvSpPr>
          <p:cNvPr id="3" name="TextBox 2"/>
          <p:cNvSpPr txBox="1"/>
          <p:nvPr/>
        </p:nvSpPr>
        <p:spPr>
          <a:xfrm>
            <a:off x="9753600" y="6525023"/>
            <a:ext cx="990600" cy="307777"/>
          </a:xfrm>
          <a:prstGeom prst="rect">
            <a:avLst/>
          </a:prstGeom>
          <a:noFill/>
        </p:spPr>
        <p:txBody>
          <a:bodyPr wrap="square" rtlCol="0">
            <a:spAutoFit/>
          </a:bodyPr>
          <a:lstStyle/>
          <a:p>
            <a:r>
              <a:rPr lang="en-US" sz="1400" dirty="0" smtClean="0">
                <a:solidFill>
                  <a:schemeClr val="bg1"/>
                </a:solidFill>
              </a:rPr>
              <a:t>Maven</a:t>
            </a:r>
            <a:endParaRPr lang="en-US" sz="1400" dirty="0">
              <a:solidFill>
                <a:schemeClr val="bg1"/>
              </a:solidFill>
            </a:endParaRPr>
          </a:p>
        </p:txBody>
      </p:sp>
    </p:spTree>
    <p:extLst>
      <p:ext uri="{BB962C8B-B14F-4D97-AF65-F5344CB8AC3E}">
        <p14:creationId xmlns:p14="http://schemas.microsoft.com/office/powerpoint/2010/main" val="199319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04800"/>
            <a:ext cx="7467600" cy="765175"/>
          </a:xfrm>
        </p:spPr>
        <p:txBody>
          <a:bodyPr>
            <a:noAutofit/>
          </a:bodyPr>
          <a:lstStyle/>
          <a:p>
            <a:r>
              <a:rPr lang="en-US" sz="2400" dirty="0" smtClean="0">
                <a:solidFill>
                  <a:schemeClr val="bg1"/>
                </a:solidFill>
              </a:rPr>
              <a:t>Curiosity used its scoop to collect two samples of a small </a:t>
            </a:r>
            <a:r>
              <a:rPr lang="en-US" sz="2400" dirty="0" err="1" smtClean="0">
                <a:solidFill>
                  <a:schemeClr val="bg1"/>
                </a:solidFill>
              </a:rPr>
              <a:t>aeolian</a:t>
            </a:r>
            <a:r>
              <a:rPr lang="en-US" sz="2400" dirty="0" smtClean="0">
                <a:solidFill>
                  <a:schemeClr val="bg1"/>
                </a:solidFill>
              </a:rPr>
              <a:t> deposit. </a:t>
            </a:r>
            <a:r>
              <a:rPr lang="en-US" sz="2400" dirty="0">
                <a:solidFill>
                  <a:schemeClr val="bg1"/>
                </a:solidFill>
              </a:rPr>
              <a:t> </a:t>
            </a:r>
          </a:p>
        </p:txBody>
      </p:sp>
      <p:sp>
        <p:nvSpPr>
          <p:cNvPr id="3" name="Subtitle 2"/>
          <p:cNvSpPr>
            <a:spLocks noGrp="1"/>
          </p:cNvSpPr>
          <p:nvPr>
            <p:ph type="subTitle" idx="1"/>
          </p:nvPr>
        </p:nvSpPr>
        <p:spPr>
          <a:xfrm>
            <a:off x="304800" y="5867400"/>
            <a:ext cx="8677649" cy="490143"/>
          </a:xfrm>
        </p:spPr>
        <p:txBody>
          <a:bodyPr>
            <a:noAutofit/>
          </a:bodyPr>
          <a:lstStyle/>
          <a:p>
            <a:pPr algn="l"/>
            <a:r>
              <a:rPr lang="en-US" sz="2400" dirty="0">
                <a:solidFill>
                  <a:schemeClr val="bg1"/>
                </a:solidFill>
              </a:rPr>
              <a:t>1 Liter of water per cubic foot of soil detected</a:t>
            </a:r>
            <a:r>
              <a:rPr lang="en-US" sz="2400" dirty="0" smtClean="0">
                <a:solidFill>
                  <a:schemeClr val="bg1"/>
                </a:solidFill>
              </a:rPr>
              <a:t>.  Over 4% water.</a:t>
            </a:r>
          </a:p>
        </p:txBody>
      </p:sp>
      <p:sp>
        <p:nvSpPr>
          <p:cNvPr id="9" name="Text Box 8"/>
          <p:cNvSpPr txBox="1">
            <a:spLocks noChangeArrowheads="1"/>
          </p:cNvSpPr>
          <p:nvPr/>
        </p:nvSpPr>
        <p:spPr bwMode="auto">
          <a:xfrm>
            <a:off x="7848600" y="6461125"/>
            <a:ext cx="1066800" cy="244475"/>
          </a:xfrm>
          <a:prstGeom prst="rect">
            <a:avLst/>
          </a:prstGeom>
          <a:noFill/>
          <a:ln w="9525">
            <a:noFill/>
            <a:miter lim="800000"/>
            <a:headEnd/>
            <a:tailEnd/>
          </a:ln>
        </p:spPr>
        <p:txBody>
          <a:bodyPr>
            <a:spAutoFit/>
          </a:bodyPr>
          <a:lstStyle/>
          <a:p>
            <a:pPr>
              <a:spcBef>
                <a:spcPct val="50000"/>
              </a:spcBef>
            </a:pPr>
            <a:r>
              <a:rPr lang="en-US" sz="1000" dirty="0" smtClean="0"/>
              <a:t>Asteroid Belt</a:t>
            </a:r>
            <a:endParaRPr lang="en-US" sz="1000" dirty="0"/>
          </a:p>
        </p:txBody>
      </p:sp>
      <p:sp>
        <p:nvSpPr>
          <p:cNvPr id="10" name="Rectangle 9"/>
          <p:cNvSpPr/>
          <p:nvPr/>
        </p:nvSpPr>
        <p:spPr>
          <a:xfrm>
            <a:off x="3124200" y="6474023"/>
            <a:ext cx="2608406" cy="307777"/>
          </a:xfrm>
          <a:prstGeom prst="rect">
            <a:avLst/>
          </a:prstGeom>
        </p:spPr>
        <p:txBody>
          <a:bodyPr wrap="none">
            <a:spAutoFit/>
          </a:bodyPr>
          <a:lstStyle/>
          <a:p>
            <a:r>
              <a:rPr lang="en-US" sz="1400" dirty="0" smtClean="0"/>
              <a:t>Image credit: NASA/JPL-Caltech</a:t>
            </a:r>
            <a:endParaRPr lang="en-US" sz="1400" dirty="0"/>
          </a:p>
        </p:txBody>
      </p:sp>
      <p:sp>
        <p:nvSpPr>
          <p:cNvPr id="12" name="Footer Placeholder 11"/>
          <p:cNvSpPr>
            <a:spLocks noGrp="1"/>
          </p:cNvSpPr>
          <p:nvPr>
            <p:ph type="ftr" sz="quarter" idx="11"/>
          </p:nvPr>
        </p:nvSpPr>
        <p:spPr/>
        <p:txBody>
          <a:bodyPr/>
          <a:lstStyle/>
          <a:p>
            <a:pPr>
              <a:defRPr/>
            </a:pPr>
            <a:endParaRPr lang="en-US"/>
          </a:p>
        </p:txBody>
      </p:sp>
      <p:sp>
        <p:nvSpPr>
          <p:cNvPr id="11" name="TextBox 10"/>
          <p:cNvSpPr txBox="1"/>
          <p:nvPr/>
        </p:nvSpPr>
        <p:spPr>
          <a:xfrm>
            <a:off x="7886700" y="6429473"/>
            <a:ext cx="990600" cy="230832"/>
          </a:xfrm>
          <a:prstGeom prst="rect">
            <a:avLst/>
          </a:prstGeom>
          <a:noFill/>
        </p:spPr>
        <p:txBody>
          <a:bodyPr wrap="square" rtlCol="0">
            <a:spAutoFit/>
          </a:bodyPr>
          <a:lstStyle/>
          <a:p>
            <a:r>
              <a:rPr lang="en-US" sz="900" dirty="0" smtClean="0">
                <a:solidFill>
                  <a:schemeClr val="bg1"/>
                </a:solidFill>
              </a:rPr>
              <a:t>Methane</a:t>
            </a:r>
            <a:endParaRPr lang="en-US" sz="900" dirty="0">
              <a:solidFill>
                <a:schemeClr val="bg1"/>
              </a:solidFill>
            </a:endParaRPr>
          </a:p>
        </p:txBody>
      </p:sp>
      <p:pic>
        <p:nvPicPr>
          <p:cNvPr id="13"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590" y="1143000"/>
            <a:ext cx="7343775" cy="46108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211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 Box 4"/>
          <p:cNvSpPr txBox="1">
            <a:spLocks noChangeArrowheads="1"/>
          </p:cNvSpPr>
          <p:nvPr/>
        </p:nvSpPr>
        <p:spPr bwMode="auto">
          <a:xfrm>
            <a:off x="7772400" y="6477000"/>
            <a:ext cx="1219200" cy="230832"/>
          </a:xfrm>
          <a:prstGeom prst="rect">
            <a:avLst/>
          </a:prstGeom>
          <a:noFill/>
          <a:ln w="9525">
            <a:noFill/>
            <a:miter lim="800000"/>
            <a:headEnd/>
            <a:tailEnd/>
          </a:ln>
        </p:spPr>
        <p:txBody>
          <a:bodyPr>
            <a:spAutoFit/>
          </a:bodyPr>
          <a:lstStyle/>
          <a:p>
            <a:pPr>
              <a:spcBef>
                <a:spcPct val="50000"/>
              </a:spcBef>
            </a:pPr>
            <a:r>
              <a:rPr lang="en-US" sz="900" dirty="0" smtClean="0">
                <a:solidFill>
                  <a:schemeClr val="bg1"/>
                </a:solidFill>
              </a:rPr>
              <a:t>Maven</a:t>
            </a:r>
            <a:endParaRPr lang="en-US" sz="900" dirty="0">
              <a:solidFill>
                <a:schemeClr val="bg1"/>
              </a:solidFill>
            </a:endParaRPr>
          </a:p>
        </p:txBody>
      </p:sp>
      <p:sp>
        <p:nvSpPr>
          <p:cNvPr id="53252" name="Rectangle 5"/>
          <p:cNvSpPr>
            <a:spLocks noChangeArrowheads="1"/>
          </p:cNvSpPr>
          <p:nvPr/>
        </p:nvSpPr>
        <p:spPr bwMode="auto">
          <a:xfrm>
            <a:off x="304800" y="5461337"/>
            <a:ext cx="8458200" cy="1015663"/>
          </a:xfrm>
          <a:prstGeom prst="rect">
            <a:avLst/>
          </a:prstGeom>
          <a:noFill/>
          <a:ln w="9525">
            <a:noFill/>
            <a:miter lim="800000"/>
            <a:headEnd/>
            <a:tailEnd/>
          </a:ln>
        </p:spPr>
        <p:txBody>
          <a:bodyPr anchor="ctr">
            <a:spAutoFit/>
          </a:bodyPr>
          <a:lstStyle/>
          <a:p>
            <a:r>
              <a:rPr lang="en-US" sz="1200" b="1" dirty="0" smtClean="0">
                <a:solidFill>
                  <a:schemeClr val="bg1"/>
                </a:solidFill>
              </a:rPr>
              <a:t>Jan 19, 2009</a:t>
            </a:r>
            <a:r>
              <a:rPr lang="en-US" sz="1200" dirty="0" smtClean="0">
                <a:solidFill>
                  <a:schemeClr val="bg1"/>
                </a:solidFill>
              </a:rPr>
              <a:t> </a:t>
            </a:r>
            <a:r>
              <a:rPr lang="en-US" sz="1200" dirty="0">
                <a:solidFill>
                  <a:schemeClr val="bg1"/>
                </a:solidFill>
              </a:rPr>
              <a:t>- PASADENA, Calif. </a:t>
            </a:r>
            <a:r>
              <a:rPr lang="en-US" sz="1200" dirty="0" smtClean="0">
                <a:solidFill>
                  <a:schemeClr val="bg1"/>
                </a:solidFill>
              </a:rPr>
              <a:t>– A possible source of Methane Plumes is microbial life deep beneath the surface of Mars.</a:t>
            </a:r>
          </a:p>
          <a:p>
            <a:endParaRPr lang="en-US" sz="1200" dirty="0" smtClean="0">
              <a:solidFill>
                <a:schemeClr val="bg1"/>
              </a:solidFill>
            </a:endParaRPr>
          </a:p>
          <a:p>
            <a:r>
              <a:rPr lang="en-US" sz="1200" dirty="0" smtClean="0">
                <a:solidFill>
                  <a:schemeClr val="bg1"/>
                </a:solidFill>
              </a:rPr>
              <a:t>Are the methane concentrations observed evidence that life is currently present on the Red Planet? We do not yet know. But the regions where plumes of methane were detected on Mars now beckon to us, calling us to resolve their mystery. The next time we send out a spacecraft to the Red Planet to search for life, we will know exactly where to look. </a:t>
            </a:r>
            <a:endParaRPr lang="en-US" sz="1200" dirty="0">
              <a:solidFill>
                <a:schemeClr val="bg1"/>
              </a:solidFill>
            </a:endParaRPr>
          </a:p>
        </p:txBody>
      </p:sp>
      <p:sp>
        <p:nvSpPr>
          <p:cNvPr id="6" name="Rectangle 5"/>
          <p:cNvSpPr/>
          <p:nvPr/>
        </p:nvSpPr>
        <p:spPr>
          <a:xfrm>
            <a:off x="3276600" y="6474023"/>
            <a:ext cx="2608406" cy="307777"/>
          </a:xfrm>
          <a:prstGeom prst="rect">
            <a:avLst/>
          </a:prstGeom>
        </p:spPr>
        <p:txBody>
          <a:bodyPr wrap="none">
            <a:spAutoFit/>
          </a:bodyPr>
          <a:lstStyle/>
          <a:p>
            <a:r>
              <a:rPr lang="en-US" sz="1400" dirty="0" smtClean="0">
                <a:solidFill>
                  <a:schemeClr val="bg1"/>
                </a:solidFill>
              </a:rPr>
              <a:t>Image credit: NASA/JPL-Caltech</a:t>
            </a:r>
            <a:endParaRPr lang="en-US" sz="1400" dirty="0">
              <a:solidFill>
                <a:schemeClr val="bg1"/>
              </a:solidFill>
            </a:endParaRPr>
          </a:p>
        </p:txBody>
      </p:sp>
      <p:pic>
        <p:nvPicPr>
          <p:cNvPr id="51202" name="Picture 2"/>
          <p:cNvPicPr>
            <a:picLocks noChangeAspect="1" noChangeArrowheads="1"/>
          </p:cNvPicPr>
          <p:nvPr/>
        </p:nvPicPr>
        <p:blipFill>
          <a:blip r:embed="rId2" cstate="print"/>
          <a:srcRect/>
          <a:stretch>
            <a:fillRect/>
          </a:stretch>
        </p:blipFill>
        <p:spPr bwMode="auto">
          <a:xfrm>
            <a:off x="0" y="609600"/>
            <a:ext cx="8153400" cy="4858066"/>
          </a:xfrm>
          <a:prstGeom prst="rect">
            <a:avLst/>
          </a:prstGeom>
          <a:noFill/>
          <a:ln w="9525">
            <a:noFill/>
            <a:miter lim="800000"/>
            <a:headEnd/>
            <a:tailEnd/>
          </a:ln>
        </p:spPr>
      </p:pic>
      <p:sp>
        <p:nvSpPr>
          <p:cNvPr id="8" name="TextBox 7"/>
          <p:cNvSpPr txBox="1"/>
          <p:nvPr/>
        </p:nvSpPr>
        <p:spPr>
          <a:xfrm>
            <a:off x="304800" y="101025"/>
            <a:ext cx="5181600" cy="584775"/>
          </a:xfrm>
          <a:prstGeom prst="rect">
            <a:avLst/>
          </a:prstGeom>
          <a:noFill/>
        </p:spPr>
        <p:txBody>
          <a:bodyPr wrap="square" rtlCol="0">
            <a:spAutoFit/>
          </a:bodyPr>
          <a:lstStyle/>
          <a:p>
            <a:r>
              <a:rPr lang="en-US" sz="3200" b="1" dirty="0" smtClean="0">
                <a:solidFill>
                  <a:schemeClr val="bg1"/>
                </a:solidFill>
              </a:rPr>
              <a:t>Methane Emissions / Plumes</a:t>
            </a:r>
            <a:endParaRPr lang="en-US" sz="3200" b="1" dirty="0">
              <a:solidFill>
                <a:schemeClr val="bg1"/>
              </a:solidFill>
            </a:endParaRPr>
          </a:p>
        </p:txBody>
      </p:sp>
      <p:sp>
        <p:nvSpPr>
          <p:cNvPr id="9" name="Rectangle 8"/>
          <p:cNvSpPr/>
          <p:nvPr/>
        </p:nvSpPr>
        <p:spPr>
          <a:xfrm>
            <a:off x="0" y="5410200"/>
            <a:ext cx="815340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077200" y="609600"/>
            <a:ext cx="152400" cy="4876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638800" y="533400"/>
            <a:ext cx="2514600" cy="15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1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36246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descr="Insightpage.jpg"/>
          <p:cNvPicPr>
            <a:picLocks noGrp="1" noChangeAspect="1"/>
          </p:cNvPicPr>
          <p:nvPr>
            <p:ph idx="1"/>
          </p:nvPr>
        </p:nvPicPr>
        <p:blipFill>
          <a:blip r:embed="rId2" cstate="print"/>
          <a:stretch>
            <a:fillRect/>
          </a:stretch>
        </p:blipFill>
        <p:spPr>
          <a:xfrm>
            <a:off x="0" y="0"/>
            <a:ext cx="9144000" cy="4133358"/>
          </a:xfrm>
        </p:spPr>
      </p:pic>
      <p:pic>
        <p:nvPicPr>
          <p:cNvPr id="6" name="Picture 5" descr="InSight_Lander.jpg"/>
          <p:cNvPicPr>
            <a:picLocks noChangeAspect="1"/>
          </p:cNvPicPr>
          <p:nvPr/>
        </p:nvPicPr>
        <p:blipFill>
          <a:blip r:embed="rId3" cstate="print"/>
          <a:stretch>
            <a:fillRect/>
          </a:stretch>
        </p:blipFill>
        <p:spPr>
          <a:xfrm>
            <a:off x="0" y="990600"/>
            <a:ext cx="5432778" cy="5867400"/>
          </a:xfrm>
          <a:prstGeom prst="rect">
            <a:avLst/>
          </a:prstGeom>
        </p:spPr>
      </p:pic>
      <p:sp>
        <p:nvSpPr>
          <p:cNvPr id="7" name="Rectangle 6"/>
          <p:cNvSpPr>
            <a:spLocks noChangeArrowheads="1"/>
          </p:cNvSpPr>
          <p:nvPr/>
        </p:nvSpPr>
        <p:spPr bwMode="auto">
          <a:xfrm>
            <a:off x="5410200" y="4114800"/>
            <a:ext cx="3733800" cy="1846659"/>
          </a:xfrm>
          <a:prstGeom prst="rect">
            <a:avLst/>
          </a:prstGeom>
          <a:noFill/>
          <a:ln w="9525">
            <a:noFill/>
            <a:miter lim="800000"/>
            <a:headEnd/>
            <a:tailEnd/>
          </a:ln>
        </p:spPr>
        <p:txBody>
          <a:bodyPr wrap="square">
            <a:spAutoFit/>
          </a:bodyPr>
          <a:lstStyle/>
          <a:p>
            <a:pPr>
              <a:buFontTx/>
              <a:buChar char="•"/>
            </a:pPr>
            <a:r>
              <a:rPr lang="en-US" sz="1600" dirty="0">
                <a:solidFill>
                  <a:srgbClr val="000000"/>
                </a:solidFill>
                <a:latin typeface="Arial Unicode MS" pitchFamily="34" charset="-128"/>
                <a:ea typeface="Arial Unicode MS" pitchFamily="34" charset="-128"/>
                <a:cs typeface="Arial Unicode MS" pitchFamily="34" charset="-128"/>
              </a:rPr>
              <a:t> </a:t>
            </a:r>
            <a:r>
              <a:rPr lang="en-US" sz="1600" dirty="0" smtClean="0">
                <a:solidFill>
                  <a:srgbClr val="000000"/>
                </a:solidFill>
                <a:latin typeface="Arial Unicode MS" pitchFamily="34" charset="-128"/>
                <a:ea typeface="Arial Unicode MS" pitchFamily="34" charset="-128"/>
                <a:cs typeface="Arial Unicode MS" pitchFamily="34" charset="-128"/>
              </a:rPr>
              <a:t>Launch:  March, 2016</a:t>
            </a:r>
          </a:p>
          <a:p>
            <a:pPr>
              <a:buFontTx/>
              <a:buChar char="•"/>
            </a:pPr>
            <a:r>
              <a:rPr lang="en-US" sz="1600" dirty="0" smtClean="0">
                <a:solidFill>
                  <a:srgbClr val="000000"/>
                </a:solidFill>
                <a:latin typeface="Arial Unicode MS" pitchFamily="34" charset="-128"/>
                <a:ea typeface="Arial Unicode MS" pitchFamily="34" charset="-128"/>
                <a:cs typeface="Arial Unicode MS" pitchFamily="34" charset="-128"/>
              </a:rPr>
              <a:t> Landing: Sept 20, 2016</a:t>
            </a:r>
          </a:p>
          <a:p>
            <a:pPr>
              <a:buFontTx/>
              <a:buChar char="•"/>
            </a:pPr>
            <a:r>
              <a:rPr lang="en-US" sz="1600" dirty="0" smtClean="0">
                <a:solidFill>
                  <a:srgbClr val="000000"/>
                </a:solidFill>
                <a:latin typeface="Arial Unicode MS" pitchFamily="34" charset="-128"/>
                <a:ea typeface="Arial Unicode MS" pitchFamily="34" charset="-128"/>
                <a:cs typeface="Arial Unicode MS" pitchFamily="34" charset="-128"/>
              </a:rPr>
              <a:t> Surface Operations</a:t>
            </a:r>
          </a:p>
          <a:p>
            <a:pPr lvl="1"/>
            <a:r>
              <a:rPr lang="en-US" sz="1600" dirty="0" smtClean="0">
                <a:solidFill>
                  <a:srgbClr val="000000"/>
                </a:solidFill>
                <a:latin typeface="Arial Unicode MS" pitchFamily="34" charset="-128"/>
                <a:ea typeface="Arial Unicode MS" pitchFamily="34" charset="-128"/>
                <a:cs typeface="Arial Unicode MS" pitchFamily="34" charset="-128"/>
              </a:rPr>
              <a:t>1 Martian year (720 days)</a:t>
            </a:r>
            <a:endParaRPr lang="en-US" sz="1600" dirty="0">
              <a:solidFill>
                <a:srgbClr val="000000"/>
              </a:solidFill>
              <a:latin typeface="Arial Unicode MS" pitchFamily="34" charset="-128"/>
              <a:ea typeface="Arial Unicode MS" pitchFamily="34" charset="-128"/>
              <a:cs typeface="Arial Unicode MS" pitchFamily="34" charset="-128"/>
            </a:endParaRPr>
          </a:p>
          <a:p>
            <a:pPr>
              <a:buFontTx/>
              <a:buChar char="•"/>
            </a:pPr>
            <a:r>
              <a:rPr lang="en-US" sz="1600" dirty="0">
                <a:solidFill>
                  <a:srgbClr val="000000"/>
                </a:solidFill>
                <a:latin typeface="Arial Unicode MS" pitchFamily="34" charset="-128"/>
                <a:ea typeface="Arial Unicode MS" pitchFamily="34" charset="-128"/>
                <a:cs typeface="Arial Unicode MS" pitchFamily="34" charset="-128"/>
              </a:rPr>
              <a:t> </a:t>
            </a:r>
            <a:r>
              <a:rPr lang="en-US" sz="1600" dirty="0" smtClean="0">
                <a:solidFill>
                  <a:srgbClr val="000000"/>
                </a:solidFill>
                <a:latin typeface="Arial Unicode MS" pitchFamily="34" charset="-128"/>
                <a:ea typeface="Arial Unicode MS" pitchFamily="34" charset="-128"/>
                <a:cs typeface="Arial Unicode MS" pitchFamily="34" charset="-128"/>
              </a:rPr>
              <a:t>Seismic Exp. for Interior Structure</a:t>
            </a:r>
          </a:p>
          <a:p>
            <a:pPr>
              <a:buFontTx/>
              <a:buChar char="•"/>
            </a:pPr>
            <a:r>
              <a:rPr lang="en-US" sz="1600" dirty="0" smtClean="0">
                <a:solidFill>
                  <a:srgbClr val="000000"/>
                </a:solidFill>
                <a:latin typeface="Arial Unicode MS" pitchFamily="34" charset="-128"/>
                <a:ea typeface="Arial Unicode MS" pitchFamily="34" charset="-128"/>
                <a:cs typeface="Arial Unicode MS" pitchFamily="34" charset="-128"/>
              </a:rPr>
              <a:t> Heat Flow </a:t>
            </a:r>
            <a:r>
              <a:rPr lang="en-US" sz="1600" dirty="0">
                <a:solidFill>
                  <a:srgbClr val="000000"/>
                </a:solidFill>
                <a:latin typeface="Arial Unicode MS" pitchFamily="34" charset="-128"/>
                <a:ea typeface="Arial Unicode MS" pitchFamily="34" charset="-128"/>
                <a:cs typeface="Arial Unicode MS" pitchFamily="34" charset="-128"/>
              </a:rPr>
              <a:t>&amp;</a:t>
            </a:r>
            <a:r>
              <a:rPr lang="en-US" sz="1600" dirty="0" smtClean="0">
                <a:solidFill>
                  <a:srgbClr val="000000"/>
                </a:solidFill>
                <a:latin typeface="Arial Unicode MS" pitchFamily="34" charset="-128"/>
                <a:ea typeface="Arial Unicode MS" pitchFamily="34" charset="-128"/>
                <a:cs typeface="Arial Unicode MS" pitchFamily="34" charset="-128"/>
              </a:rPr>
              <a:t> Physical Properties</a:t>
            </a:r>
            <a:endParaRPr lang="en-US" sz="1600" baseline="30000" dirty="0">
              <a:solidFill>
                <a:srgbClr val="000000"/>
              </a:solidFill>
              <a:latin typeface="Arial Unicode MS" pitchFamily="34" charset="-128"/>
              <a:ea typeface="Arial Unicode MS" pitchFamily="34" charset="-128"/>
              <a:cs typeface="Arial Unicode MS" pitchFamily="34" charset="-128"/>
            </a:endParaRPr>
          </a:p>
          <a:p>
            <a:pPr>
              <a:buFontTx/>
              <a:buChar char="•"/>
            </a:pPr>
            <a:endParaRPr lang="en-US" sz="1800" dirty="0">
              <a:solidFill>
                <a:srgbClr val="000000"/>
              </a:solidFill>
              <a:latin typeface="Arial Unicode MS" pitchFamily="34" charset="-128"/>
              <a:ea typeface="Arial Unicode MS" pitchFamily="34" charset="-128"/>
              <a:cs typeface="Arial Unicode MS" pitchFamily="34" charset="-128"/>
            </a:endParaRPr>
          </a:p>
        </p:txBody>
      </p:sp>
      <p:sp>
        <p:nvSpPr>
          <p:cNvPr id="8" name="Footer Placeholder 7"/>
          <p:cNvSpPr>
            <a:spLocks noGrp="1"/>
          </p:cNvSpPr>
          <p:nvPr>
            <p:ph type="ftr" sz="quarter" idx="11"/>
          </p:nvPr>
        </p:nvSpPr>
        <p:spPr/>
        <p:txBody>
          <a:bodyPr/>
          <a:lstStyle/>
          <a:p>
            <a:pPr>
              <a:defRPr/>
            </a:pPr>
            <a:endParaRPr lang="en-US"/>
          </a:p>
        </p:txBody>
      </p:sp>
      <p:sp>
        <p:nvSpPr>
          <p:cNvPr id="3" name="TextBox 2"/>
          <p:cNvSpPr txBox="1"/>
          <p:nvPr/>
        </p:nvSpPr>
        <p:spPr>
          <a:xfrm>
            <a:off x="7924800" y="6488197"/>
            <a:ext cx="838200" cy="230832"/>
          </a:xfrm>
          <a:prstGeom prst="rect">
            <a:avLst/>
          </a:prstGeom>
          <a:noFill/>
        </p:spPr>
        <p:txBody>
          <a:bodyPr wrap="square" rtlCol="0">
            <a:spAutoFit/>
          </a:bodyPr>
          <a:lstStyle/>
          <a:p>
            <a:r>
              <a:rPr lang="en-US" sz="900" dirty="0" smtClean="0"/>
              <a:t>Curiosity 2.0</a:t>
            </a:r>
            <a:endParaRPr lang="en-US" sz="900" dirty="0"/>
          </a:p>
        </p:txBody>
      </p:sp>
    </p:spTree>
    <p:extLst>
      <p:ext uri="{BB962C8B-B14F-4D97-AF65-F5344CB8AC3E}">
        <p14:creationId xmlns:p14="http://schemas.microsoft.com/office/powerpoint/2010/main" val="149524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2319338" y="1719263"/>
            <a:ext cx="9144000" cy="0"/>
          </a:xfrm>
          <a:prstGeom prst="rect">
            <a:avLst/>
          </a:prstGeom>
          <a:noFill/>
          <a:ln w="9525">
            <a:noFill/>
            <a:miter lim="800000"/>
            <a:headEnd/>
            <a:tailEnd/>
          </a:ln>
        </p:spPr>
        <p:txBody>
          <a:bodyPr>
            <a:spAutoFit/>
          </a:bodyPr>
          <a:lstStyle/>
          <a:p>
            <a:endParaRPr lang="en-US"/>
          </a:p>
        </p:txBody>
      </p:sp>
      <p:sp>
        <p:nvSpPr>
          <p:cNvPr id="66568" name="Text Box 11"/>
          <p:cNvSpPr txBox="1">
            <a:spLocks noChangeArrowheads="1"/>
          </p:cNvSpPr>
          <p:nvPr/>
        </p:nvSpPr>
        <p:spPr bwMode="auto">
          <a:xfrm>
            <a:off x="8229600" y="6553200"/>
            <a:ext cx="1295400" cy="244475"/>
          </a:xfrm>
          <a:prstGeom prst="rect">
            <a:avLst/>
          </a:prstGeom>
          <a:noFill/>
          <a:ln w="9525">
            <a:noFill/>
            <a:miter lim="800000"/>
            <a:headEnd/>
            <a:tailEnd/>
          </a:ln>
        </p:spPr>
        <p:txBody>
          <a:bodyPr>
            <a:spAutoFit/>
          </a:bodyPr>
          <a:lstStyle/>
          <a:p>
            <a:pPr>
              <a:spcBef>
                <a:spcPct val="50000"/>
              </a:spcBef>
            </a:pPr>
            <a:r>
              <a:rPr lang="en-US" sz="1000"/>
              <a:t>Ida</a:t>
            </a:r>
          </a:p>
        </p:txBody>
      </p:sp>
      <p:sp>
        <p:nvSpPr>
          <p:cNvPr id="9" name="Rectangle 8"/>
          <p:cNvSpPr/>
          <p:nvPr/>
        </p:nvSpPr>
        <p:spPr>
          <a:xfrm>
            <a:off x="3182794" y="6550223"/>
            <a:ext cx="2608406" cy="307777"/>
          </a:xfrm>
          <a:prstGeom prst="rect">
            <a:avLst/>
          </a:prstGeom>
        </p:spPr>
        <p:txBody>
          <a:bodyPr wrap="none">
            <a:spAutoFit/>
          </a:bodyPr>
          <a:lstStyle/>
          <a:p>
            <a:r>
              <a:rPr lang="en-US" sz="1400" dirty="0" smtClean="0"/>
              <a:t>Image credit: NASA/JPL-Caltech</a:t>
            </a:r>
            <a:endParaRPr lang="en-US" sz="1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33"/>
            <a:ext cx="9144000" cy="6862833"/>
          </a:xfrm>
          <a:prstGeom prst="rect">
            <a:avLst/>
          </a:prstGeom>
        </p:spPr>
      </p:pic>
      <p:sp>
        <p:nvSpPr>
          <p:cNvPr id="66563" name="Rectangle 3"/>
          <p:cNvSpPr>
            <a:spLocks noChangeArrowheads="1"/>
          </p:cNvSpPr>
          <p:nvPr/>
        </p:nvSpPr>
        <p:spPr bwMode="auto">
          <a:xfrm>
            <a:off x="201706" y="228600"/>
            <a:ext cx="8001000" cy="457200"/>
          </a:xfrm>
          <a:prstGeom prst="rect">
            <a:avLst/>
          </a:prstGeom>
          <a:noFill/>
          <a:ln w="9525">
            <a:noFill/>
            <a:miter lim="800000"/>
            <a:headEnd/>
            <a:tailEnd/>
          </a:ln>
        </p:spPr>
        <p:txBody>
          <a:bodyPr>
            <a:spAutoFit/>
          </a:bodyPr>
          <a:lstStyle/>
          <a:p>
            <a:r>
              <a:rPr lang="en-US" b="1" dirty="0" smtClean="0">
                <a:solidFill>
                  <a:schemeClr val="bg1"/>
                </a:solidFill>
              </a:rPr>
              <a:t>Curiosity 2.0            Launch Date: 2020</a:t>
            </a:r>
            <a:endParaRPr lang="en-US" b="1" dirty="0">
              <a:solidFill>
                <a:schemeClr val="bg1"/>
              </a:solidFill>
            </a:endParaRPr>
          </a:p>
        </p:txBody>
      </p:sp>
      <p:sp>
        <p:nvSpPr>
          <p:cNvPr id="3" name="TextBox 2"/>
          <p:cNvSpPr txBox="1"/>
          <p:nvPr/>
        </p:nvSpPr>
        <p:spPr>
          <a:xfrm>
            <a:off x="7980829" y="6473279"/>
            <a:ext cx="914400" cy="230832"/>
          </a:xfrm>
          <a:prstGeom prst="rect">
            <a:avLst/>
          </a:prstGeom>
          <a:noFill/>
        </p:spPr>
        <p:txBody>
          <a:bodyPr wrap="square" rtlCol="0">
            <a:spAutoFit/>
          </a:bodyPr>
          <a:lstStyle/>
          <a:p>
            <a:r>
              <a:rPr lang="en-US" sz="900" dirty="0" smtClean="0"/>
              <a:t>Asteroid belt</a:t>
            </a:r>
            <a:endParaRPr lang="en-US" sz="900" dirty="0"/>
          </a:p>
        </p:txBody>
      </p:sp>
    </p:spTree>
    <p:extLst>
      <p:ext uri="{BB962C8B-B14F-4D97-AF65-F5344CB8AC3E}">
        <p14:creationId xmlns:p14="http://schemas.microsoft.com/office/powerpoint/2010/main" val="332427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2562225" y="1943100"/>
            <a:ext cx="9144000" cy="0"/>
          </a:xfrm>
          <a:prstGeom prst="rect">
            <a:avLst/>
          </a:prstGeom>
          <a:noFill/>
          <a:ln w="9525">
            <a:noFill/>
            <a:miter lim="800000"/>
            <a:headEnd/>
            <a:tailEnd/>
          </a:ln>
        </p:spPr>
        <p:txBody>
          <a:bodyPr>
            <a:spAutoFit/>
          </a:bodyPr>
          <a:lstStyle/>
          <a:p>
            <a:endParaRPr lang="en-US"/>
          </a:p>
        </p:txBody>
      </p:sp>
      <p:sp>
        <p:nvSpPr>
          <p:cNvPr id="36867" name="Rectangle 4"/>
          <p:cNvSpPr>
            <a:spLocks noChangeArrowheads="1"/>
          </p:cNvSpPr>
          <p:nvPr/>
        </p:nvSpPr>
        <p:spPr bwMode="auto">
          <a:xfrm>
            <a:off x="2562225" y="1943100"/>
            <a:ext cx="9144000" cy="0"/>
          </a:xfrm>
          <a:prstGeom prst="rect">
            <a:avLst/>
          </a:prstGeom>
          <a:noFill/>
          <a:ln w="9525">
            <a:noFill/>
            <a:miter lim="800000"/>
            <a:headEnd/>
            <a:tailEnd/>
          </a:ln>
        </p:spPr>
        <p:txBody>
          <a:bodyPr>
            <a:spAutoFit/>
          </a:bodyPr>
          <a:lstStyle/>
          <a:p>
            <a:endParaRPr lang="en-US"/>
          </a:p>
        </p:txBody>
      </p:sp>
      <p:sp>
        <p:nvSpPr>
          <p:cNvPr id="36868" name="Rectangle 6"/>
          <p:cNvSpPr>
            <a:spLocks noChangeArrowheads="1"/>
          </p:cNvSpPr>
          <p:nvPr/>
        </p:nvSpPr>
        <p:spPr bwMode="auto">
          <a:xfrm>
            <a:off x="381000" y="304800"/>
            <a:ext cx="6858000" cy="1015663"/>
          </a:xfrm>
          <a:prstGeom prst="rect">
            <a:avLst/>
          </a:prstGeom>
          <a:noFill/>
          <a:ln w="9525">
            <a:noFill/>
            <a:miter lim="800000"/>
            <a:headEnd/>
            <a:tailEnd/>
          </a:ln>
        </p:spPr>
        <p:txBody>
          <a:bodyPr wrap="square">
            <a:spAutoFit/>
          </a:bodyPr>
          <a:lstStyle/>
          <a:p>
            <a:pPr algn="ctr"/>
            <a:r>
              <a:rPr lang="en-US" dirty="0">
                <a:latin typeface="Arial Unicode MS" pitchFamily="34" charset="-128"/>
                <a:ea typeface="Arial Unicode MS" pitchFamily="34" charset="-128"/>
                <a:cs typeface="Arial Unicode MS" pitchFamily="34" charset="-128"/>
              </a:rPr>
              <a:t>Phobos – </a:t>
            </a:r>
            <a:r>
              <a:rPr lang="en-US" dirty="0" smtClean="0">
                <a:latin typeface="Arial Unicode MS" pitchFamily="34" charset="-128"/>
                <a:ea typeface="Arial Unicode MS" pitchFamily="34" charset="-128"/>
                <a:cs typeface="Arial Unicode MS" pitchFamily="34" charset="-128"/>
              </a:rPr>
              <a:t>Mars biggest moon (14 miles diameter)</a:t>
            </a:r>
          </a:p>
          <a:p>
            <a:pPr algn="ctr"/>
            <a:endParaRPr lang="en-US" sz="1800" b="1" dirty="0" smtClean="0">
              <a:latin typeface="Arial Unicode MS" pitchFamily="34" charset="-128"/>
              <a:ea typeface="Arial Unicode MS" pitchFamily="34" charset="-128"/>
              <a:cs typeface="Arial Unicode MS" pitchFamily="34" charset="-128"/>
            </a:endParaRPr>
          </a:p>
          <a:p>
            <a:r>
              <a:rPr lang="en-US" sz="1800" b="1" dirty="0" smtClean="0">
                <a:latin typeface="Arial Unicode MS" pitchFamily="34" charset="-128"/>
                <a:ea typeface="Arial Unicode MS" pitchFamily="34" charset="-128"/>
                <a:cs typeface="Arial Unicode MS" pitchFamily="34" charset="-128"/>
              </a:rPr>
              <a:t>	Escape Velocity:  24 mph</a:t>
            </a:r>
            <a:endParaRPr lang="en-US" sz="1800" b="1" dirty="0">
              <a:latin typeface="Arial Unicode MS" pitchFamily="34" charset="-128"/>
              <a:ea typeface="Arial Unicode MS" pitchFamily="34" charset="-128"/>
              <a:cs typeface="Arial Unicode MS" pitchFamily="34" charset="-128"/>
            </a:endParaRPr>
          </a:p>
        </p:txBody>
      </p:sp>
      <p:sp>
        <p:nvSpPr>
          <p:cNvPr id="7" name="Rectangle 6"/>
          <p:cNvSpPr/>
          <p:nvPr/>
        </p:nvSpPr>
        <p:spPr>
          <a:xfrm>
            <a:off x="5410200" y="1322487"/>
            <a:ext cx="3352800" cy="3416320"/>
          </a:xfrm>
          <a:prstGeom prst="rect">
            <a:avLst/>
          </a:prstGeom>
        </p:spPr>
        <p:txBody>
          <a:bodyPr wrap="square">
            <a:spAutoFit/>
          </a:bodyPr>
          <a:lstStyle/>
          <a:p>
            <a:r>
              <a:rPr lang="en-US" sz="1800" dirty="0" smtClean="0"/>
              <a:t>March 3, 2010:</a:t>
            </a:r>
          </a:p>
          <a:p>
            <a:endParaRPr lang="en-US" sz="1800" dirty="0"/>
          </a:p>
          <a:p>
            <a:r>
              <a:rPr lang="en-US" sz="1800" dirty="0" smtClean="0"/>
              <a:t>Previous flybys of Phobos have shown that it is not dense enough to be solid all the way through. </a:t>
            </a:r>
          </a:p>
          <a:p>
            <a:endParaRPr lang="en-US" sz="1800" dirty="0"/>
          </a:p>
          <a:p>
            <a:r>
              <a:rPr lang="en-US" sz="1800" dirty="0" smtClean="0"/>
              <a:t>It must be 25-35% porous. </a:t>
            </a:r>
          </a:p>
          <a:p>
            <a:endParaRPr lang="en-US" sz="1800" dirty="0" smtClean="0"/>
          </a:p>
          <a:p>
            <a:r>
              <a:rPr lang="en-US" sz="1800" dirty="0" smtClean="0"/>
              <a:t>This has led planetary scientists to believe it is a dust covered ‘rubble pile’ circling Mars, or is hollow, or has caverns. </a:t>
            </a:r>
          </a:p>
        </p:txBody>
      </p:sp>
      <p:sp>
        <p:nvSpPr>
          <p:cNvPr id="9" name="Text Box 4"/>
          <p:cNvSpPr txBox="1">
            <a:spLocks noChangeArrowheads="1"/>
          </p:cNvSpPr>
          <p:nvPr/>
        </p:nvSpPr>
        <p:spPr bwMode="auto">
          <a:xfrm>
            <a:off x="7620000" y="6439272"/>
            <a:ext cx="1219200" cy="230832"/>
          </a:xfrm>
          <a:prstGeom prst="rect">
            <a:avLst/>
          </a:prstGeom>
          <a:noFill/>
          <a:ln w="9525">
            <a:noFill/>
            <a:miter lim="800000"/>
            <a:headEnd/>
            <a:tailEnd/>
          </a:ln>
        </p:spPr>
        <p:txBody>
          <a:bodyPr wrap="square">
            <a:spAutoFit/>
          </a:bodyPr>
          <a:lstStyle/>
          <a:p>
            <a:pPr>
              <a:spcBef>
                <a:spcPct val="50000"/>
              </a:spcBef>
            </a:pPr>
            <a:r>
              <a:rPr lang="en-US" sz="900" dirty="0" smtClean="0"/>
              <a:t>Mars from Phobos</a:t>
            </a:r>
            <a:endParaRPr lang="en-US" sz="900" dirty="0"/>
          </a:p>
        </p:txBody>
      </p:sp>
      <p:sp>
        <p:nvSpPr>
          <p:cNvPr id="10" name="Rectangle 9"/>
          <p:cNvSpPr/>
          <p:nvPr/>
        </p:nvSpPr>
        <p:spPr>
          <a:xfrm>
            <a:off x="1752600" y="6400800"/>
            <a:ext cx="2608406" cy="307777"/>
          </a:xfrm>
          <a:prstGeom prst="rect">
            <a:avLst/>
          </a:prstGeom>
        </p:spPr>
        <p:txBody>
          <a:bodyPr wrap="none">
            <a:spAutoFit/>
          </a:bodyPr>
          <a:lstStyle/>
          <a:p>
            <a:r>
              <a:rPr lang="en-US" sz="1400" dirty="0" smtClean="0"/>
              <a:t>Image credit: NASA/JPL-Caltech</a:t>
            </a:r>
            <a:endParaRPr lang="en-US" sz="1400" dirty="0"/>
          </a:p>
        </p:txBody>
      </p:sp>
      <p:pic>
        <p:nvPicPr>
          <p:cNvPr id="8" name="Picture 7" descr="Phobos_Mars_Reconnaissance_Orbiter.jpg"/>
          <p:cNvPicPr>
            <a:picLocks noChangeAspect="1"/>
          </p:cNvPicPr>
          <p:nvPr/>
        </p:nvPicPr>
        <p:blipFill>
          <a:blip r:embed="rId2" cstate="print"/>
          <a:stretch>
            <a:fillRect/>
          </a:stretch>
        </p:blipFill>
        <p:spPr>
          <a:xfrm>
            <a:off x="153853" y="1332788"/>
            <a:ext cx="5256347" cy="5144212"/>
          </a:xfrm>
          <a:prstGeom prst="rect">
            <a:avLst/>
          </a:prstGeom>
        </p:spPr>
      </p:pic>
    </p:spTree>
    <p:extLst>
      <p:ext uri="{BB962C8B-B14F-4D97-AF65-F5344CB8AC3E}">
        <p14:creationId xmlns:p14="http://schemas.microsoft.com/office/powerpoint/2010/main" val="253771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304800" y="152400"/>
            <a:ext cx="7772400" cy="954107"/>
          </a:xfrm>
          <a:prstGeom prst="rect">
            <a:avLst/>
          </a:prstGeom>
          <a:noFill/>
          <a:ln w="9525">
            <a:noFill/>
            <a:miter lim="800000"/>
            <a:headEnd/>
            <a:tailEnd/>
          </a:ln>
        </p:spPr>
        <p:txBody>
          <a:bodyPr>
            <a:spAutoFit/>
          </a:bodyPr>
          <a:lstStyle/>
          <a:p>
            <a:r>
              <a:rPr lang="en-US" sz="3200" b="1" dirty="0">
                <a:cs typeface="Times New Roman" pitchFamily="18" charset="0"/>
              </a:rPr>
              <a:t>Mars </a:t>
            </a:r>
            <a:r>
              <a:rPr lang="en-US" sz="3200" b="1" dirty="0" smtClean="0">
                <a:cs typeface="Times New Roman" pitchFamily="18" charset="0"/>
              </a:rPr>
              <a:t>Odyssey</a:t>
            </a:r>
            <a:endParaRPr lang="en-US" sz="1000" dirty="0">
              <a:cs typeface="Times New Roman" pitchFamily="18" charset="0"/>
            </a:endParaRPr>
          </a:p>
          <a:p>
            <a:endParaRPr lang="en-US" dirty="0"/>
          </a:p>
        </p:txBody>
      </p:sp>
      <p:sp>
        <p:nvSpPr>
          <p:cNvPr id="48131" name="Rectangle 3"/>
          <p:cNvSpPr>
            <a:spLocks noChangeArrowheads="1"/>
          </p:cNvSpPr>
          <p:nvPr/>
        </p:nvSpPr>
        <p:spPr bwMode="auto">
          <a:xfrm>
            <a:off x="609600" y="685800"/>
            <a:ext cx="3733800" cy="923330"/>
          </a:xfrm>
          <a:prstGeom prst="rect">
            <a:avLst/>
          </a:prstGeom>
          <a:noFill/>
          <a:ln w="9525">
            <a:noFill/>
            <a:miter lim="800000"/>
            <a:headEnd/>
            <a:tailEnd/>
          </a:ln>
        </p:spPr>
        <p:txBody>
          <a:bodyPr>
            <a:spAutoFit/>
          </a:bodyPr>
          <a:lstStyle/>
          <a:p>
            <a:r>
              <a:rPr lang="en-US" sz="1800" b="1" dirty="0">
                <a:cs typeface="Times New Roman" pitchFamily="18" charset="0"/>
              </a:rPr>
              <a:t>Launched: </a:t>
            </a:r>
            <a:r>
              <a:rPr lang="en-US" sz="1800" b="1" dirty="0" smtClean="0">
                <a:cs typeface="Times New Roman" pitchFamily="18" charset="0"/>
              </a:rPr>
              <a:t>April 7, 2001</a:t>
            </a:r>
            <a:endParaRPr lang="en-US" sz="1800" b="1" dirty="0"/>
          </a:p>
          <a:p>
            <a:r>
              <a:rPr lang="en-US" sz="1800" b="1" dirty="0" smtClean="0"/>
              <a:t>MOI:  October 24, 2001</a:t>
            </a:r>
          </a:p>
          <a:p>
            <a:r>
              <a:rPr lang="en-US" sz="1800" b="1" dirty="0" smtClean="0"/>
              <a:t>Controlled from Denver, CO</a:t>
            </a:r>
          </a:p>
        </p:txBody>
      </p:sp>
      <p:sp>
        <p:nvSpPr>
          <p:cNvPr id="48132" name="Rectangle 4"/>
          <p:cNvSpPr>
            <a:spLocks noChangeArrowheads="1"/>
          </p:cNvSpPr>
          <p:nvPr/>
        </p:nvSpPr>
        <p:spPr bwMode="auto">
          <a:xfrm>
            <a:off x="3500438" y="2519363"/>
            <a:ext cx="9144000" cy="0"/>
          </a:xfrm>
          <a:prstGeom prst="rect">
            <a:avLst/>
          </a:prstGeom>
          <a:noFill/>
          <a:ln w="9525">
            <a:noFill/>
            <a:miter lim="800000"/>
            <a:headEnd/>
            <a:tailEnd/>
          </a:ln>
        </p:spPr>
        <p:txBody>
          <a:bodyPr>
            <a:spAutoFit/>
          </a:bodyPr>
          <a:lstStyle/>
          <a:p>
            <a:endParaRPr lang="en-US"/>
          </a:p>
        </p:txBody>
      </p:sp>
      <p:sp>
        <p:nvSpPr>
          <p:cNvPr id="48134" name="Text Box 6"/>
          <p:cNvSpPr txBox="1">
            <a:spLocks noChangeArrowheads="1"/>
          </p:cNvSpPr>
          <p:nvPr/>
        </p:nvSpPr>
        <p:spPr bwMode="auto">
          <a:xfrm>
            <a:off x="4343400" y="152400"/>
            <a:ext cx="4648200" cy="1431161"/>
          </a:xfrm>
          <a:prstGeom prst="rect">
            <a:avLst/>
          </a:prstGeom>
          <a:noFill/>
          <a:ln w="9525">
            <a:noFill/>
            <a:miter lim="800000"/>
            <a:headEnd/>
            <a:tailEnd/>
          </a:ln>
        </p:spPr>
        <p:txBody>
          <a:bodyPr wrap="square">
            <a:spAutoFit/>
          </a:bodyPr>
          <a:lstStyle/>
          <a:p>
            <a:pPr>
              <a:spcBef>
                <a:spcPct val="50000"/>
              </a:spcBef>
            </a:pPr>
            <a:r>
              <a:rPr lang="en-US" sz="1800" b="1" dirty="0"/>
              <a:t>Major Instruments:</a:t>
            </a:r>
          </a:p>
          <a:p>
            <a:pPr>
              <a:spcBef>
                <a:spcPct val="50000"/>
              </a:spcBef>
              <a:buFontTx/>
              <a:buChar char="•"/>
            </a:pPr>
            <a:r>
              <a:rPr lang="en-US" sz="1800" b="1" dirty="0"/>
              <a:t> </a:t>
            </a:r>
            <a:r>
              <a:rPr lang="en-US" sz="1400" b="1" dirty="0" smtClean="0"/>
              <a:t>Thermal Emission Imaging System (THEMIS)</a:t>
            </a:r>
          </a:p>
          <a:p>
            <a:pPr>
              <a:spcBef>
                <a:spcPct val="50000"/>
              </a:spcBef>
              <a:buFontTx/>
              <a:buChar char="•"/>
            </a:pPr>
            <a:r>
              <a:rPr lang="en-US" sz="1400" b="1" dirty="0" smtClean="0"/>
              <a:t> Gamma Ray Spectrometer (GRS)</a:t>
            </a:r>
          </a:p>
          <a:p>
            <a:pPr>
              <a:spcBef>
                <a:spcPct val="50000"/>
              </a:spcBef>
              <a:buFontTx/>
              <a:buChar char="•"/>
            </a:pPr>
            <a:r>
              <a:rPr lang="en-US" sz="1400" b="1" dirty="0" smtClean="0"/>
              <a:t> Mars Radiation Environment Experiment (MARIE)</a:t>
            </a:r>
          </a:p>
        </p:txBody>
      </p:sp>
      <p:pic>
        <p:nvPicPr>
          <p:cNvPr id="8" name="Picture 7" descr="mars-odyssey-lg-fi.jpg"/>
          <p:cNvPicPr>
            <a:picLocks noChangeAspect="1"/>
          </p:cNvPicPr>
          <p:nvPr/>
        </p:nvPicPr>
        <p:blipFill>
          <a:blip r:embed="rId2" cstate="print"/>
          <a:stretch>
            <a:fillRect/>
          </a:stretch>
        </p:blipFill>
        <p:spPr>
          <a:xfrm>
            <a:off x="0" y="1714500"/>
            <a:ext cx="8229600" cy="5143500"/>
          </a:xfrm>
          <a:prstGeom prst="rect">
            <a:avLst/>
          </a:prstGeom>
        </p:spPr>
      </p:pic>
      <p:sp>
        <p:nvSpPr>
          <p:cNvPr id="9" name="Rectangle 8"/>
          <p:cNvSpPr/>
          <p:nvPr/>
        </p:nvSpPr>
        <p:spPr>
          <a:xfrm>
            <a:off x="5715000" y="5410200"/>
            <a:ext cx="2608406" cy="307777"/>
          </a:xfrm>
          <a:prstGeom prst="rect">
            <a:avLst/>
          </a:prstGeom>
        </p:spPr>
        <p:txBody>
          <a:bodyPr wrap="none">
            <a:spAutoFit/>
          </a:bodyPr>
          <a:lstStyle/>
          <a:p>
            <a:r>
              <a:rPr lang="en-US" sz="1400" dirty="0" smtClean="0"/>
              <a:t>Image credit: NASA/JPL-Caltech</a:t>
            </a:r>
            <a:endParaRPr lang="en-US" sz="1400" dirty="0"/>
          </a:p>
        </p:txBody>
      </p:sp>
      <p:sp>
        <p:nvSpPr>
          <p:cNvPr id="11" name="Footer Placeholder 10"/>
          <p:cNvSpPr>
            <a:spLocks noGrp="1"/>
          </p:cNvSpPr>
          <p:nvPr>
            <p:ph type="ftr" sz="quarter" idx="4294967295"/>
          </p:nvPr>
        </p:nvSpPr>
        <p:spPr>
          <a:xfrm>
            <a:off x="457200" y="6019800"/>
            <a:ext cx="8229600" cy="701675"/>
          </a:xfrm>
        </p:spPr>
        <p:txBody>
          <a:bodyPr/>
          <a:lstStyle/>
          <a:p>
            <a:pPr>
              <a:defRPr/>
            </a:pPr>
            <a:endParaRPr lang="en-US"/>
          </a:p>
        </p:txBody>
      </p:sp>
      <p:sp>
        <p:nvSpPr>
          <p:cNvPr id="48135" name="Text Box 8"/>
          <p:cNvSpPr txBox="1">
            <a:spLocks noChangeArrowheads="1"/>
          </p:cNvSpPr>
          <p:nvPr/>
        </p:nvSpPr>
        <p:spPr bwMode="auto">
          <a:xfrm>
            <a:off x="7543800" y="6477000"/>
            <a:ext cx="1600200" cy="230832"/>
          </a:xfrm>
          <a:prstGeom prst="rect">
            <a:avLst/>
          </a:prstGeom>
          <a:noFill/>
          <a:ln w="9525">
            <a:noFill/>
            <a:miter lim="800000"/>
            <a:headEnd/>
            <a:tailEnd/>
          </a:ln>
        </p:spPr>
        <p:txBody>
          <a:bodyPr wrap="square">
            <a:spAutoFit/>
          </a:bodyPr>
          <a:lstStyle/>
          <a:p>
            <a:pPr>
              <a:spcBef>
                <a:spcPct val="50000"/>
              </a:spcBef>
            </a:pPr>
            <a:r>
              <a:rPr lang="en-US" sz="900" dirty="0" smtClean="0"/>
              <a:t>Odyssey Photos - Melas</a:t>
            </a:r>
            <a:endParaRPr lang="en-US" sz="900" dirty="0"/>
          </a:p>
        </p:txBody>
      </p:sp>
    </p:spTree>
    <p:extLst>
      <p:ext uri="{BB962C8B-B14F-4D97-AF65-F5344CB8AC3E}">
        <p14:creationId xmlns:p14="http://schemas.microsoft.com/office/powerpoint/2010/main" val="535312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2562225" y="1943100"/>
            <a:ext cx="9144000" cy="0"/>
          </a:xfrm>
          <a:prstGeom prst="rect">
            <a:avLst/>
          </a:prstGeom>
          <a:noFill/>
          <a:ln w="9525">
            <a:noFill/>
            <a:miter lim="800000"/>
            <a:headEnd/>
            <a:tailEnd/>
          </a:ln>
        </p:spPr>
        <p:txBody>
          <a:bodyPr>
            <a:spAutoFit/>
          </a:bodyPr>
          <a:lstStyle/>
          <a:p>
            <a:endParaRPr lang="en-US"/>
          </a:p>
        </p:txBody>
      </p:sp>
      <p:sp>
        <p:nvSpPr>
          <p:cNvPr id="37891" name="Rectangle 3"/>
          <p:cNvSpPr>
            <a:spLocks noChangeArrowheads="1"/>
          </p:cNvSpPr>
          <p:nvPr/>
        </p:nvSpPr>
        <p:spPr bwMode="auto">
          <a:xfrm>
            <a:off x="2562225" y="1943100"/>
            <a:ext cx="9144000" cy="0"/>
          </a:xfrm>
          <a:prstGeom prst="rect">
            <a:avLst/>
          </a:prstGeom>
          <a:noFill/>
          <a:ln w="9525">
            <a:noFill/>
            <a:miter lim="800000"/>
            <a:headEnd/>
            <a:tailEnd/>
          </a:ln>
        </p:spPr>
        <p:txBody>
          <a:bodyPr>
            <a:spAutoFit/>
          </a:bodyPr>
          <a:lstStyle/>
          <a:p>
            <a:endParaRPr lang="en-US"/>
          </a:p>
        </p:txBody>
      </p:sp>
      <p:pic>
        <p:nvPicPr>
          <p:cNvPr id="37893" name="Picture 5" descr="2906_HighViewOfMidCanyonMelas"/>
          <p:cNvPicPr>
            <a:picLocks noChangeAspect="1" noChangeArrowheads="1"/>
          </p:cNvPicPr>
          <p:nvPr/>
        </p:nvPicPr>
        <p:blipFill>
          <a:blip r:embed="rId2" cstate="print"/>
          <a:srcRect/>
          <a:stretch>
            <a:fillRect/>
          </a:stretch>
        </p:blipFill>
        <p:spPr bwMode="auto">
          <a:xfrm>
            <a:off x="-838200" y="1"/>
            <a:ext cx="11379200" cy="6858000"/>
          </a:xfrm>
          <a:prstGeom prst="rect">
            <a:avLst/>
          </a:prstGeom>
          <a:noFill/>
          <a:ln w="9525">
            <a:noFill/>
            <a:miter lim="800000"/>
            <a:headEnd/>
            <a:tailEnd/>
          </a:ln>
        </p:spPr>
      </p:pic>
      <p:sp>
        <p:nvSpPr>
          <p:cNvPr id="37894" name="Text Box 6"/>
          <p:cNvSpPr txBox="1">
            <a:spLocks noChangeArrowheads="1"/>
          </p:cNvSpPr>
          <p:nvPr/>
        </p:nvSpPr>
        <p:spPr bwMode="auto">
          <a:xfrm>
            <a:off x="9144000" y="6583362"/>
            <a:ext cx="1143000" cy="230832"/>
          </a:xfrm>
          <a:prstGeom prst="rect">
            <a:avLst/>
          </a:prstGeom>
          <a:noFill/>
          <a:ln w="9525">
            <a:noFill/>
            <a:miter lim="800000"/>
            <a:headEnd/>
            <a:tailEnd/>
          </a:ln>
        </p:spPr>
        <p:txBody>
          <a:bodyPr>
            <a:spAutoFit/>
          </a:bodyPr>
          <a:lstStyle/>
          <a:p>
            <a:pPr>
              <a:spcBef>
                <a:spcPct val="50000"/>
              </a:spcBef>
            </a:pPr>
            <a:r>
              <a:rPr lang="en-US" sz="900" dirty="0"/>
              <a:t>Olympus Mons</a:t>
            </a:r>
          </a:p>
        </p:txBody>
      </p:sp>
      <p:sp>
        <p:nvSpPr>
          <p:cNvPr id="8" name="Rectangle 7"/>
          <p:cNvSpPr/>
          <p:nvPr/>
        </p:nvSpPr>
        <p:spPr>
          <a:xfrm>
            <a:off x="-533400" y="6324600"/>
            <a:ext cx="2608406" cy="307777"/>
          </a:xfrm>
          <a:prstGeom prst="rect">
            <a:avLst/>
          </a:prstGeom>
        </p:spPr>
        <p:txBody>
          <a:bodyPr wrap="none">
            <a:spAutoFit/>
          </a:bodyPr>
          <a:lstStyle/>
          <a:p>
            <a:r>
              <a:rPr lang="en-US" sz="1400" dirty="0" smtClean="0"/>
              <a:t>Image credit: NASA/JPL-Caltech</a:t>
            </a:r>
            <a:endParaRPr lang="en-US" sz="1400" dirty="0"/>
          </a:p>
        </p:txBody>
      </p:sp>
      <p:sp>
        <p:nvSpPr>
          <p:cNvPr id="9" name="Footer Placeholder 8"/>
          <p:cNvSpPr>
            <a:spLocks noGrp="1"/>
          </p:cNvSpPr>
          <p:nvPr>
            <p:ph type="ftr" sz="quarter" idx="4294967295"/>
          </p:nvPr>
        </p:nvSpPr>
        <p:spPr>
          <a:xfrm>
            <a:off x="457200" y="6019800"/>
            <a:ext cx="8229600" cy="701675"/>
          </a:xfrm>
        </p:spPr>
        <p:txBody>
          <a:bodyPr/>
          <a:lstStyle/>
          <a:p>
            <a:pPr>
              <a:defRPr/>
            </a:pPr>
            <a:endParaRPr lang="en-US">
              <a:solidFill>
                <a:schemeClr val="tx1"/>
              </a:solidFill>
            </a:endParaRPr>
          </a:p>
        </p:txBody>
      </p:sp>
      <p:sp>
        <p:nvSpPr>
          <p:cNvPr id="37892" name="Rectangle 4"/>
          <p:cNvSpPr>
            <a:spLocks noChangeArrowheads="1"/>
          </p:cNvSpPr>
          <p:nvPr/>
        </p:nvSpPr>
        <p:spPr bwMode="auto">
          <a:xfrm>
            <a:off x="1219200" y="0"/>
            <a:ext cx="7620000" cy="584775"/>
          </a:xfrm>
          <a:prstGeom prst="rect">
            <a:avLst/>
          </a:prstGeom>
          <a:noFill/>
          <a:ln w="9525">
            <a:noFill/>
            <a:miter lim="800000"/>
            <a:headEnd/>
            <a:tailEnd/>
          </a:ln>
        </p:spPr>
        <p:txBody>
          <a:bodyPr wrap="square">
            <a:spAutoFit/>
          </a:bodyPr>
          <a:lstStyle/>
          <a:p>
            <a:pPr algn="ctr"/>
            <a:r>
              <a:rPr lang="en-US" sz="3200" b="1" dirty="0" err="1" smtClean="0">
                <a:solidFill>
                  <a:schemeClr val="bg1"/>
                </a:solidFill>
                <a:latin typeface="Arial Unicode MS" pitchFamily="34" charset="-128"/>
                <a:ea typeface="Arial Unicode MS" pitchFamily="34" charset="-128"/>
                <a:cs typeface="Arial Unicode MS" pitchFamily="34" charset="-128"/>
              </a:rPr>
              <a:t>Melas</a:t>
            </a:r>
            <a:r>
              <a:rPr lang="en-US" sz="3200" b="1" dirty="0" smtClean="0">
                <a:solidFill>
                  <a:schemeClr val="bg1"/>
                </a:solidFill>
                <a:latin typeface="Arial Unicode MS" pitchFamily="34" charset="-128"/>
                <a:ea typeface="Arial Unicode MS" pitchFamily="34" charset="-128"/>
                <a:cs typeface="Arial Unicode MS" pitchFamily="34" charset="-128"/>
              </a:rPr>
              <a:t> - The </a:t>
            </a:r>
            <a:r>
              <a:rPr lang="en-US" sz="3200" b="1" dirty="0">
                <a:solidFill>
                  <a:schemeClr val="bg1"/>
                </a:solidFill>
                <a:latin typeface="Arial Unicode MS" pitchFamily="34" charset="-128"/>
                <a:ea typeface="Arial Unicode MS" pitchFamily="34" charset="-128"/>
                <a:cs typeface="Arial Unicode MS" pitchFamily="34" charset="-128"/>
              </a:rPr>
              <a:t>Grand Canyon of </a:t>
            </a:r>
            <a:r>
              <a:rPr lang="en-US" sz="3200" b="1" dirty="0" smtClean="0">
                <a:solidFill>
                  <a:schemeClr val="bg1"/>
                </a:solidFill>
                <a:latin typeface="Arial Unicode MS" pitchFamily="34" charset="-128"/>
                <a:ea typeface="Arial Unicode MS" pitchFamily="34" charset="-128"/>
                <a:cs typeface="Arial Unicode MS" pitchFamily="34" charset="-128"/>
              </a:rPr>
              <a:t>Mars</a:t>
            </a:r>
            <a:endParaRPr lang="en-US" sz="1600" b="1" dirty="0">
              <a:solidFill>
                <a:schemeClr val="bg1"/>
              </a:solidFill>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293349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olympus_mons_on_mars__the_largest_volcano-1280x1024[1].jpg"/>
          <p:cNvPicPr>
            <a:picLocks noChangeAspect="1"/>
          </p:cNvPicPr>
          <p:nvPr/>
        </p:nvPicPr>
        <p:blipFill>
          <a:blip r:embed="rId2" cstate="print"/>
          <a:stretch>
            <a:fillRect/>
          </a:stretch>
        </p:blipFill>
        <p:spPr>
          <a:xfrm>
            <a:off x="0" y="-228600"/>
            <a:ext cx="9144000" cy="7315200"/>
          </a:xfrm>
          <a:prstGeom prst="rect">
            <a:avLst/>
          </a:prstGeom>
        </p:spPr>
      </p:pic>
      <p:sp>
        <p:nvSpPr>
          <p:cNvPr id="38914" name="Rectangle 2"/>
          <p:cNvSpPr>
            <a:spLocks noChangeArrowheads="1"/>
          </p:cNvSpPr>
          <p:nvPr/>
        </p:nvSpPr>
        <p:spPr bwMode="auto">
          <a:xfrm>
            <a:off x="2562225" y="1943100"/>
            <a:ext cx="9144000" cy="0"/>
          </a:xfrm>
          <a:prstGeom prst="rect">
            <a:avLst/>
          </a:prstGeom>
          <a:noFill/>
          <a:ln w="9525">
            <a:noFill/>
            <a:miter lim="800000"/>
            <a:headEnd/>
            <a:tailEnd/>
          </a:ln>
        </p:spPr>
        <p:txBody>
          <a:bodyPr>
            <a:spAutoFit/>
          </a:bodyPr>
          <a:lstStyle/>
          <a:p>
            <a:endParaRPr lang="en-US"/>
          </a:p>
        </p:txBody>
      </p:sp>
      <p:sp>
        <p:nvSpPr>
          <p:cNvPr id="38915" name="Rectangle 3"/>
          <p:cNvSpPr>
            <a:spLocks noChangeArrowheads="1"/>
          </p:cNvSpPr>
          <p:nvPr/>
        </p:nvSpPr>
        <p:spPr bwMode="auto">
          <a:xfrm>
            <a:off x="2562225" y="1943100"/>
            <a:ext cx="9144000" cy="0"/>
          </a:xfrm>
          <a:prstGeom prst="rect">
            <a:avLst/>
          </a:prstGeom>
          <a:noFill/>
          <a:ln w="9525">
            <a:noFill/>
            <a:miter lim="800000"/>
            <a:headEnd/>
            <a:tailEnd/>
          </a:ln>
        </p:spPr>
        <p:txBody>
          <a:bodyPr>
            <a:spAutoFit/>
          </a:bodyPr>
          <a:lstStyle/>
          <a:p>
            <a:endParaRPr lang="en-US"/>
          </a:p>
        </p:txBody>
      </p:sp>
      <p:sp>
        <p:nvSpPr>
          <p:cNvPr id="38916" name="Rectangle 4"/>
          <p:cNvSpPr>
            <a:spLocks noChangeArrowheads="1"/>
          </p:cNvSpPr>
          <p:nvPr/>
        </p:nvSpPr>
        <p:spPr bwMode="auto">
          <a:xfrm>
            <a:off x="152400" y="609600"/>
            <a:ext cx="8610600" cy="369332"/>
          </a:xfrm>
          <a:prstGeom prst="rect">
            <a:avLst/>
          </a:prstGeom>
          <a:noFill/>
          <a:ln w="9525">
            <a:noFill/>
            <a:miter lim="800000"/>
            <a:headEnd/>
            <a:tailEnd/>
          </a:ln>
        </p:spPr>
        <p:txBody>
          <a:bodyPr wrap="square">
            <a:spAutoFit/>
          </a:bodyPr>
          <a:lstStyle/>
          <a:p>
            <a:pPr algn="ctr"/>
            <a:r>
              <a:rPr lang="en-US" sz="1800" dirty="0" smtClean="0">
                <a:latin typeface="Arial Unicode MS" pitchFamily="34" charset="-128"/>
                <a:ea typeface="Arial Unicode MS" pitchFamily="34" charset="-128"/>
                <a:cs typeface="Arial Unicode MS" pitchFamily="34" charset="-128"/>
              </a:rPr>
              <a:t>Largest Volcano in our Solar System:</a:t>
            </a:r>
            <a:r>
              <a:rPr lang="en-US" sz="1800" b="1" dirty="0" smtClean="0">
                <a:latin typeface="Arial Unicode MS" pitchFamily="34" charset="-128"/>
                <a:ea typeface="Arial Unicode MS" pitchFamily="34" charset="-128"/>
                <a:cs typeface="Arial Unicode MS" pitchFamily="34" charset="-128"/>
              </a:rPr>
              <a:t>  </a:t>
            </a:r>
            <a:r>
              <a:rPr lang="en-US" sz="1800" dirty="0" smtClean="0">
                <a:latin typeface="Arial Unicode MS" pitchFamily="34" charset="-128"/>
                <a:ea typeface="Arial Unicode MS" pitchFamily="34" charset="-128"/>
                <a:cs typeface="Arial Unicode MS" pitchFamily="34" charset="-128"/>
              </a:rPr>
              <a:t>100,000 feet tall</a:t>
            </a:r>
            <a:endParaRPr lang="en-US" sz="1800" dirty="0">
              <a:latin typeface="Arial Unicode MS" pitchFamily="34" charset="-128"/>
              <a:ea typeface="Arial Unicode MS" pitchFamily="34" charset="-128"/>
              <a:cs typeface="Arial Unicode MS" pitchFamily="34" charset="-128"/>
            </a:endParaRPr>
          </a:p>
        </p:txBody>
      </p:sp>
      <p:sp>
        <p:nvSpPr>
          <p:cNvPr id="38917" name="Text Box 6"/>
          <p:cNvSpPr txBox="1">
            <a:spLocks noChangeArrowheads="1"/>
          </p:cNvSpPr>
          <p:nvPr/>
        </p:nvSpPr>
        <p:spPr bwMode="auto">
          <a:xfrm>
            <a:off x="8001000" y="6449507"/>
            <a:ext cx="1143000" cy="276999"/>
          </a:xfrm>
          <a:prstGeom prst="rect">
            <a:avLst/>
          </a:prstGeom>
          <a:noFill/>
          <a:ln w="9525">
            <a:noFill/>
            <a:miter lim="800000"/>
            <a:headEnd/>
            <a:tailEnd/>
          </a:ln>
        </p:spPr>
        <p:txBody>
          <a:bodyPr wrap="square">
            <a:spAutoFit/>
          </a:bodyPr>
          <a:lstStyle/>
          <a:p>
            <a:pPr>
              <a:spcBef>
                <a:spcPct val="50000"/>
              </a:spcBef>
            </a:pPr>
            <a:r>
              <a:rPr lang="en-US" sz="1200" dirty="0" smtClean="0"/>
              <a:t>MRO</a:t>
            </a:r>
            <a:endParaRPr lang="en-US" sz="1200" dirty="0"/>
          </a:p>
        </p:txBody>
      </p:sp>
      <p:sp>
        <p:nvSpPr>
          <p:cNvPr id="7" name="Rectangle 6"/>
          <p:cNvSpPr/>
          <p:nvPr/>
        </p:nvSpPr>
        <p:spPr>
          <a:xfrm>
            <a:off x="304800" y="152400"/>
            <a:ext cx="2238113" cy="461665"/>
          </a:xfrm>
          <a:prstGeom prst="rect">
            <a:avLst/>
          </a:prstGeom>
        </p:spPr>
        <p:txBody>
          <a:bodyPr wrap="none">
            <a:spAutoFit/>
          </a:bodyPr>
          <a:lstStyle/>
          <a:p>
            <a:r>
              <a:rPr lang="en-US" b="1" dirty="0" smtClean="0">
                <a:latin typeface="Arial Unicode MS" pitchFamily="34" charset="-128"/>
                <a:ea typeface="Arial Unicode MS" pitchFamily="34" charset="-128"/>
                <a:cs typeface="Arial Unicode MS" pitchFamily="34" charset="-128"/>
              </a:rPr>
              <a:t>Olympus Mons</a:t>
            </a:r>
            <a:endParaRPr lang="en-US" dirty="0"/>
          </a:p>
        </p:txBody>
      </p:sp>
      <p:sp>
        <p:nvSpPr>
          <p:cNvPr id="8" name="Rectangle 7"/>
          <p:cNvSpPr/>
          <p:nvPr/>
        </p:nvSpPr>
        <p:spPr>
          <a:xfrm>
            <a:off x="152400" y="6400800"/>
            <a:ext cx="2608406" cy="307777"/>
          </a:xfrm>
          <a:prstGeom prst="rect">
            <a:avLst/>
          </a:prstGeom>
        </p:spPr>
        <p:txBody>
          <a:bodyPr wrap="none">
            <a:spAutoFit/>
          </a:bodyPr>
          <a:lstStyle/>
          <a:p>
            <a:r>
              <a:rPr lang="en-US" sz="1400" dirty="0" smtClean="0"/>
              <a:t>Image credit: NASA/JPL-Caltech</a:t>
            </a:r>
            <a:endParaRPr lang="en-US" sz="1400" dirty="0"/>
          </a:p>
        </p:txBody>
      </p:sp>
    </p:spTree>
    <p:extLst>
      <p:ext uri="{BB962C8B-B14F-4D97-AF65-F5344CB8AC3E}">
        <p14:creationId xmlns:p14="http://schemas.microsoft.com/office/powerpoint/2010/main" val="300926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Picture 5" descr="main_mro-space_br"/>
          <p:cNvPicPr>
            <a:picLocks noChangeAspect="1" noChangeArrowheads="1"/>
          </p:cNvPicPr>
          <p:nvPr/>
        </p:nvPicPr>
        <p:blipFill>
          <a:blip r:embed="rId2" cstate="print"/>
          <a:srcRect/>
          <a:stretch>
            <a:fillRect/>
          </a:stretch>
        </p:blipFill>
        <p:spPr bwMode="auto">
          <a:xfrm>
            <a:off x="3934604" y="1143000"/>
            <a:ext cx="4165600" cy="3124200"/>
          </a:xfrm>
          <a:prstGeom prst="rect">
            <a:avLst/>
          </a:prstGeom>
          <a:noFill/>
          <a:ln w="9525">
            <a:noFill/>
            <a:miter lim="800000"/>
            <a:headEnd/>
            <a:tailEnd/>
          </a:ln>
        </p:spPr>
      </p:pic>
      <p:sp>
        <p:nvSpPr>
          <p:cNvPr id="48130" name="Rectangle 2"/>
          <p:cNvSpPr>
            <a:spLocks noChangeArrowheads="1"/>
          </p:cNvSpPr>
          <p:nvPr/>
        </p:nvSpPr>
        <p:spPr bwMode="auto">
          <a:xfrm>
            <a:off x="304800" y="381000"/>
            <a:ext cx="7772400" cy="954107"/>
          </a:xfrm>
          <a:prstGeom prst="rect">
            <a:avLst/>
          </a:prstGeom>
          <a:noFill/>
          <a:ln w="9525">
            <a:noFill/>
            <a:miter lim="800000"/>
            <a:headEnd/>
            <a:tailEnd/>
          </a:ln>
        </p:spPr>
        <p:txBody>
          <a:bodyPr>
            <a:spAutoFit/>
          </a:bodyPr>
          <a:lstStyle/>
          <a:p>
            <a:r>
              <a:rPr lang="en-US" sz="3200" b="1" dirty="0">
                <a:cs typeface="Times New Roman" pitchFamily="18" charset="0"/>
              </a:rPr>
              <a:t>Mars Reconnaissance Orbiter (MRO)</a:t>
            </a:r>
            <a:r>
              <a:rPr lang="en-US" sz="1000" dirty="0">
                <a:cs typeface="Times New Roman" pitchFamily="18" charset="0"/>
              </a:rPr>
              <a:t> </a:t>
            </a:r>
          </a:p>
          <a:p>
            <a:endParaRPr lang="en-US" dirty="0"/>
          </a:p>
        </p:txBody>
      </p:sp>
      <p:sp>
        <p:nvSpPr>
          <p:cNvPr id="48131" name="Rectangle 3"/>
          <p:cNvSpPr>
            <a:spLocks noChangeArrowheads="1"/>
          </p:cNvSpPr>
          <p:nvPr/>
        </p:nvSpPr>
        <p:spPr bwMode="auto">
          <a:xfrm>
            <a:off x="304800" y="958850"/>
            <a:ext cx="3733800" cy="1200329"/>
          </a:xfrm>
          <a:prstGeom prst="rect">
            <a:avLst/>
          </a:prstGeom>
          <a:noFill/>
          <a:ln w="9525">
            <a:noFill/>
            <a:miter lim="800000"/>
            <a:headEnd/>
            <a:tailEnd/>
          </a:ln>
        </p:spPr>
        <p:txBody>
          <a:bodyPr>
            <a:spAutoFit/>
          </a:bodyPr>
          <a:lstStyle/>
          <a:p>
            <a:r>
              <a:rPr lang="en-US" sz="1800" b="1" dirty="0">
                <a:cs typeface="Times New Roman" pitchFamily="18" charset="0"/>
              </a:rPr>
              <a:t>Launched: August 12, 2005</a:t>
            </a:r>
            <a:endParaRPr lang="en-US" sz="1800" b="1" dirty="0"/>
          </a:p>
          <a:p>
            <a:r>
              <a:rPr lang="en-US" sz="1800" b="1" dirty="0"/>
              <a:t>Arrived:  March 10, </a:t>
            </a:r>
            <a:r>
              <a:rPr lang="en-US" sz="1800" b="1" dirty="0" smtClean="0"/>
              <a:t>2006</a:t>
            </a:r>
          </a:p>
          <a:p>
            <a:r>
              <a:rPr lang="en-US" sz="1800" b="1" dirty="0" smtClean="0"/>
              <a:t>10x resolution over Odyssey</a:t>
            </a:r>
          </a:p>
          <a:p>
            <a:r>
              <a:rPr lang="en-US" sz="1800" b="1" dirty="0" smtClean="0"/>
              <a:t>Controlled from Denver, CO</a:t>
            </a:r>
            <a:endParaRPr lang="en-US" sz="1800" b="1" dirty="0"/>
          </a:p>
        </p:txBody>
      </p:sp>
      <p:sp>
        <p:nvSpPr>
          <p:cNvPr id="48132" name="Rectangle 4"/>
          <p:cNvSpPr>
            <a:spLocks noChangeArrowheads="1"/>
          </p:cNvSpPr>
          <p:nvPr/>
        </p:nvSpPr>
        <p:spPr bwMode="auto">
          <a:xfrm>
            <a:off x="3500438" y="2519363"/>
            <a:ext cx="9144000" cy="0"/>
          </a:xfrm>
          <a:prstGeom prst="rect">
            <a:avLst/>
          </a:prstGeom>
          <a:noFill/>
          <a:ln w="9525">
            <a:noFill/>
            <a:miter lim="800000"/>
            <a:headEnd/>
            <a:tailEnd/>
          </a:ln>
        </p:spPr>
        <p:txBody>
          <a:bodyPr>
            <a:spAutoFit/>
          </a:bodyPr>
          <a:lstStyle/>
          <a:p>
            <a:endParaRPr lang="en-US"/>
          </a:p>
        </p:txBody>
      </p:sp>
      <p:sp>
        <p:nvSpPr>
          <p:cNvPr id="48134" name="Text Box 6"/>
          <p:cNvSpPr txBox="1">
            <a:spLocks noChangeArrowheads="1"/>
          </p:cNvSpPr>
          <p:nvPr/>
        </p:nvSpPr>
        <p:spPr bwMode="auto">
          <a:xfrm>
            <a:off x="228600" y="4046538"/>
            <a:ext cx="8001000" cy="2430462"/>
          </a:xfrm>
          <a:prstGeom prst="rect">
            <a:avLst/>
          </a:prstGeom>
          <a:noFill/>
          <a:ln w="9525">
            <a:noFill/>
            <a:miter lim="800000"/>
            <a:headEnd/>
            <a:tailEnd/>
          </a:ln>
        </p:spPr>
        <p:txBody>
          <a:bodyPr>
            <a:spAutoFit/>
          </a:bodyPr>
          <a:lstStyle/>
          <a:p>
            <a:pPr>
              <a:spcBef>
                <a:spcPct val="50000"/>
              </a:spcBef>
            </a:pPr>
            <a:r>
              <a:rPr lang="en-US" sz="1800" b="1" dirty="0">
                <a:solidFill>
                  <a:srgbClr val="0070C0"/>
                </a:solidFill>
              </a:rPr>
              <a:t>Major Instruments:</a:t>
            </a:r>
          </a:p>
          <a:p>
            <a:pPr>
              <a:spcBef>
                <a:spcPct val="50000"/>
              </a:spcBef>
              <a:buFontTx/>
              <a:buChar char="•"/>
            </a:pPr>
            <a:r>
              <a:rPr lang="en-US" sz="1800" b="1" dirty="0"/>
              <a:t> Context Camera (CTX) </a:t>
            </a:r>
          </a:p>
          <a:p>
            <a:pPr>
              <a:spcBef>
                <a:spcPct val="50000"/>
              </a:spcBef>
              <a:buFontTx/>
              <a:buChar char="•"/>
            </a:pPr>
            <a:r>
              <a:rPr lang="en-US" sz="1800" b="1" dirty="0"/>
              <a:t> Mars Color Imager (MARCI) </a:t>
            </a:r>
          </a:p>
          <a:p>
            <a:pPr>
              <a:spcBef>
                <a:spcPct val="50000"/>
              </a:spcBef>
              <a:buFontTx/>
              <a:buChar char="•"/>
            </a:pPr>
            <a:r>
              <a:rPr lang="en-US" sz="1800" b="1" dirty="0"/>
              <a:t> High Resolution Imaging Science Experiment (</a:t>
            </a:r>
            <a:r>
              <a:rPr lang="en-US" sz="1800" b="1" dirty="0" err="1"/>
              <a:t>HiRISE</a:t>
            </a:r>
            <a:r>
              <a:rPr lang="en-US" sz="1800" b="1" dirty="0"/>
              <a:t>)</a:t>
            </a:r>
          </a:p>
          <a:p>
            <a:pPr>
              <a:spcBef>
                <a:spcPct val="50000"/>
              </a:spcBef>
              <a:buFontTx/>
              <a:buChar char="•"/>
            </a:pPr>
            <a:r>
              <a:rPr lang="en-US" sz="1800" b="1" dirty="0"/>
              <a:t> Compact Reconnaissance Imaging Spectrometer for Mars (CRISM) </a:t>
            </a:r>
          </a:p>
          <a:p>
            <a:pPr>
              <a:spcBef>
                <a:spcPct val="50000"/>
              </a:spcBef>
              <a:buFontTx/>
              <a:buChar char="•"/>
            </a:pPr>
            <a:r>
              <a:rPr lang="en-US" sz="1800" b="1" dirty="0"/>
              <a:t> Shallow Radar (SHARAD) (can see up to 1 km  into ground)</a:t>
            </a:r>
            <a:r>
              <a:rPr lang="en-US" sz="1400" b="1" dirty="0"/>
              <a:t>  </a:t>
            </a:r>
          </a:p>
        </p:txBody>
      </p:sp>
      <p:sp>
        <p:nvSpPr>
          <p:cNvPr id="48135" name="Text Box 8"/>
          <p:cNvSpPr txBox="1">
            <a:spLocks noChangeArrowheads="1"/>
          </p:cNvSpPr>
          <p:nvPr/>
        </p:nvSpPr>
        <p:spPr bwMode="auto">
          <a:xfrm>
            <a:off x="7886700" y="6477000"/>
            <a:ext cx="952500" cy="246221"/>
          </a:xfrm>
          <a:prstGeom prst="rect">
            <a:avLst/>
          </a:prstGeom>
          <a:noFill/>
          <a:ln w="9525">
            <a:noFill/>
            <a:miter lim="800000"/>
            <a:headEnd/>
            <a:tailEnd/>
          </a:ln>
        </p:spPr>
        <p:txBody>
          <a:bodyPr wrap="square">
            <a:spAutoFit/>
          </a:bodyPr>
          <a:lstStyle/>
          <a:p>
            <a:pPr>
              <a:spcBef>
                <a:spcPct val="50000"/>
              </a:spcBef>
            </a:pPr>
            <a:r>
              <a:rPr lang="en-US" sz="1000" dirty="0" smtClean="0"/>
              <a:t>dunes</a:t>
            </a:r>
            <a:endParaRPr lang="en-US" sz="1000" dirty="0"/>
          </a:p>
        </p:txBody>
      </p:sp>
      <p:sp>
        <p:nvSpPr>
          <p:cNvPr id="8" name="Rectangle 7"/>
          <p:cNvSpPr/>
          <p:nvPr/>
        </p:nvSpPr>
        <p:spPr>
          <a:xfrm>
            <a:off x="6248400" y="5026223"/>
            <a:ext cx="2608406" cy="307777"/>
          </a:xfrm>
          <a:prstGeom prst="rect">
            <a:avLst/>
          </a:prstGeom>
        </p:spPr>
        <p:txBody>
          <a:bodyPr wrap="none">
            <a:spAutoFit/>
          </a:bodyPr>
          <a:lstStyle/>
          <a:p>
            <a:r>
              <a:rPr lang="en-US" sz="1400" dirty="0" smtClean="0"/>
              <a:t>Image credit: NASA/JPL-Caltech</a:t>
            </a:r>
            <a:endParaRPr lang="en-US" sz="1400" dirty="0"/>
          </a:p>
        </p:txBody>
      </p:sp>
    </p:spTree>
    <p:extLst>
      <p:ext uri="{BB962C8B-B14F-4D97-AF65-F5344CB8AC3E}">
        <p14:creationId xmlns:p14="http://schemas.microsoft.com/office/powerpoint/2010/main" val="608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457200" y="6019800"/>
            <a:ext cx="8229600" cy="701675"/>
          </a:xfrm>
        </p:spPr>
        <p:txBody>
          <a:bodyPr/>
          <a:lstStyle/>
          <a:p>
            <a:pPr>
              <a:defRPr/>
            </a:pPr>
            <a:endParaRPr lang="en-US"/>
          </a:p>
        </p:txBody>
      </p:sp>
      <p:pic>
        <p:nvPicPr>
          <p:cNvPr id="3" name="Picture 2" descr="MRO1.jpg"/>
          <p:cNvPicPr>
            <a:picLocks noChangeAspect="1"/>
          </p:cNvPicPr>
          <p:nvPr/>
        </p:nvPicPr>
        <p:blipFill>
          <a:blip r:embed="rId3" cstate="print"/>
          <a:stretch>
            <a:fillRect/>
          </a:stretch>
        </p:blipFill>
        <p:spPr>
          <a:xfrm>
            <a:off x="0" y="0"/>
            <a:ext cx="9144000" cy="6858000"/>
          </a:xfrm>
          <a:prstGeom prst="rect">
            <a:avLst/>
          </a:prstGeom>
        </p:spPr>
      </p:pic>
      <p:sp>
        <p:nvSpPr>
          <p:cNvPr id="4" name="TextBox 3"/>
          <p:cNvSpPr txBox="1"/>
          <p:nvPr/>
        </p:nvSpPr>
        <p:spPr>
          <a:xfrm>
            <a:off x="304800" y="228600"/>
            <a:ext cx="6324600" cy="584775"/>
          </a:xfrm>
          <a:prstGeom prst="rect">
            <a:avLst/>
          </a:prstGeom>
          <a:noFill/>
        </p:spPr>
        <p:txBody>
          <a:bodyPr wrap="square" rtlCol="0">
            <a:spAutoFit/>
          </a:bodyPr>
          <a:lstStyle/>
          <a:p>
            <a:r>
              <a:rPr lang="en-US" sz="3200" dirty="0" smtClean="0">
                <a:solidFill>
                  <a:schemeClr val="bg1"/>
                </a:solidFill>
              </a:rPr>
              <a:t>Sand Dunes / Ripples</a:t>
            </a:r>
            <a:endParaRPr lang="en-US" sz="3200" dirty="0">
              <a:solidFill>
                <a:schemeClr val="bg1"/>
              </a:solidFill>
            </a:endParaRPr>
          </a:p>
        </p:txBody>
      </p:sp>
    </p:spTree>
    <p:extLst>
      <p:ext uri="{BB962C8B-B14F-4D97-AF65-F5344CB8AC3E}">
        <p14:creationId xmlns:p14="http://schemas.microsoft.com/office/powerpoint/2010/main" val="401268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968</Words>
  <Application>Microsoft Office PowerPoint</Application>
  <PresentationFormat>On-screen Show (4:3)</PresentationFormat>
  <Paragraphs>173</Paragraphs>
  <Slides>38</Slides>
  <Notes>5</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MAVEN  Launched: Nov 18, 2013  Mars Orbit: Sept 21, 2014              Controlled from Denver, 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rocky outcrop</vt:lpstr>
      <vt:lpstr>PowerPoint Presentation</vt:lpstr>
      <vt:lpstr>PowerPoint Presentation</vt:lpstr>
      <vt:lpstr>PowerPoint Presentation</vt:lpstr>
      <vt:lpstr>PowerPoint Presentation</vt:lpstr>
      <vt:lpstr>Curiosity Rover (Launched: Nov 26, 2011)</vt:lpstr>
      <vt:lpstr>Landed in Gale Crater in August 5, 2012 Mount Sharp in the crater </vt:lpstr>
      <vt:lpstr>PowerPoint Presentation</vt:lpstr>
      <vt:lpstr>PowerPoint Presentation</vt:lpstr>
      <vt:lpstr>PowerPoint Presentation</vt:lpstr>
      <vt:lpstr>Pebbles – Remnants of an ancient streambed on Mars  Curiosity is now on a one year journey to the base of Mount Sharp, about 5 miles away</vt:lpstr>
      <vt:lpstr>Curiosity used its scoop to collect two samples of a small aeolian deposit.  </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Exploring Space – Jan 2015                                                                                    with Jim Paradise            </dc:title>
  <dc:creator>Stef Petryszyn</dc:creator>
  <cp:lastModifiedBy>Stef Petryszyn</cp:lastModifiedBy>
  <cp:revision>3</cp:revision>
  <dcterms:created xsi:type="dcterms:W3CDTF">2015-02-11T20:46:47Z</dcterms:created>
  <dcterms:modified xsi:type="dcterms:W3CDTF">2015-02-11T21:01:55Z</dcterms:modified>
</cp:coreProperties>
</file>