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410" r:id="rId2"/>
    <p:sldId id="416" r:id="rId3"/>
    <p:sldId id="412" r:id="rId4"/>
    <p:sldId id="418" r:id="rId5"/>
    <p:sldId id="437" r:id="rId6"/>
    <p:sldId id="438" r:id="rId7"/>
    <p:sldId id="439" r:id="rId8"/>
    <p:sldId id="427" r:id="rId9"/>
    <p:sldId id="440" r:id="rId10"/>
    <p:sldId id="425" r:id="rId11"/>
    <p:sldId id="426" r:id="rId12"/>
    <p:sldId id="436" r:id="rId13"/>
    <p:sldId id="415" r:id="rId14"/>
    <p:sldId id="441" r:id="rId15"/>
    <p:sldId id="442" r:id="rId16"/>
    <p:sldId id="443" r:id="rId17"/>
    <p:sldId id="444" r:id="rId18"/>
    <p:sldId id="445" r:id="rId19"/>
    <p:sldId id="446" r:id="rId20"/>
    <p:sldId id="451" r:id="rId21"/>
  </p:sldIdLst>
  <p:sldSz cx="9144000" cy="6858000" type="screen4x3"/>
  <p:notesSz cx="9309100" cy="70231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50000"/>
      </a:spcBef>
      <a:spcAft>
        <a:spcPct val="0"/>
      </a:spcAft>
      <a:defRPr sz="1400" b="1" kern="1200">
        <a:solidFill>
          <a:srgbClr val="FFFF99"/>
        </a:solidFill>
        <a:latin typeface="Arial" charset="0"/>
        <a:ea typeface="+mn-ea"/>
        <a:cs typeface="+mn-cs"/>
      </a:defRPr>
    </a:lvl1pPr>
    <a:lvl2pPr marL="457200" algn="l" rtl="0" eaLnBrk="0" fontAlgn="base" hangingPunct="0">
      <a:spcBef>
        <a:spcPct val="50000"/>
      </a:spcBef>
      <a:spcAft>
        <a:spcPct val="0"/>
      </a:spcAft>
      <a:defRPr sz="1400" b="1" kern="1200">
        <a:solidFill>
          <a:srgbClr val="FFFF99"/>
        </a:solidFill>
        <a:latin typeface="Arial" charset="0"/>
        <a:ea typeface="+mn-ea"/>
        <a:cs typeface="+mn-cs"/>
      </a:defRPr>
    </a:lvl2pPr>
    <a:lvl3pPr marL="914400" algn="l" rtl="0" eaLnBrk="0" fontAlgn="base" hangingPunct="0">
      <a:spcBef>
        <a:spcPct val="50000"/>
      </a:spcBef>
      <a:spcAft>
        <a:spcPct val="0"/>
      </a:spcAft>
      <a:defRPr sz="1400" b="1" kern="1200">
        <a:solidFill>
          <a:srgbClr val="FFFF99"/>
        </a:solidFill>
        <a:latin typeface="Arial" charset="0"/>
        <a:ea typeface="+mn-ea"/>
        <a:cs typeface="+mn-cs"/>
      </a:defRPr>
    </a:lvl3pPr>
    <a:lvl4pPr marL="1371600" algn="l" rtl="0" eaLnBrk="0" fontAlgn="base" hangingPunct="0">
      <a:spcBef>
        <a:spcPct val="50000"/>
      </a:spcBef>
      <a:spcAft>
        <a:spcPct val="0"/>
      </a:spcAft>
      <a:defRPr sz="1400" b="1" kern="1200">
        <a:solidFill>
          <a:srgbClr val="FFFF99"/>
        </a:solidFill>
        <a:latin typeface="Arial" charset="0"/>
        <a:ea typeface="+mn-ea"/>
        <a:cs typeface="+mn-cs"/>
      </a:defRPr>
    </a:lvl4pPr>
    <a:lvl5pPr marL="1828800" algn="l" rtl="0" eaLnBrk="0" fontAlgn="base" hangingPunct="0">
      <a:spcBef>
        <a:spcPct val="50000"/>
      </a:spcBef>
      <a:spcAft>
        <a:spcPct val="0"/>
      </a:spcAft>
      <a:defRPr sz="1400" b="1" kern="1200">
        <a:solidFill>
          <a:srgbClr val="FFFF99"/>
        </a:solidFill>
        <a:latin typeface="Arial" charset="0"/>
        <a:ea typeface="+mn-ea"/>
        <a:cs typeface="+mn-cs"/>
      </a:defRPr>
    </a:lvl5pPr>
    <a:lvl6pPr marL="2286000" algn="l" defTabSz="914400" rtl="0" eaLnBrk="1" latinLnBrk="0" hangingPunct="1">
      <a:defRPr sz="1400" b="1" kern="1200">
        <a:solidFill>
          <a:srgbClr val="FFFF99"/>
        </a:solidFill>
        <a:latin typeface="Arial" charset="0"/>
        <a:ea typeface="+mn-ea"/>
        <a:cs typeface="+mn-cs"/>
      </a:defRPr>
    </a:lvl6pPr>
    <a:lvl7pPr marL="2743200" algn="l" defTabSz="914400" rtl="0" eaLnBrk="1" latinLnBrk="0" hangingPunct="1">
      <a:defRPr sz="1400" b="1" kern="1200">
        <a:solidFill>
          <a:srgbClr val="FFFF99"/>
        </a:solidFill>
        <a:latin typeface="Arial" charset="0"/>
        <a:ea typeface="+mn-ea"/>
        <a:cs typeface="+mn-cs"/>
      </a:defRPr>
    </a:lvl7pPr>
    <a:lvl8pPr marL="3200400" algn="l" defTabSz="914400" rtl="0" eaLnBrk="1" latinLnBrk="0" hangingPunct="1">
      <a:defRPr sz="1400" b="1" kern="1200">
        <a:solidFill>
          <a:srgbClr val="FFFF99"/>
        </a:solidFill>
        <a:latin typeface="Arial" charset="0"/>
        <a:ea typeface="+mn-ea"/>
        <a:cs typeface="+mn-cs"/>
      </a:defRPr>
    </a:lvl8pPr>
    <a:lvl9pPr marL="3657600" algn="l" defTabSz="914400" rtl="0" eaLnBrk="1" latinLnBrk="0" hangingPunct="1">
      <a:defRPr sz="1400" b="1" kern="1200">
        <a:solidFill>
          <a:srgbClr val="FFFF99"/>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70000"/>
    <a:srgbClr val="FF9999"/>
    <a:srgbClr val="FF99FF"/>
    <a:srgbClr val="FF66FF"/>
    <a:srgbClr val="000000"/>
    <a:srgbClr val="0066FF"/>
    <a:srgbClr val="FF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39" autoAdjust="0"/>
    <p:restoredTop sz="90929"/>
  </p:normalViewPr>
  <p:slideViewPr>
    <p:cSldViewPr snapToGrid="0">
      <p:cViewPr>
        <p:scale>
          <a:sx n="75" d="100"/>
          <a:sy n="75" d="100"/>
        </p:scale>
        <p:origin x="-1092" y="-72"/>
      </p:cViewPr>
      <p:guideLst>
        <p:guide orient="horz" pos="3386"/>
        <p:guide pos="56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2556" y="-102"/>
      </p:cViewPr>
      <p:guideLst>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51962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idx="2"/>
          </p:nvPr>
        </p:nvSpPr>
        <p:spPr bwMode="auto">
          <a:xfrm>
            <a:off x="3011488" y="609600"/>
            <a:ext cx="3287712" cy="246538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1241425" y="3335338"/>
            <a:ext cx="6826250" cy="3162300"/>
          </a:xfrm>
          <a:prstGeom prst="rect">
            <a:avLst/>
          </a:prstGeom>
          <a:noFill/>
          <a:ln w="12700">
            <a:noFill/>
            <a:miter lim="800000"/>
            <a:headEnd/>
            <a:tailEnd/>
          </a:ln>
          <a:effectLst/>
        </p:spPr>
        <p:txBody>
          <a:bodyPr vert="horz" wrap="square" lIns="90493" tIns="44453" rIns="90493" bIns="444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4022085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05310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703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173038"/>
            <a:ext cx="2076450" cy="5770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73038"/>
            <a:ext cx="6076950" cy="5770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814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840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83278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8288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7792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264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0733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5155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15191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572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bwMode="auto">
          <a:xfrm>
            <a:off x="533400" y="1828800"/>
            <a:ext cx="8305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3"/>
          <p:cNvSpPr>
            <a:spLocks noGrp="1" noChangeArrowheads="1"/>
          </p:cNvSpPr>
          <p:nvPr>
            <p:ph type="title"/>
          </p:nvPr>
        </p:nvSpPr>
        <p:spPr bwMode="auto">
          <a:xfrm>
            <a:off x="1001713" y="173038"/>
            <a:ext cx="5487987"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Slide Title</a:t>
            </a:r>
          </a:p>
        </p:txBody>
      </p:sp>
      <p:sp>
        <p:nvSpPr>
          <p:cNvPr id="1030" name="Rectangle 6"/>
          <p:cNvSpPr>
            <a:spLocks noChangeArrowheads="1"/>
          </p:cNvSpPr>
          <p:nvPr/>
        </p:nvSpPr>
        <p:spPr bwMode="auto">
          <a:xfrm>
            <a:off x="0" y="1905000"/>
            <a:ext cx="304800" cy="4083050"/>
          </a:xfrm>
          <a:prstGeom prst="rect">
            <a:avLst/>
          </a:prstGeom>
          <a:gradFill flip="none" rotWithShape="1">
            <a:gsLst>
              <a:gs pos="0">
                <a:schemeClr val="accent4">
                  <a:lumMod val="75000"/>
                  <a:lumOff val="25000"/>
                  <a:shade val="30000"/>
                  <a:satMod val="115000"/>
                </a:schemeClr>
              </a:gs>
              <a:gs pos="50000">
                <a:schemeClr val="accent4">
                  <a:lumMod val="75000"/>
                  <a:lumOff val="25000"/>
                  <a:shade val="67500"/>
                  <a:satMod val="115000"/>
                </a:schemeClr>
              </a:gs>
              <a:gs pos="100000">
                <a:schemeClr val="accent4">
                  <a:lumMod val="75000"/>
                  <a:lumOff val="25000"/>
                  <a:shade val="100000"/>
                  <a:satMod val="115000"/>
                </a:schemeClr>
              </a:gs>
            </a:gsLst>
            <a:lin ang="5400000" scaled="1"/>
            <a:tileRect/>
          </a:gradFill>
          <a:ln w="12700">
            <a:noFill/>
            <a:miter lim="800000"/>
            <a:headEnd/>
            <a:tailEnd/>
          </a:ln>
          <a:effectLst/>
        </p:spPr>
        <p:txBody>
          <a:bodyPr wrap="none" anchor="ctr"/>
          <a:lstStyle/>
          <a:p>
            <a:pPr>
              <a:defRPr/>
            </a:pPr>
            <a:endParaRPr lang="en-US" dirty="0"/>
          </a:p>
        </p:txBody>
      </p:sp>
      <p:pic>
        <p:nvPicPr>
          <p:cNvPr id="2053" name="Picture 5" descr="H:\RAYBEN\Shades of Blue\Presentation Material\Logo.bmp"/>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86650" y="0"/>
            <a:ext cx="14668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2813" rtl="0" eaLnBrk="0" fontAlgn="base" hangingPunct="0">
        <a:lnSpc>
          <a:spcPct val="88000"/>
        </a:lnSpc>
        <a:spcBef>
          <a:spcPct val="0"/>
        </a:spcBef>
        <a:spcAft>
          <a:spcPct val="0"/>
        </a:spcAft>
        <a:defRPr sz="3200" b="1">
          <a:solidFill>
            <a:srgbClr val="000000"/>
          </a:solidFill>
          <a:latin typeface="+mj-lt"/>
          <a:ea typeface="+mj-ea"/>
          <a:cs typeface="+mj-cs"/>
        </a:defRPr>
      </a:lvl1pPr>
      <a:lvl2pPr algn="ctr" defTabSz="912813" rtl="0" eaLnBrk="0" fontAlgn="base" hangingPunct="0">
        <a:lnSpc>
          <a:spcPct val="88000"/>
        </a:lnSpc>
        <a:spcBef>
          <a:spcPct val="0"/>
        </a:spcBef>
        <a:spcAft>
          <a:spcPct val="0"/>
        </a:spcAft>
        <a:defRPr sz="3200" b="1">
          <a:solidFill>
            <a:srgbClr val="000000"/>
          </a:solidFill>
          <a:latin typeface="Arial Narrow" pitchFamily="34" charset="0"/>
        </a:defRPr>
      </a:lvl2pPr>
      <a:lvl3pPr algn="ctr" defTabSz="912813" rtl="0" eaLnBrk="0" fontAlgn="base" hangingPunct="0">
        <a:lnSpc>
          <a:spcPct val="88000"/>
        </a:lnSpc>
        <a:spcBef>
          <a:spcPct val="0"/>
        </a:spcBef>
        <a:spcAft>
          <a:spcPct val="0"/>
        </a:spcAft>
        <a:defRPr sz="3200" b="1">
          <a:solidFill>
            <a:srgbClr val="000000"/>
          </a:solidFill>
          <a:latin typeface="Arial Narrow" pitchFamily="34" charset="0"/>
        </a:defRPr>
      </a:lvl3pPr>
      <a:lvl4pPr algn="ctr" defTabSz="912813" rtl="0" eaLnBrk="0" fontAlgn="base" hangingPunct="0">
        <a:lnSpc>
          <a:spcPct val="88000"/>
        </a:lnSpc>
        <a:spcBef>
          <a:spcPct val="0"/>
        </a:spcBef>
        <a:spcAft>
          <a:spcPct val="0"/>
        </a:spcAft>
        <a:defRPr sz="3200" b="1">
          <a:solidFill>
            <a:srgbClr val="000000"/>
          </a:solidFill>
          <a:latin typeface="Arial Narrow" pitchFamily="34" charset="0"/>
        </a:defRPr>
      </a:lvl4pPr>
      <a:lvl5pPr algn="ctr" defTabSz="912813" rtl="0" eaLnBrk="0" fontAlgn="base" hangingPunct="0">
        <a:lnSpc>
          <a:spcPct val="88000"/>
        </a:lnSpc>
        <a:spcBef>
          <a:spcPct val="0"/>
        </a:spcBef>
        <a:spcAft>
          <a:spcPct val="0"/>
        </a:spcAft>
        <a:defRPr sz="3200" b="1">
          <a:solidFill>
            <a:srgbClr val="000000"/>
          </a:solidFill>
          <a:latin typeface="Arial Narrow" pitchFamily="34" charset="0"/>
        </a:defRPr>
      </a:lvl5pPr>
      <a:lvl6pPr marL="457200" algn="ctr" defTabSz="912813" rtl="0" eaLnBrk="0" fontAlgn="base" hangingPunct="0">
        <a:lnSpc>
          <a:spcPct val="88000"/>
        </a:lnSpc>
        <a:spcBef>
          <a:spcPct val="0"/>
        </a:spcBef>
        <a:spcAft>
          <a:spcPct val="0"/>
        </a:spcAft>
        <a:defRPr sz="3200" b="1">
          <a:solidFill>
            <a:srgbClr val="000000"/>
          </a:solidFill>
          <a:latin typeface="Arial Narrow" pitchFamily="34" charset="0"/>
        </a:defRPr>
      </a:lvl6pPr>
      <a:lvl7pPr marL="914400" algn="ctr" defTabSz="912813" rtl="0" eaLnBrk="0" fontAlgn="base" hangingPunct="0">
        <a:lnSpc>
          <a:spcPct val="88000"/>
        </a:lnSpc>
        <a:spcBef>
          <a:spcPct val="0"/>
        </a:spcBef>
        <a:spcAft>
          <a:spcPct val="0"/>
        </a:spcAft>
        <a:defRPr sz="3200" b="1">
          <a:solidFill>
            <a:srgbClr val="000000"/>
          </a:solidFill>
          <a:latin typeface="Arial Narrow" pitchFamily="34" charset="0"/>
        </a:defRPr>
      </a:lvl7pPr>
      <a:lvl8pPr marL="1371600" algn="ctr" defTabSz="912813" rtl="0" eaLnBrk="0" fontAlgn="base" hangingPunct="0">
        <a:lnSpc>
          <a:spcPct val="88000"/>
        </a:lnSpc>
        <a:spcBef>
          <a:spcPct val="0"/>
        </a:spcBef>
        <a:spcAft>
          <a:spcPct val="0"/>
        </a:spcAft>
        <a:defRPr sz="3200" b="1">
          <a:solidFill>
            <a:srgbClr val="000000"/>
          </a:solidFill>
          <a:latin typeface="Arial Narrow" pitchFamily="34" charset="0"/>
        </a:defRPr>
      </a:lvl8pPr>
      <a:lvl9pPr marL="1828800" algn="ctr" defTabSz="912813" rtl="0" eaLnBrk="0" fontAlgn="base" hangingPunct="0">
        <a:lnSpc>
          <a:spcPct val="88000"/>
        </a:lnSpc>
        <a:spcBef>
          <a:spcPct val="0"/>
        </a:spcBef>
        <a:spcAft>
          <a:spcPct val="0"/>
        </a:spcAft>
        <a:defRPr sz="3200" b="1">
          <a:solidFill>
            <a:srgbClr val="000000"/>
          </a:solidFill>
          <a:latin typeface="Arial Narrow" pitchFamily="34" charset="0"/>
        </a:defRPr>
      </a:lvl9pPr>
    </p:titleStyle>
    <p:bodyStyle>
      <a:lvl1pPr marL="285750" indent="-285750" algn="l" defTabSz="912813" rtl="0" eaLnBrk="0" fontAlgn="base" hangingPunct="0">
        <a:lnSpc>
          <a:spcPct val="88000"/>
        </a:lnSpc>
        <a:spcBef>
          <a:spcPct val="30000"/>
        </a:spcBef>
        <a:spcAft>
          <a:spcPct val="0"/>
        </a:spcAft>
        <a:buClr>
          <a:srgbClr val="000000"/>
        </a:buClr>
        <a:buSzPct val="100000"/>
        <a:buChar char="•"/>
        <a:defRPr sz="2000" b="1">
          <a:solidFill>
            <a:srgbClr val="000000"/>
          </a:solidFill>
          <a:latin typeface="+mn-lt"/>
          <a:ea typeface="+mn-ea"/>
          <a:cs typeface="+mn-cs"/>
        </a:defRPr>
      </a:lvl1pPr>
      <a:lvl2pPr marL="684213" indent="-228600" algn="l" defTabSz="912813" rtl="0" eaLnBrk="0" fontAlgn="base" hangingPunct="0">
        <a:lnSpc>
          <a:spcPct val="88000"/>
        </a:lnSpc>
        <a:spcBef>
          <a:spcPct val="30000"/>
        </a:spcBef>
        <a:spcAft>
          <a:spcPct val="0"/>
        </a:spcAft>
        <a:buClr>
          <a:srgbClr val="000000"/>
        </a:buClr>
        <a:buSzPct val="100000"/>
        <a:buChar char="–"/>
        <a:defRPr sz="2000">
          <a:solidFill>
            <a:srgbClr val="000000"/>
          </a:solidFill>
          <a:latin typeface="+mn-lt"/>
        </a:defRPr>
      </a:lvl2pPr>
      <a:lvl3pPr marL="1139825" indent="-227013" algn="l" defTabSz="912813" rtl="0" eaLnBrk="0" fontAlgn="base" hangingPunct="0">
        <a:lnSpc>
          <a:spcPct val="88000"/>
        </a:lnSpc>
        <a:spcBef>
          <a:spcPct val="30000"/>
        </a:spcBef>
        <a:spcAft>
          <a:spcPct val="0"/>
        </a:spcAft>
        <a:buClr>
          <a:srgbClr val="000000"/>
        </a:buClr>
        <a:buSzPct val="100000"/>
        <a:buChar char="•"/>
        <a:defRPr>
          <a:solidFill>
            <a:srgbClr val="000000"/>
          </a:solidFill>
          <a:latin typeface="+mn-lt"/>
        </a:defRPr>
      </a:lvl3pPr>
      <a:lvl4pPr marL="1539875" indent="-171450"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4pPr>
      <a:lvl5pPr marL="19954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5pPr>
      <a:lvl6pPr marL="24526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6pPr>
      <a:lvl7pPr marL="29098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7pPr>
      <a:lvl8pPr marL="33670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8pPr>
      <a:lvl9pPr marL="3824288" indent="-169863" algn="l" defTabSz="912813" rtl="0" eaLnBrk="0" fontAlgn="base" hangingPunct="0">
        <a:lnSpc>
          <a:spcPct val="88000"/>
        </a:lnSpc>
        <a:spcBef>
          <a:spcPct val="30000"/>
        </a:spcBef>
        <a:spcAft>
          <a:spcPct val="0"/>
        </a:spcAft>
        <a:buClr>
          <a:srgbClr val="000000"/>
        </a:buClr>
        <a:buSzPct val="100000"/>
        <a:buChar char="•"/>
        <a:defRPr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31800" y="881063"/>
            <a:ext cx="8229600" cy="877163"/>
          </a:xfrm>
          <a:prstGeom prst="rect">
            <a:avLst/>
          </a:prstGeom>
          <a:noFill/>
          <a:ln w="12700">
            <a:noFill/>
            <a:miter lim="800000"/>
            <a:headEnd/>
            <a:tailEnd/>
          </a:ln>
        </p:spPr>
        <p:txBody>
          <a:bodyPr>
            <a:spAutoFit/>
          </a:bodyPr>
          <a:lstStyle/>
          <a:p>
            <a:pPr algn="ctr">
              <a:defRPr/>
            </a:pPr>
            <a:r>
              <a:rPr lang="en-US" sz="5100" dirty="0" smtClean="0">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atin typeface="Arial Narrow" pitchFamily="34" charset="0"/>
              </a:rPr>
              <a:t>Aerodynamics</a:t>
            </a:r>
            <a:endParaRPr lang="en-US" sz="5100" dirty="0">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atin typeface="Arial Narrow" pitchFamily="34" charset="0"/>
            </a:endParaRPr>
          </a:p>
        </p:txBody>
      </p:sp>
      <p:sp>
        <p:nvSpPr>
          <p:cNvPr id="3075" name="Text Box 3"/>
          <p:cNvSpPr txBox="1">
            <a:spLocks noChangeArrowheads="1"/>
          </p:cNvSpPr>
          <p:nvPr/>
        </p:nvSpPr>
        <p:spPr bwMode="auto">
          <a:xfrm>
            <a:off x="4124325" y="2728913"/>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rgbClr val="FFFF99"/>
                </a:solidFill>
                <a:latin typeface="Arial" charset="0"/>
              </a:defRPr>
            </a:lvl1pPr>
            <a:lvl2pPr marL="742950" indent="-285750">
              <a:defRPr sz="1400" b="1">
                <a:solidFill>
                  <a:srgbClr val="FFFF99"/>
                </a:solidFill>
                <a:latin typeface="Arial" charset="0"/>
              </a:defRPr>
            </a:lvl2pPr>
            <a:lvl3pPr marL="1143000" indent="-228600">
              <a:defRPr sz="1400" b="1">
                <a:solidFill>
                  <a:srgbClr val="FFFF99"/>
                </a:solidFill>
                <a:latin typeface="Arial" charset="0"/>
              </a:defRPr>
            </a:lvl3pPr>
            <a:lvl4pPr marL="1600200" indent="-228600">
              <a:defRPr sz="1400" b="1">
                <a:solidFill>
                  <a:srgbClr val="FFFF99"/>
                </a:solidFill>
                <a:latin typeface="Arial" charset="0"/>
              </a:defRPr>
            </a:lvl4pPr>
            <a:lvl5pPr marL="2057400" indent="-228600">
              <a:defRPr sz="1400" b="1">
                <a:solidFill>
                  <a:srgbClr val="FFFF99"/>
                </a:solidFill>
                <a:latin typeface="Arial" charset="0"/>
              </a:defRPr>
            </a:lvl5pPr>
            <a:lvl6pPr marL="2514600" indent="-228600" eaLnBrk="0" fontAlgn="base" hangingPunct="0">
              <a:spcBef>
                <a:spcPct val="50000"/>
              </a:spcBef>
              <a:spcAft>
                <a:spcPct val="0"/>
              </a:spcAft>
              <a:defRPr sz="1400" b="1">
                <a:solidFill>
                  <a:srgbClr val="FFFF99"/>
                </a:solidFill>
                <a:latin typeface="Arial" charset="0"/>
              </a:defRPr>
            </a:lvl6pPr>
            <a:lvl7pPr marL="2971800" indent="-228600" eaLnBrk="0" fontAlgn="base" hangingPunct="0">
              <a:spcBef>
                <a:spcPct val="50000"/>
              </a:spcBef>
              <a:spcAft>
                <a:spcPct val="0"/>
              </a:spcAft>
              <a:defRPr sz="1400" b="1">
                <a:solidFill>
                  <a:srgbClr val="FFFF99"/>
                </a:solidFill>
                <a:latin typeface="Arial" charset="0"/>
              </a:defRPr>
            </a:lvl7pPr>
            <a:lvl8pPr marL="3429000" indent="-228600" eaLnBrk="0" fontAlgn="base" hangingPunct="0">
              <a:spcBef>
                <a:spcPct val="50000"/>
              </a:spcBef>
              <a:spcAft>
                <a:spcPct val="0"/>
              </a:spcAft>
              <a:defRPr sz="1400" b="1">
                <a:solidFill>
                  <a:srgbClr val="FFFF99"/>
                </a:solidFill>
                <a:latin typeface="Arial" charset="0"/>
              </a:defRPr>
            </a:lvl8pPr>
            <a:lvl9pPr marL="3886200" indent="-228600" eaLnBrk="0" fontAlgn="base" hangingPunct="0">
              <a:spcBef>
                <a:spcPct val="50000"/>
              </a:spcBef>
              <a:spcAft>
                <a:spcPct val="0"/>
              </a:spcAft>
              <a:defRPr sz="1400" b="1">
                <a:solidFill>
                  <a:srgbClr val="FFFF99"/>
                </a:solidFill>
                <a:latin typeface="Arial" charset="0"/>
              </a:defRPr>
            </a:lvl9pPr>
          </a:lstStyle>
          <a:p>
            <a:endParaRPr lang="en-US" altLang="en-US"/>
          </a:p>
        </p:txBody>
      </p:sp>
      <p:pic>
        <p:nvPicPr>
          <p:cNvPr id="3076" name="Picture 5" descr="H:\RAYBEN\Shades of Blue\Presentation Material\Logo.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25" y="2108200"/>
            <a:ext cx="5640388"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5"/>
          <p:cNvSpPr txBox="1">
            <a:spLocks noChangeArrowheads="1"/>
          </p:cNvSpPr>
          <p:nvPr/>
        </p:nvSpPr>
        <p:spPr bwMode="auto">
          <a:xfrm>
            <a:off x="5384800" y="5448300"/>
            <a:ext cx="28321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b="1">
                <a:solidFill>
                  <a:srgbClr val="FFFF99"/>
                </a:solidFill>
                <a:latin typeface="Arial" charset="0"/>
              </a:defRPr>
            </a:lvl1pPr>
            <a:lvl2pPr marL="742950" indent="-285750">
              <a:defRPr sz="1400" b="1">
                <a:solidFill>
                  <a:srgbClr val="FFFF99"/>
                </a:solidFill>
                <a:latin typeface="Arial" charset="0"/>
              </a:defRPr>
            </a:lvl2pPr>
            <a:lvl3pPr marL="1143000" indent="-228600">
              <a:defRPr sz="1400" b="1">
                <a:solidFill>
                  <a:srgbClr val="FFFF99"/>
                </a:solidFill>
                <a:latin typeface="Arial" charset="0"/>
              </a:defRPr>
            </a:lvl3pPr>
            <a:lvl4pPr marL="1600200" indent="-228600">
              <a:defRPr sz="1400" b="1">
                <a:solidFill>
                  <a:srgbClr val="FFFF99"/>
                </a:solidFill>
                <a:latin typeface="Arial" charset="0"/>
              </a:defRPr>
            </a:lvl4pPr>
            <a:lvl5pPr marL="2057400" indent="-228600">
              <a:defRPr sz="1400" b="1">
                <a:solidFill>
                  <a:srgbClr val="FFFF99"/>
                </a:solidFill>
                <a:latin typeface="Arial" charset="0"/>
              </a:defRPr>
            </a:lvl5pPr>
            <a:lvl6pPr marL="2514600" indent="-228600" eaLnBrk="0" fontAlgn="base" hangingPunct="0">
              <a:spcBef>
                <a:spcPct val="50000"/>
              </a:spcBef>
              <a:spcAft>
                <a:spcPct val="0"/>
              </a:spcAft>
              <a:defRPr sz="1400" b="1">
                <a:solidFill>
                  <a:srgbClr val="FFFF99"/>
                </a:solidFill>
                <a:latin typeface="Arial" charset="0"/>
              </a:defRPr>
            </a:lvl6pPr>
            <a:lvl7pPr marL="2971800" indent="-228600" eaLnBrk="0" fontAlgn="base" hangingPunct="0">
              <a:spcBef>
                <a:spcPct val="50000"/>
              </a:spcBef>
              <a:spcAft>
                <a:spcPct val="0"/>
              </a:spcAft>
              <a:defRPr sz="1400" b="1">
                <a:solidFill>
                  <a:srgbClr val="FFFF99"/>
                </a:solidFill>
                <a:latin typeface="Arial" charset="0"/>
              </a:defRPr>
            </a:lvl7pPr>
            <a:lvl8pPr marL="3429000" indent="-228600" eaLnBrk="0" fontAlgn="base" hangingPunct="0">
              <a:spcBef>
                <a:spcPct val="50000"/>
              </a:spcBef>
              <a:spcAft>
                <a:spcPct val="0"/>
              </a:spcAft>
              <a:defRPr sz="1400" b="1">
                <a:solidFill>
                  <a:srgbClr val="FFFF99"/>
                </a:solidFill>
                <a:latin typeface="Arial" charset="0"/>
              </a:defRPr>
            </a:lvl8pPr>
            <a:lvl9pPr marL="3886200" indent="-228600" eaLnBrk="0" fontAlgn="base" hangingPunct="0">
              <a:spcBef>
                <a:spcPct val="50000"/>
              </a:spcBef>
              <a:spcAft>
                <a:spcPct val="0"/>
              </a:spcAft>
              <a:defRPr sz="1400" b="1">
                <a:solidFill>
                  <a:srgbClr val="FFFF99"/>
                </a:solidFill>
                <a:latin typeface="Arial" charset="0"/>
              </a:defRPr>
            </a:lvl9pPr>
          </a:lstStyle>
          <a:p>
            <a:r>
              <a:rPr lang="en-US" altLang="en-US" dirty="0" err="1">
                <a:solidFill>
                  <a:schemeClr val="tx1"/>
                </a:solidFill>
              </a:rPr>
              <a:t>Stef</a:t>
            </a:r>
            <a:r>
              <a:rPr lang="en-US" altLang="en-US" dirty="0">
                <a:solidFill>
                  <a:schemeClr val="tx1"/>
                </a:solidFill>
              </a:rPr>
              <a:t> </a:t>
            </a:r>
            <a:r>
              <a:rPr lang="en-US" altLang="en-US" dirty="0" err="1" smtClean="0">
                <a:solidFill>
                  <a:schemeClr val="tx1"/>
                </a:solidFill>
              </a:rPr>
              <a:t>Petryszyn</a:t>
            </a:r>
            <a:endParaRPr lang="en-US" alt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Laws of Motion</a:t>
            </a:r>
          </a:p>
        </p:txBody>
      </p:sp>
      <p:sp>
        <p:nvSpPr>
          <p:cNvPr id="5" name="Content Placeholder 4"/>
          <p:cNvSpPr>
            <a:spLocks noGrp="1"/>
          </p:cNvSpPr>
          <p:nvPr>
            <p:ph idx="1"/>
          </p:nvPr>
        </p:nvSpPr>
        <p:spPr>
          <a:xfrm>
            <a:off x="533400" y="1168400"/>
            <a:ext cx="8305800" cy="4114800"/>
          </a:xfrm>
        </p:spPr>
        <p:txBody>
          <a:bodyPr/>
          <a:lstStyle/>
          <a:p>
            <a:pPr marL="0" indent="0">
              <a:buNone/>
            </a:pPr>
            <a:r>
              <a:rPr lang="en-US" sz="2800" dirty="0"/>
              <a:t>1. </a:t>
            </a:r>
            <a:r>
              <a:rPr lang="en-US" sz="2800" b="0" dirty="0"/>
              <a:t>If an object is not moving, it will not start moving by itself. If an object is moving, it will not stop or change direction unless something pushes it.</a:t>
            </a:r>
          </a:p>
          <a:p>
            <a:pPr marL="0" indent="0">
              <a:buNone/>
            </a:pPr>
            <a:r>
              <a:rPr lang="en-US" sz="2800" dirty="0"/>
              <a:t/>
            </a:r>
            <a:br>
              <a:rPr lang="en-US" sz="2800" dirty="0"/>
            </a:br>
            <a:r>
              <a:rPr lang="en-US" sz="2800" dirty="0"/>
              <a:t>2. </a:t>
            </a:r>
            <a:r>
              <a:rPr lang="en-US" sz="2800" b="0" dirty="0"/>
              <a:t>Objects will move farther and faster when they are pushed harder.</a:t>
            </a:r>
          </a:p>
          <a:p>
            <a:pPr marL="0" indent="0">
              <a:buNone/>
            </a:pPr>
            <a:r>
              <a:rPr lang="en-US" sz="2800" dirty="0"/>
              <a:t/>
            </a:r>
            <a:br>
              <a:rPr lang="en-US" sz="2800" dirty="0"/>
            </a:br>
            <a:r>
              <a:rPr lang="en-US" sz="2800" dirty="0"/>
              <a:t>3. </a:t>
            </a:r>
            <a:r>
              <a:rPr lang="en-US" sz="2800" b="0" dirty="0"/>
              <a:t>When an object is pushed in one direction, there is always a resistance of the same size in the opposite direction.</a:t>
            </a:r>
          </a:p>
          <a:p>
            <a:pPr marL="1311275" lvl="2" indent="-457200">
              <a:buFontTx/>
              <a:buNone/>
              <a:defRPr/>
            </a:pP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3200" dirty="0" smtClean="0"/>
              <a:t>Four Forces of Flight</a:t>
            </a:r>
          </a:p>
        </p:txBody>
      </p:sp>
      <p:sp>
        <p:nvSpPr>
          <p:cNvPr id="6" name="Content Placeholder 5"/>
          <p:cNvSpPr>
            <a:spLocks noGrp="1"/>
          </p:cNvSpPr>
          <p:nvPr>
            <p:ph idx="1"/>
          </p:nvPr>
        </p:nvSpPr>
        <p:spPr/>
        <p:txBody>
          <a:bodyPr/>
          <a:lstStyle/>
          <a:p>
            <a:pPr marL="0" indent="0">
              <a:buNone/>
            </a:pPr>
            <a:endParaRPr lang="en-US" dirty="0"/>
          </a:p>
        </p:txBody>
      </p:sp>
      <p:sp>
        <p:nvSpPr>
          <p:cNvPr id="7" name="Text Placeholder 6"/>
          <p:cNvSpPr>
            <a:spLocks noGrp="1"/>
          </p:cNvSpPr>
          <p:nvPr>
            <p:ph type="body" sz="half" idx="2"/>
          </p:nvPr>
        </p:nvSpPr>
        <p:spPr>
          <a:xfrm>
            <a:off x="355600" y="1892300"/>
            <a:ext cx="3200400" cy="4233863"/>
          </a:xfrm>
        </p:spPr>
        <p:txBody>
          <a:bodyPr/>
          <a:lstStyle/>
          <a:p>
            <a:r>
              <a:rPr lang="en-US" sz="3200" dirty="0" smtClean="0"/>
              <a:t>Lift – </a:t>
            </a:r>
            <a:r>
              <a:rPr lang="en-US" sz="3200" b="0" dirty="0" smtClean="0"/>
              <a:t>upward</a:t>
            </a:r>
          </a:p>
          <a:p>
            <a:r>
              <a:rPr lang="en-US" sz="3200" dirty="0" smtClean="0"/>
              <a:t>Drag</a:t>
            </a:r>
            <a:r>
              <a:rPr lang="en-US" sz="3200" b="0" dirty="0" smtClean="0"/>
              <a:t> – backward</a:t>
            </a:r>
          </a:p>
          <a:p>
            <a:r>
              <a:rPr lang="en-US" sz="3200" dirty="0" smtClean="0"/>
              <a:t>Weight</a:t>
            </a:r>
            <a:r>
              <a:rPr lang="en-US" sz="3200" b="0" dirty="0" smtClean="0"/>
              <a:t> – downward</a:t>
            </a:r>
          </a:p>
          <a:p>
            <a:r>
              <a:rPr lang="en-US" sz="3200" dirty="0" smtClean="0"/>
              <a:t>Thrust</a:t>
            </a:r>
            <a:r>
              <a:rPr lang="en-US" sz="3200" b="0" dirty="0" smtClean="0"/>
              <a:t> - forward</a:t>
            </a:r>
          </a:p>
        </p:txBody>
      </p:sp>
      <p:pic>
        <p:nvPicPr>
          <p:cNvPr id="8196" name="Picture 4" descr="Picture of plane with four for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1752" y="1701800"/>
            <a:ext cx="5152884" cy="2527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Three Moments</a:t>
            </a:r>
          </a:p>
        </p:txBody>
      </p:sp>
      <p:sp>
        <p:nvSpPr>
          <p:cNvPr id="9219" name="Content Placeholder 2"/>
          <p:cNvSpPr>
            <a:spLocks noGrp="1"/>
          </p:cNvSpPr>
          <p:nvPr>
            <p:ph idx="1"/>
          </p:nvPr>
        </p:nvSpPr>
        <p:spPr>
          <a:xfrm>
            <a:off x="508000" y="1511300"/>
            <a:ext cx="8305800" cy="5041900"/>
          </a:xfrm>
        </p:spPr>
        <p:txBody>
          <a:bodyPr/>
          <a:lstStyle/>
          <a:p>
            <a:r>
              <a:rPr lang="en-US" altLang="en-US" sz="2800" dirty="0" smtClean="0"/>
              <a:t>Pitch</a:t>
            </a:r>
          </a:p>
          <a:p>
            <a:r>
              <a:rPr lang="en-US" altLang="en-US" sz="2800" dirty="0" smtClean="0"/>
              <a:t>Roll </a:t>
            </a:r>
          </a:p>
          <a:p>
            <a:r>
              <a:rPr lang="en-US" altLang="en-US" sz="2800" dirty="0" smtClean="0"/>
              <a:t>Yaw</a:t>
            </a:r>
          </a:p>
          <a:p>
            <a:endParaRPr lang="en-US" altLang="en-US" sz="2800" dirty="0" smtClean="0"/>
          </a:p>
          <a:p>
            <a:pPr lvl="1">
              <a:buFontTx/>
              <a:buNone/>
            </a:pPr>
            <a:endParaRPr lang="en-US" altLang="en-US" sz="2800" dirty="0" smtClean="0"/>
          </a:p>
        </p:txBody>
      </p:sp>
      <p:pic>
        <p:nvPicPr>
          <p:cNvPr id="4" name="Picture 3" descr="C:\Users\Stef\Pictures\rotations.gif"/>
          <p:cNvPicPr/>
          <p:nvPr/>
        </p:nvPicPr>
        <p:blipFill>
          <a:blip r:embed="rId2" cstate="print"/>
          <a:srcRect/>
          <a:stretch>
            <a:fillRect/>
          </a:stretch>
        </p:blipFill>
        <p:spPr bwMode="auto">
          <a:xfrm>
            <a:off x="2260600" y="1221740"/>
            <a:ext cx="5943600" cy="4467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Flight Controls</a:t>
            </a:r>
          </a:p>
        </p:txBody>
      </p:sp>
      <p:sp>
        <p:nvSpPr>
          <p:cNvPr id="10243" name="Content Placeholder 5"/>
          <p:cNvSpPr>
            <a:spLocks noGrp="1"/>
          </p:cNvSpPr>
          <p:nvPr>
            <p:ph idx="1"/>
          </p:nvPr>
        </p:nvSpPr>
        <p:spPr>
          <a:xfrm>
            <a:off x="533400" y="774377"/>
            <a:ext cx="8305800" cy="5638800"/>
          </a:xfrm>
        </p:spPr>
        <p:txBody>
          <a:bodyPr/>
          <a:lstStyle/>
          <a:p>
            <a:r>
              <a:rPr lang="en-US" altLang="en-US" dirty="0" smtClean="0"/>
              <a:t>Elevators</a:t>
            </a:r>
          </a:p>
          <a:p>
            <a:pPr lvl="1"/>
            <a:r>
              <a:rPr lang="en-US" sz="2400" dirty="0"/>
              <a:t>The </a:t>
            </a:r>
            <a:r>
              <a:rPr lang="en-US" sz="2400" b="1" dirty="0" smtClean="0"/>
              <a:t>elevators</a:t>
            </a:r>
            <a:r>
              <a:rPr lang="en-US" sz="2400" dirty="0" smtClean="0"/>
              <a:t> </a:t>
            </a:r>
            <a:r>
              <a:rPr lang="en-US" sz="2400" dirty="0"/>
              <a:t>which are on the tail section are used to control the pitch of the plane. A pilot uses a control </a:t>
            </a:r>
            <a:r>
              <a:rPr lang="en-US" sz="2400" dirty="0" smtClean="0"/>
              <a:t>to </a:t>
            </a:r>
            <a:r>
              <a:rPr lang="en-US" sz="2400" dirty="0"/>
              <a:t>raise and lower the elevators, by moving it forward to back ward. Lowering the elevators makes the plane nose go down and allows the plane to go down. By raising the elevators the pilot can make the plane go up</a:t>
            </a:r>
            <a:r>
              <a:rPr lang="en-US" sz="2400" dirty="0" smtClean="0"/>
              <a:t>.</a:t>
            </a:r>
          </a:p>
          <a:p>
            <a:endParaRPr lang="en-US" altLang="en-US" dirty="0" smtClean="0"/>
          </a:p>
          <a:p>
            <a:pPr marL="0" indent="0">
              <a:buNone/>
            </a:pPr>
            <a:endParaRPr lang="en-US" alt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4320" y="3071812"/>
            <a:ext cx="4282880" cy="345598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Flight Controls</a:t>
            </a:r>
          </a:p>
        </p:txBody>
      </p:sp>
      <p:sp>
        <p:nvSpPr>
          <p:cNvPr id="10243" name="Content Placeholder 5"/>
          <p:cNvSpPr>
            <a:spLocks noGrp="1"/>
          </p:cNvSpPr>
          <p:nvPr>
            <p:ph idx="1"/>
          </p:nvPr>
        </p:nvSpPr>
        <p:spPr>
          <a:xfrm>
            <a:off x="533400" y="774377"/>
            <a:ext cx="8305800" cy="5638800"/>
          </a:xfrm>
        </p:spPr>
        <p:txBody>
          <a:bodyPr/>
          <a:lstStyle/>
          <a:p>
            <a:r>
              <a:rPr lang="en-US" altLang="en-US" sz="2400" dirty="0" smtClean="0"/>
              <a:t>Ailerons</a:t>
            </a:r>
          </a:p>
          <a:p>
            <a:pPr lvl="1"/>
            <a:r>
              <a:rPr lang="en-US" sz="2400" dirty="0"/>
              <a:t>The </a:t>
            </a:r>
            <a:r>
              <a:rPr lang="en-US" sz="2400" b="1" dirty="0" smtClean="0"/>
              <a:t>ailerons</a:t>
            </a:r>
            <a:r>
              <a:rPr lang="en-US" sz="2400" dirty="0" smtClean="0"/>
              <a:t> </a:t>
            </a:r>
            <a:r>
              <a:rPr lang="en-US" sz="2400" dirty="0"/>
              <a:t>raise and lower the wings. The pilot controls the roll of the plane by raising one aileron or the other with a </a:t>
            </a:r>
            <a:r>
              <a:rPr lang="en-US" sz="2400" dirty="0" smtClean="0"/>
              <a:t>control. </a:t>
            </a:r>
            <a:r>
              <a:rPr lang="en-US" sz="2400" dirty="0"/>
              <a:t>Turning the control </a:t>
            </a:r>
            <a:r>
              <a:rPr lang="en-US" sz="2400" dirty="0" smtClean="0"/>
              <a:t>clockwise </a:t>
            </a:r>
            <a:r>
              <a:rPr lang="en-US" sz="2400" dirty="0"/>
              <a:t>raises the right aileron and lowers the left aileron, which rolls the aircraft to the right. </a:t>
            </a:r>
            <a:endParaRPr lang="en-US" altLang="en-US" sz="2400" dirty="0" smtClean="0"/>
          </a:p>
          <a:p>
            <a:pPr marL="0" indent="0">
              <a:buNone/>
            </a:pPr>
            <a:endParaRPr lang="en-US" altLang="en-US" dirty="0" smtClean="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3474" y="2652712"/>
            <a:ext cx="4935626" cy="3982708"/>
          </a:xfrm>
          <a:prstGeom prst="rect">
            <a:avLst/>
          </a:prstGeom>
        </p:spPr>
      </p:pic>
    </p:spTree>
    <p:extLst>
      <p:ext uri="{BB962C8B-B14F-4D97-AF65-F5344CB8AC3E}">
        <p14:creationId xmlns:p14="http://schemas.microsoft.com/office/powerpoint/2010/main" val="803204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Flight Controls</a:t>
            </a:r>
          </a:p>
        </p:txBody>
      </p:sp>
      <p:sp>
        <p:nvSpPr>
          <p:cNvPr id="10243" name="Content Placeholder 5"/>
          <p:cNvSpPr>
            <a:spLocks noGrp="1"/>
          </p:cNvSpPr>
          <p:nvPr>
            <p:ph idx="1"/>
          </p:nvPr>
        </p:nvSpPr>
        <p:spPr>
          <a:xfrm>
            <a:off x="533400" y="774377"/>
            <a:ext cx="8305800" cy="5638800"/>
          </a:xfrm>
        </p:spPr>
        <p:txBody>
          <a:bodyPr/>
          <a:lstStyle/>
          <a:p>
            <a:r>
              <a:rPr lang="en-US" altLang="en-US" sz="2400" dirty="0" smtClean="0"/>
              <a:t>Rudders</a:t>
            </a:r>
          </a:p>
          <a:p>
            <a:pPr lvl="1"/>
            <a:r>
              <a:rPr lang="en-US" sz="2400" dirty="0"/>
              <a:t>The </a:t>
            </a:r>
            <a:r>
              <a:rPr lang="en-US" sz="2400" b="1" dirty="0" smtClean="0">
                <a:solidFill>
                  <a:srgbClr val="070000"/>
                </a:solidFill>
              </a:rPr>
              <a:t>rudder</a:t>
            </a:r>
            <a:r>
              <a:rPr lang="en-US" sz="2400" dirty="0" smtClean="0"/>
              <a:t> </a:t>
            </a:r>
            <a:r>
              <a:rPr lang="en-US" sz="2400" dirty="0"/>
              <a:t>works to control the yaw of the plane. The pilot moves rudder left and right, with left and right pedals. Pressing the right rudder pedal moves the rudder to the right. This yaws the aircraft to the right. Used together, the rudder and the ailerons are used to turn the plane.</a:t>
            </a:r>
            <a:r>
              <a:rPr lang="en-US" sz="2400" dirty="0" smtClean="0"/>
              <a:t> </a:t>
            </a:r>
            <a:endParaRPr lang="en-US" altLang="en-US" sz="2400" dirty="0" smtClean="0"/>
          </a:p>
          <a:p>
            <a:pPr marL="0" indent="0">
              <a:buNone/>
            </a:pPr>
            <a:endParaRPr lang="en-US" alt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779" y="3032579"/>
            <a:ext cx="4393422" cy="3545187"/>
          </a:xfrm>
          <a:prstGeom prst="rect">
            <a:avLst/>
          </a:prstGeom>
        </p:spPr>
      </p:pic>
    </p:spTree>
    <p:extLst>
      <p:ext uri="{BB962C8B-B14F-4D97-AF65-F5344CB8AC3E}">
        <p14:creationId xmlns:p14="http://schemas.microsoft.com/office/powerpoint/2010/main" val="3856346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Airplane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0016" y="2019300"/>
            <a:ext cx="7715248" cy="2700337"/>
          </a:xfrm>
        </p:spPr>
      </p:pic>
    </p:spTree>
    <p:extLst>
      <p:ext uri="{BB962C8B-B14F-4D97-AF65-F5344CB8AC3E}">
        <p14:creationId xmlns:p14="http://schemas.microsoft.com/office/powerpoint/2010/main" val="430021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Dart</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606" y="1079500"/>
            <a:ext cx="8470877" cy="5232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7651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Dart</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980" y="2135188"/>
            <a:ext cx="8619913" cy="4075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5944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Dart</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289" y="2709863"/>
            <a:ext cx="8526522" cy="284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916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344613" y="160338"/>
            <a:ext cx="5754687" cy="893762"/>
          </a:xfrm>
        </p:spPr>
        <p:txBody>
          <a:bodyPr/>
          <a:lstStyle/>
          <a:p>
            <a:pPr>
              <a:defRPr/>
            </a:pPr>
            <a:r>
              <a:rPr lang="en-US" dirty="0" smtClean="0">
                <a:solidFill>
                  <a:schemeClr val="accent4">
                    <a:lumMod val="75000"/>
                    <a:lumOff val="25000"/>
                  </a:schemeClr>
                </a:solidFill>
              </a:rPr>
              <a:t>Definition</a:t>
            </a:r>
          </a:p>
        </p:txBody>
      </p:sp>
      <p:sp>
        <p:nvSpPr>
          <p:cNvPr id="2" name="Rectangle 1"/>
          <p:cNvSpPr/>
          <p:nvPr/>
        </p:nvSpPr>
        <p:spPr>
          <a:xfrm>
            <a:off x="736600" y="876300"/>
            <a:ext cx="7759700" cy="5786199"/>
          </a:xfrm>
          <a:prstGeom prst="rect">
            <a:avLst/>
          </a:prstGeom>
        </p:spPr>
        <p:txBody>
          <a:bodyPr wrap="square">
            <a:spAutoFit/>
          </a:bodyPr>
          <a:lstStyle/>
          <a:p>
            <a:r>
              <a:rPr lang="en-US" sz="2000" dirty="0" smtClean="0">
                <a:solidFill>
                  <a:srgbClr val="070000"/>
                </a:solidFill>
              </a:rPr>
              <a:t>Aeronautics </a:t>
            </a:r>
            <a:r>
              <a:rPr lang="en-US" sz="2000" b="0" dirty="0" smtClean="0">
                <a:solidFill>
                  <a:srgbClr val="070000"/>
                </a:solidFill>
              </a:rPr>
              <a:t>is the study of the science of flight</a:t>
            </a:r>
            <a:r>
              <a:rPr lang="en-US" sz="2000" dirty="0" smtClean="0">
                <a:solidFill>
                  <a:srgbClr val="070000"/>
                </a:solidFill>
              </a:rPr>
              <a:t>. Aeronautics </a:t>
            </a:r>
            <a:r>
              <a:rPr lang="en-US" sz="2000" b="0" dirty="0" smtClean="0">
                <a:solidFill>
                  <a:srgbClr val="070000"/>
                </a:solidFill>
              </a:rPr>
              <a:t>is the method of designing an airplane or other flying machine</a:t>
            </a:r>
            <a:r>
              <a:rPr lang="en-US" sz="2000" dirty="0" smtClean="0">
                <a:solidFill>
                  <a:srgbClr val="070000"/>
                </a:solidFill>
              </a:rPr>
              <a:t>. </a:t>
            </a:r>
            <a:r>
              <a:rPr lang="en-US" sz="2000" b="0" dirty="0" smtClean="0">
                <a:solidFill>
                  <a:srgbClr val="070000"/>
                </a:solidFill>
              </a:rPr>
              <a:t>There are</a:t>
            </a:r>
            <a:r>
              <a:rPr lang="en-US" sz="2000" dirty="0" smtClean="0">
                <a:solidFill>
                  <a:srgbClr val="070000"/>
                </a:solidFill>
              </a:rPr>
              <a:t> four basic areas </a:t>
            </a:r>
            <a:r>
              <a:rPr lang="en-US" sz="2000" b="0" dirty="0" smtClean="0">
                <a:solidFill>
                  <a:srgbClr val="070000"/>
                </a:solidFill>
              </a:rPr>
              <a:t>that aeronautical engineers must understand in order to be able to design planes</a:t>
            </a:r>
            <a:r>
              <a:rPr lang="en-US" sz="2000" dirty="0" smtClean="0">
                <a:solidFill>
                  <a:srgbClr val="070000"/>
                </a:solidFill>
              </a:rPr>
              <a:t>. </a:t>
            </a:r>
            <a:r>
              <a:rPr lang="en-US" sz="2000" b="0" dirty="0" smtClean="0">
                <a:solidFill>
                  <a:srgbClr val="070000"/>
                </a:solidFill>
              </a:rPr>
              <a:t>To design a plane, engineers must understand all of these elements</a:t>
            </a:r>
            <a:r>
              <a:rPr lang="en-US" sz="2000" dirty="0" smtClean="0">
                <a:solidFill>
                  <a:srgbClr val="070000"/>
                </a:solidFill>
              </a:rPr>
              <a:t>. </a:t>
            </a:r>
          </a:p>
          <a:p>
            <a:pPr marL="457200" indent="-457200">
              <a:buFont typeface="+mj-lt"/>
              <a:buAutoNum type="arabicPeriod"/>
            </a:pPr>
            <a:r>
              <a:rPr lang="en-US" sz="2000" dirty="0" smtClean="0">
                <a:solidFill>
                  <a:srgbClr val="070000"/>
                </a:solidFill>
              </a:rPr>
              <a:t>Aerodynamics – </a:t>
            </a:r>
            <a:r>
              <a:rPr lang="en-US" sz="2000" b="0" dirty="0" smtClean="0">
                <a:solidFill>
                  <a:srgbClr val="070000"/>
                </a:solidFill>
              </a:rPr>
              <a:t>study of how air flows around the airplane</a:t>
            </a:r>
          </a:p>
          <a:p>
            <a:pPr marL="457200" indent="-457200">
              <a:buFont typeface="+mj-lt"/>
              <a:buAutoNum type="arabicPeriod"/>
            </a:pPr>
            <a:r>
              <a:rPr lang="en-US" sz="2000" dirty="0" smtClean="0">
                <a:solidFill>
                  <a:srgbClr val="070000"/>
                </a:solidFill>
              </a:rPr>
              <a:t>Propulsion -  </a:t>
            </a:r>
            <a:r>
              <a:rPr lang="en-US" sz="2000" b="0" dirty="0" smtClean="0">
                <a:solidFill>
                  <a:srgbClr val="070000"/>
                </a:solidFill>
              </a:rPr>
              <a:t>study of how to design an engine that will provide the thrust that is needed for a plane to take off and fly through the air</a:t>
            </a:r>
          </a:p>
          <a:p>
            <a:pPr marL="457200" indent="-457200">
              <a:buFont typeface="+mj-lt"/>
              <a:buAutoNum type="arabicPeriod"/>
            </a:pPr>
            <a:r>
              <a:rPr lang="en-US" sz="2000" dirty="0" smtClean="0">
                <a:solidFill>
                  <a:srgbClr val="070000"/>
                </a:solidFill>
              </a:rPr>
              <a:t>Materials and Structures - </a:t>
            </a:r>
            <a:r>
              <a:rPr lang="en-US" sz="2000" b="0" dirty="0" smtClean="0">
                <a:solidFill>
                  <a:srgbClr val="070000"/>
                </a:solidFill>
              </a:rPr>
              <a:t>study of what materials are to be used on the plane and in the engine and how those materials make the plane strong enough to fly effectively</a:t>
            </a:r>
          </a:p>
          <a:p>
            <a:pPr marL="457200" indent="-457200">
              <a:buFont typeface="+mj-lt"/>
              <a:buAutoNum type="arabicPeriod"/>
            </a:pPr>
            <a:r>
              <a:rPr lang="en-US" sz="2000" dirty="0" smtClean="0">
                <a:solidFill>
                  <a:srgbClr val="070000"/>
                </a:solidFill>
              </a:rPr>
              <a:t>Stability and Control - </a:t>
            </a:r>
            <a:r>
              <a:rPr lang="en-US" sz="2000" b="0" dirty="0" smtClean="0">
                <a:solidFill>
                  <a:srgbClr val="070000"/>
                </a:solidFill>
              </a:rPr>
              <a:t>study of how to control the speed, direction, altitude and other conditions that affect how a plane flies</a:t>
            </a:r>
          </a:p>
          <a:p>
            <a:pPr marL="457200" indent="-457200">
              <a:buFont typeface="+mj-lt"/>
              <a:buAutoNum type="arabicPeriod"/>
            </a:pPr>
            <a:endParaRPr lang="en-US" sz="2000" dirty="0">
              <a:solidFill>
                <a:srgbClr val="07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4" name="Content Placeholder 3"/>
          <p:cNvSpPr>
            <a:spLocks noGrp="1"/>
          </p:cNvSpPr>
          <p:nvPr>
            <p:ph idx="1"/>
          </p:nvPr>
        </p:nvSpPr>
        <p:spPr>
          <a:xfrm>
            <a:off x="533400" y="736600"/>
            <a:ext cx="8305800" cy="6007100"/>
          </a:xfrm>
        </p:spPr>
        <p:txBody>
          <a:bodyPr/>
          <a:lstStyle/>
          <a:p>
            <a:pPr marL="0" indent="0">
              <a:buNone/>
            </a:pPr>
            <a:r>
              <a:rPr lang="en-US" dirty="0" smtClean="0"/>
              <a:t>Once </a:t>
            </a:r>
            <a:r>
              <a:rPr lang="en-US" dirty="0"/>
              <a:t>you have flown plane 1 five times, change the plane to increase its drag. </a:t>
            </a:r>
            <a:r>
              <a:rPr lang="en-US" dirty="0" smtClean="0"/>
              <a:t>	</a:t>
            </a:r>
            <a:r>
              <a:rPr lang="en-US" dirty="0" err="1" smtClean="0"/>
              <a:t>a.Look</a:t>
            </a:r>
            <a:r>
              <a:rPr lang="en-US" dirty="0" smtClean="0"/>
              <a:t> </a:t>
            </a:r>
            <a:r>
              <a:rPr lang="en-US" dirty="0"/>
              <a:t>at the back of the plane, where the wings meet the ridge in the middle.</a:t>
            </a:r>
          </a:p>
          <a:p>
            <a:pPr marL="0" indent="0">
              <a:buNone/>
            </a:pPr>
            <a:r>
              <a:rPr lang="en-US" dirty="0" smtClean="0"/>
              <a:t>	</a:t>
            </a:r>
            <a:r>
              <a:rPr lang="en-US" dirty="0" err="1" smtClean="0"/>
              <a:t>b.Using</a:t>
            </a:r>
            <a:r>
              <a:rPr lang="en-US" dirty="0" smtClean="0"/>
              <a:t> </a:t>
            </a:r>
            <a:r>
              <a:rPr lang="en-US" dirty="0"/>
              <a:t>scissors, cut slits that are 2.5 cm long right where either wing meets the middle ridge.</a:t>
            </a:r>
          </a:p>
          <a:p>
            <a:pPr marL="0" indent="0">
              <a:buNone/>
            </a:pPr>
            <a:r>
              <a:rPr lang="en-US" dirty="0" smtClean="0"/>
              <a:t>	</a:t>
            </a:r>
            <a:r>
              <a:rPr lang="en-US" dirty="0" err="1" smtClean="0"/>
              <a:t>c.Fold</a:t>
            </a:r>
            <a:r>
              <a:rPr lang="en-US" dirty="0" smtClean="0"/>
              <a:t> </a:t>
            </a:r>
            <a:r>
              <a:rPr lang="en-US" dirty="0"/>
              <a:t>up the 2.5 cm cut section on both wings so that these sections are at about a 90 degree angle from the rest of the wing, as shown </a:t>
            </a:r>
            <a:r>
              <a:rPr lang="en-US" dirty="0" smtClean="0"/>
              <a:t>below</a:t>
            </a:r>
            <a:r>
              <a:rPr lang="en-US" dirty="0"/>
              <a:t>.</a:t>
            </a:r>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Aerodynamics </a:t>
            </a:r>
            <a:r>
              <a:rPr lang="en-US" dirty="0"/>
              <a:t>project: : Image of a paper plane with flaps up to increase drag.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6500" y="2886761"/>
            <a:ext cx="4673600" cy="3169551"/>
          </a:xfrm>
          <a:prstGeom prst="rect">
            <a:avLst/>
          </a:prstGeom>
        </p:spPr>
      </p:pic>
    </p:spTree>
    <p:extLst>
      <p:ext uri="{BB962C8B-B14F-4D97-AF65-F5344CB8AC3E}">
        <p14:creationId xmlns:p14="http://schemas.microsoft.com/office/powerpoint/2010/main" val="1193363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471613" y="312738"/>
            <a:ext cx="5487987" cy="722312"/>
          </a:xfrm>
        </p:spPr>
        <p:txBody>
          <a:bodyPr/>
          <a:lstStyle/>
          <a:p>
            <a:r>
              <a:rPr lang="en-US" altLang="en-US" sz="4000" dirty="0" smtClean="0"/>
              <a:t>Careers in Aerospace</a:t>
            </a:r>
          </a:p>
        </p:txBody>
      </p:sp>
      <p:sp>
        <p:nvSpPr>
          <p:cNvPr id="4099" name="Line 5"/>
          <p:cNvSpPr>
            <a:spLocks noChangeShapeType="1"/>
          </p:cNvSpPr>
          <p:nvPr/>
        </p:nvSpPr>
        <p:spPr bwMode="auto">
          <a:xfrm>
            <a:off x="0" y="12827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Rectangle 6"/>
          <p:cNvSpPr/>
          <p:nvPr/>
        </p:nvSpPr>
        <p:spPr>
          <a:xfrm>
            <a:off x="2286000" y="2628900"/>
            <a:ext cx="4572000" cy="1600200"/>
          </a:xfrm>
          <a:prstGeom prst="rect">
            <a:avLst/>
          </a:prstGeom>
        </p:spPr>
        <p:txBody>
          <a:bodyPr>
            <a:spAutoFit/>
          </a:bodyPr>
          <a:lstStyle/>
          <a:p>
            <a:pPr>
              <a:defRPr/>
            </a:pPr>
            <a:endParaRPr lang="en-US" dirty="0">
              <a:solidFill>
                <a:schemeClr val="accent4">
                  <a:lumMod val="75000"/>
                  <a:lumOff val="25000"/>
                </a:schemeClr>
              </a:solidFill>
            </a:endParaRPr>
          </a:p>
          <a:p>
            <a:pPr>
              <a:defRPr/>
            </a:pPr>
            <a:endParaRPr lang="en-US" dirty="0">
              <a:solidFill>
                <a:schemeClr val="accent4">
                  <a:lumMod val="75000"/>
                  <a:lumOff val="25000"/>
                </a:schemeClr>
              </a:solidFill>
            </a:endParaRPr>
          </a:p>
          <a:p>
            <a:pPr>
              <a:defRPr/>
            </a:pPr>
            <a:endParaRPr lang="en-US" dirty="0">
              <a:solidFill>
                <a:schemeClr val="accent4">
                  <a:lumMod val="75000"/>
                  <a:lumOff val="25000"/>
                </a:schemeClr>
              </a:solidFill>
            </a:endParaRPr>
          </a:p>
          <a:p>
            <a:pPr>
              <a:defRPr/>
            </a:pPr>
            <a:endParaRPr lang="en-US" dirty="0">
              <a:solidFill>
                <a:schemeClr val="accent4">
                  <a:lumMod val="75000"/>
                  <a:lumOff val="25000"/>
                </a:schemeClr>
              </a:solidFill>
            </a:endParaRPr>
          </a:p>
          <a:p>
            <a:pPr>
              <a:defRPr/>
            </a:pPr>
            <a:endParaRPr lang="en-US" dirty="0">
              <a:solidFill>
                <a:schemeClr val="accent4">
                  <a:lumMod val="75000"/>
                  <a:lumOff val="25000"/>
                </a:schemeClr>
              </a:solidFill>
            </a:endParaRPr>
          </a:p>
        </p:txBody>
      </p:sp>
      <p:sp>
        <p:nvSpPr>
          <p:cNvPr id="2" name="Content Placeholder 1"/>
          <p:cNvSpPr>
            <a:spLocks noGrp="1"/>
          </p:cNvSpPr>
          <p:nvPr>
            <p:ph idx="1"/>
          </p:nvPr>
        </p:nvSpPr>
        <p:spPr/>
        <p:txBody>
          <a:bodyPr/>
          <a:lstStyle/>
          <a:p>
            <a:r>
              <a:rPr lang="en-US" sz="4000" dirty="0" smtClean="0"/>
              <a:t>Scientists</a:t>
            </a:r>
          </a:p>
          <a:p>
            <a:r>
              <a:rPr lang="en-US" sz="4000" dirty="0" smtClean="0"/>
              <a:t>Engineers</a:t>
            </a:r>
          </a:p>
          <a:p>
            <a:r>
              <a:rPr lang="en-US" sz="4000" dirty="0" smtClean="0"/>
              <a:t>Technicians</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z="4000" dirty="0" smtClean="0"/>
              <a:t>Scientists</a:t>
            </a:r>
            <a:endParaRPr lang="en-US" altLang="en-US" dirty="0" smtClean="0"/>
          </a:p>
        </p:txBody>
      </p:sp>
      <p:sp>
        <p:nvSpPr>
          <p:cNvPr id="5" name="Content Placeholder 4"/>
          <p:cNvSpPr>
            <a:spLocks noGrp="1"/>
          </p:cNvSpPr>
          <p:nvPr>
            <p:ph sz="half" idx="1"/>
          </p:nvPr>
        </p:nvSpPr>
        <p:spPr>
          <a:xfrm>
            <a:off x="533400" y="1117600"/>
            <a:ext cx="4076700" cy="4114800"/>
          </a:xfrm>
        </p:spPr>
        <p:txBody>
          <a:bodyPr/>
          <a:lstStyle/>
          <a:p>
            <a:r>
              <a:rPr lang="en-US" sz="3200" b="0" dirty="0" smtClean="0"/>
              <a:t>Astronomy</a:t>
            </a:r>
          </a:p>
          <a:p>
            <a:r>
              <a:rPr lang="en-US" sz="3200" b="0" dirty="0" smtClean="0"/>
              <a:t>Biology</a:t>
            </a:r>
          </a:p>
          <a:p>
            <a:r>
              <a:rPr lang="en-US" sz="3200" b="0" dirty="0" smtClean="0"/>
              <a:t>Chemistry</a:t>
            </a:r>
          </a:p>
          <a:p>
            <a:r>
              <a:rPr lang="en-US" sz="3200" b="0" dirty="0" smtClean="0"/>
              <a:t>Computer</a:t>
            </a:r>
          </a:p>
          <a:p>
            <a:r>
              <a:rPr lang="en-US" sz="3200" b="0" dirty="0" smtClean="0"/>
              <a:t>Economics</a:t>
            </a:r>
          </a:p>
          <a:p>
            <a:r>
              <a:rPr lang="en-US" sz="3200" b="0" dirty="0" smtClean="0"/>
              <a:t>Geology</a:t>
            </a:r>
          </a:p>
          <a:p>
            <a:r>
              <a:rPr lang="en-US" sz="3200" b="0" dirty="0" smtClean="0"/>
              <a:t>Materials</a:t>
            </a:r>
          </a:p>
          <a:p>
            <a:r>
              <a:rPr lang="en-US" sz="3200" b="0" dirty="0" smtClean="0"/>
              <a:t>Mathematics</a:t>
            </a:r>
          </a:p>
          <a:p>
            <a:r>
              <a:rPr lang="en-US" sz="3200" b="0" dirty="0" smtClean="0"/>
              <a:t>Medical Doctor</a:t>
            </a:r>
          </a:p>
          <a:p>
            <a:pPr marL="0" indent="0">
              <a:buNone/>
              <a:defRPr/>
            </a:pPr>
            <a:endParaRPr lang="en-US" sz="3200" b="0" dirty="0"/>
          </a:p>
        </p:txBody>
      </p:sp>
      <p:sp>
        <p:nvSpPr>
          <p:cNvPr id="2" name="Content Placeholder 1"/>
          <p:cNvSpPr>
            <a:spLocks noGrp="1"/>
          </p:cNvSpPr>
          <p:nvPr>
            <p:ph sz="half" idx="2"/>
          </p:nvPr>
        </p:nvSpPr>
        <p:spPr>
          <a:xfrm>
            <a:off x="4762500" y="1130300"/>
            <a:ext cx="4076700" cy="4114800"/>
          </a:xfrm>
        </p:spPr>
        <p:txBody>
          <a:bodyPr/>
          <a:lstStyle/>
          <a:p>
            <a:r>
              <a:rPr lang="en-US" sz="3200" b="0" dirty="0"/>
              <a:t>Meteorology</a:t>
            </a:r>
          </a:p>
          <a:p>
            <a:r>
              <a:rPr lang="en-US" sz="3200" b="0" dirty="0"/>
              <a:t>Nutrition</a:t>
            </a:r>
          </a:p>
          <a:p>
            <a:r>
              <a:rPr lang="en-US" sz="3200" b="0" dirty="0"/>
              <a:t>Oceanography</a:t>
            </a:r>
          </a:p>
          <a:p>
            <a:r>
              <a:rPr lang="en-US" sz="3200" b="0" dirty="0"/>
              <a:t>Psychology</a:t>
            </a:r>
          </a:p>
          <a:p>
            <a:r>
              <a:rPr lang="en-US" sz="3200" b="0" dirty="0"/>
              <a:t>Physics</a:t>
            </a:r>
          </a:p>
          <a:p>
            <a:r>
              <a:rPr lang="en-US" sz="3200" b="0" dirty="0"/>
              <a:t>Physiology</a:t>
            </a:r>
          </a:p>
          <a:p>
            <a:r>
              <a:rPr lang="en-US" sz="3200" b="0" dirty="0"/>
              <a:t>Sociology</a:t>
            </a:r>
          </a:p>
          <a:p>
            <a:r>
              <a:rPr lang="en-US" sz="3200" b="0" dirty="0"/>
              <a:t>Statistics</a:t>
            </a:r>
          </a:p>
          <a:p>
            <a:r>
              <a:rPr lang="en-US" sz="3200" b="0" dirty="0"/>
              <a:t>Systems Analysis</a:t>
            </a:r>
          </a:p>
          <a:p>
            <a:pPr marL="0" indent="0">
              <a:buNone/>
            </a:pPr>
            <a:endParaRPr lang="en-US"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z="4000" dirty="0" smtClean="0"/>
              <a:t>Engineers</a:t>
            </a:r>
            <a:endParaRPr lang="en-US" altLang="en-US" dirty="0" smtClean="0"/>
          </a:p>
        </p:txBody>
      </p:sp>
      <p:sp>
        <p:nvSpPr>
          <p:cNvPr id="5" name="Content Placeholder 4"/>
          <p:cNvSpPr>
            <a:spLocks noGrp="1"/>
          </p:cNvSpPr>
          <p:nvPr>
            <p:ph sz="half" idx="1"/>
          </p:nvPr>
        </p:nvSpPr>
        <p:spPr>
          <a:xfrm>
            <a:off x="533400" y="1117600"/>
            <a:ext cx="4076700" cy="4114800"/>
          </a:xfrm>
        </p:spPr>
        <p:txBody>
          <a:bodyPr/>
          <a:lstStyle/>
          <a:p>
            <a:r>
              <a:rPr lang="en-US" sz="3200" b="0" dirty="0"/>
              <a:t>Aerospace</a:t>
            </a:r>
          </a:p>
          <a:p>
            <a:r>
              <a:rPr lang="en-US" sz="3200" b="0" dirty="0"/>
              <a:t>Architectural</a:t>
            </a:r>
          </a:p>
          <a:p>
            <a:r>
              <a:rPr lang="en-US" sz="3200" b="0" dirty="0"/>
              <a:t>Astronautics</a:t>
            </a:r>
          </a:p>
          <a:p>
            <a:r>
              <a:rPr lang="en-US" sz="3200" b="0" dirty="0"/>
              <a:t>Biomedical</a:t>
            </a:r>
          </a:p>
          <a:p>
            <a:r>
              <a:rPr lang="en-US" sz="3200" b="0" dirty="0"/>
              <a:t>Chemical</a:t>
            </a:r>
          </a:p>
          <a:p>
            <a:r>
              <a:rPr lang="en-US" sz="3200" b="0" dirty="0"/>
              <a:t>Civil</a:t>
            </a:r>
          </a:p>
          <a:p>
            <a:r>
              <a:rPr lang="en-US" sz="3200" b="0" dirty="0"/>
              <a:t>Computer</a:t>
            </a:r>
          </a:p>
          <a:p>
            <a:r>
              <a:rPr lang="en-US" sz="3200" b="0" dirty="0"/>
              <a:t>Electrical</a:t>
            </a:r>
          </a:p>
          <a:p>
            <a:pPr marL="0" indent="0">
              <a:buNone/>
              <a:defRPr/>
            </a:pPr>
            <a:endParaRPr lang="en-US" b="0" dirty="0"/>
          </a:p>
        </p:txBody>
      </p:sp>
      <p:sp>
        <p:nvSpPr>
          <p:cNvPr id="2" name="Content Placeholder 1"/>
          <p:cNvSpPr>
            <a:spLocks noGrp="1"/>
          </p:cNvSpPr>
          <p:nvPr>
            <p:ph sz="half" idx="2"/>
          </p:nvPr>
        </p:nvSpPr>
        <p:spPr>
          <a:xfrm>
            <a:off x="4762500" y="1130300"/>
            <a:ext cx="4076700" cy="4114800"/>
          </a:xfrm>
        </p:spPr>
        <p:txBody>
          <a:bodyPr/>
          <a:lstStyle/>
          <a:p>
            <a:r>
              <a:rPr lang="en-US" sz="3200" b="0" dirty="0"/>
              <a:t>Environmental</a:t>
            </a:r>
          </a:p>
          <a:p>
            <a:r>
              <a:rPr lang="en-US" sz="3200" b="0" dirty="0"/>
              <a:t>Industrial</a:t>
            </a:r>
          </a:p>
          <a:p>
            <a:r>
              <a:rPr lang="en-US" sz="3200" b="0" dirty="0"/>
              <a:t>Metallurgical</a:t>
            </a:r>
          </a:p>
          <a:p>
            <a:r>
              <a:rPr lang="en-US" sz="3200" b="0" dirty="0"/>
              <a:t>Mechanical</a:t>
            </a:r>
          </a:p>
          <a:p>
            <a:r>
              <a:rPr lang="en-US" sz="3200" b="0" dirty="0"/>
              <a:t>Nuclear</a:t>
            </a:r>
          </a:p>
          <a:p>
            <a:r>
              <a:rPr lang="en-US" sz="3200" b="0" dirty="0"/>
              <a:t>Petroleum</a:t>
            </a:r>
          </a:p>
          <a:p>
            <a:r>
              <a:rPr lang="en-US" sz="3200" b="0" dirty="0"/>
              <a:t>Safety</a:t>
            </a:r>
          </a:p>
          <a:p>
            <a:r>
              <a:rPr lang="en-US" sz="3200" b="0" dirty="0"/>
              <a:t>Systems</a:t>
            </a:r>
          </a:p>
          <a:p>
            <a:pPr marL="0" indent="0">
              <a:buNone/>
            </a:pPr>
            <a:endParaRPr lang="en-US" b="0" dirty="0"/>
          </a:p>
        </p:txBody>
      </p:sp>
    </p:spTree>
    <p:extLst>
      <p:ext uri="{BB962C8B-B14F-4D97-AF65-F5344CB8AC3E}">
        <p14:creationId xmlns:p14="http://schemas.microsoft.com/office/powerpoint/2010/main" val="2844279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z="4000" dirty="0" smtClean="0"/>
              <a:t>Technicians</a:t>
            </a:r>
            <a:endParaRPr lang="en-US" altLang="en-US" dirty="0" smtClean="0"/>
          </a:p>
        </p:txBody>
      </p:sp>
      <p:sp>
        <p:nvSpPr>
          <p:cNvPr id="5" name="Content Placeholder 4"/>
          <p:cNvSpPr>
            <a:spLocks noGrp="1"/>
          </p:cNvSpPr>
          <p:nvPr>
            <p:ph sz="half" idx="1"/>
          </p:nvPr>
        </p:nvSpPr>
        <p:spPr>
          <a:xfrm>
            <a:off x="533400" y="1117600"/>
            <a:ext cx="4076700" cy="4114800"/>
          </a:xfrm>
        </p:spPr>
        <p:txBody>
          <a:bodyPr/>
          <a:lstStyle/>
          <a:p>
            <a:r>
              <a:rPr lang="en-US" sz="3200" b="0" dirty="0"/>
              <a:t>Aerospace</a:t>
            </a:r>
          </a:p>
          <a:p>
            <a:r>
              <a:rPr lang="en-US" sz="3200" b="0" dirty="0"/>
              <a:t>Aircraft</a:t>
            </a:r>
          </a:p>
          <a:p>
            <a:r>
              <a:rPr lang="en-US" sz="3200" b="0" dirty="0"/>
              <a:t>Avionics</a:t>
            </a:r>
          </a:p>
          <a:p>
            <a:r>
              <a:rPr lang="en-US" sz="3200" b="0" dirty="0"/>
              <a:t>Communications</a:t>
            </a:r>
          </a:p>
          <a:p>
            <a:r>
              <a:rPr lang="en-US" sz="3200" b="0" dirty="0"/>
              <a:t>Electrical</a:t>
            </a:r>
          </a:p>
          <a:p>
            <a:r>
              <a:rPr lang="en-US" sz="3200" b="0" dirty="0"/>
              <a:t>Electronic</a:t>
            </a:r>
          </a:p>
          <a:p>
            <a:pPr marL="0" indent="0">
              <a:buNone/>
              <a:defRPr/>
            </a:pPr>
            <a:endParaRPr lang="en-US" b="0" dirty="0"/>
          </a:p>
        </p:txBody>
      </p:sp>
      <p:sp>
        <p:nvSpPr>
          <p:cNvPr id="2" name="Content Placeholder 1"/>
          <p:cNvSpPr>
            <a:spLocks noGrp="1"/>
          </p:cNvSpPr>
          <p:nvPr>
            <p:ph sz="half" idx="2"/>
          </p:nvPr>
        </p:nvSpPr>
        <p:spPr>
          <a:xfrm>
            <a:off x="4762500" y="1130300"/>
            <a:ext cx="4076700" cy="4114800"/>
          </a:xfrm>
        </p:spPr>
        <p:txBody>
          <a:bodyPr/>
          <a:lstStyle/>
          <a:p>
            <a:r>
              <a:rPr lang="en-US" sz="3200" b="0" dirty="0"/>
              <a:t>Engineering</a:t>
            </a:r>
          </a:p>
          <a:p>
            <a:r>
              <a:rPr lang="en-US" sz="3200" b="0" dirty="0"/>
              <a:t>Fabrication</a:t>
            </a:r>
          </a:p>
          <a:p>
            <a:r>
              <a:rPr lang="en-US" sz="3200" b="0" dirty="0"/>
              <a:t>Materials</a:t>
            </a:r>
          </a:p>
          <a:p>
            <a:r>
              <a:rPr lang="en-US" sz="3200" b="0" dirty="0"/>
              <a:t>Mechanics</a:t>
            </a:r>
          </a:p>
          <a:p>
            <a:r>
              <a:rPr lang="en-US" sz="3200" b="0" dirty="0"/>
              <a:t>Modeling</a:t>
            </a:r>
          </a:p>
          <a:p>
            <a:r>
              <a:rPr lang="en-US" sz="3200" b="0" dirty="0"/>
              <a:t>Pattern Making</a:t>
            </a:r>
          </a:p>
          <a:p>
            <a:pPr marL="0" indent="0">
              <a:buNone/>
            </a:pPr>
            <a:endParaRPr lang="en-US" b="0" dirty="0"/>
          </a:p>
        </p:txBody>
      </p:sp>
    </p:spTree>
    <p:extLst>
      <p:ext uri="{BB962C8B-B14F-4D97-AF65-F5344CB8AC3E}">
        <p14:creationId xmlns:p14="http://schemas.microsoft.com/office/powerpoint/2010/main" val="1745431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3701" y="173038"/>
            <a:ext cx="6921500" cy="722312"/>
          </a:xfrm>
        </p:spPr>
        <p:txBody>
          <a:bodyPr/>
          <a:lstStyle/>
          <a:p>
            <a:r>
              <a:rPr lang="en-US" altLang="en-US" sz="4000" dirty="0" smtClean="0"/>
              <a:t>Preparing for an Aerospace Career Courses to Take</a:t>
            </a:r>
            <a:endParaRPr lang="en-US" altLang="en-US" dirty="0" smtClean="0"/>
          </a:p>
        </p:txBody>
      </p:sp>
      <p:sp>
        <p:nvSpPr>
          <p:cNvPr id="5" name="Content Placeholder 4"/>
          <p:cNvSpPr>
            <a:spLocks noGrp="1"/>
          </p:cNvSpPr>
          <p:nvPr>
            <p:ph sz="half" idx="1"/>
          </p:nvPr>
        </p:nvSpPr>
        <p:spPr>
          <a:xfrm>
            <a:off x="533400" y="1511300"/>
            <a:ext cx="4076700" cy="4114800"/>
          </a:xfrm>
        </p:spPr>
        <p:txBody>
          <a:bodyPr/>
          <a:lstStyle/>
          <a:p>
            <a:r>
              <a:rPr lang="en-US" sz="3200" b="0" dirty="0"/>
              <a:t>Algebra</a:t>
            </a:r>
          </a:p>
          <a:p>
            <a:r>
              <a:rPr lang="en-US" sz="3200" b="0" dirty="0"/>
              <a:t>Biology</a:t>
            </a:r>
          </a:p>
          <a:p>
            <a:r>
              <a:rPr lang="en-US" sz="3200" b="0" dirty="0"/>
              <a:t>Calculus</a:t>
            </a:r>
          </a:p>
          <a:p>
            <a:r>
              <a:rPr lang="en-US" sz="3200" b="0" dirty="0"/>
              <a:t>Chemistry</a:t>
            </a:r>
          </a:p>
          <a:p>
            <a:r>
              <a:rPr lang="en-US" sz="3200" b="0" dirty="0"/>
              <a:t>Computer Applications / Programming</a:t>
            </a:r>
          </a:p>
          <a:p>
            <a:pPr marL="0" indent="0">
              <a:buNone/>
              <a:defRPr/>
            </a:pPr>
            <a:endParaRPr lang="en-US" b="0" dirty="0"/>
          </a:p>
        </p:txBody>
      </p:sp>
      <p:sp>
        <p:nvSpPr>
          <p:cNvPr id="2" name="Content Placeholder 1"/>
          <p:cNvSpPr>
            <a:spLocks noGrp="1"/>
          </p:cNvSpPr>
          <p:nvPr>
            <p:ph sz="half" idx="2"/>
          </p:nvPr>
        </p:nvSpPr>
        <p:spPr>
          <a:xfrm>
            <a:off x="4762500" y="1460500"/>
            <a:ext cx="4076700" cy="4114800"/>
          </a:xfrm>
        </p:spPr>
        <p:txBody>
          <a:bodyPr/>
          <a:lstStyle/>
          <a:p>
            <a:r>
              <a:rPr lang="en-US" sz="3200" b="0" dirty="0"/>
              <a:t>English</a:t>
            </a:r>
          </a:p>
          <a:p>
            <a:r>
              <a:rPr lang="en-US" sz="3200" b="0" dirty="0"/>
              <a:t>Fine Arts / Humanities</a:t>
            </a:r>
          </a:p>
          <a:p>
            <a:r>
              <a:rPr lang="en-US" sz="3200" b="0" dirty="0"/>
              <a:t>Foreign Language</a:t>
            </a:r>
          </a:p>
          <a:p>
            <a:r>
              <a:rPr lang="en-US" sz="3200" b="0" dirty="0"/>
              <a:t>Geometry</a:t>
            </a:r>
          </a:p>
          <a:p>
            <a:r>
              <a:rPr lang="en-US" sz="3200" b="0" dirty="0"/>
              <a:t>Physics</a:t>
            </a:r>
          </a:p>
          <a:p>
            <a:r>
              <a:rPr lang="en-US" sz="3200" b="0" dirty="0"/>
              <a:t>Social Studies</a:t>
            </a:r>
          </a:p>
          <a:p>
            <a:r>
              <a:rPr lang="en-US" sz="3200" b="0" dirty="0"/>
              <a:t>Trigonometry</a:t>
            </a:r>
          </a:p>
          <a:p>
            <a:pPr marL="0" indent="0">
              <a:buNone/>
            </a:pPr>
            <a:endParaRPr lang="en-US" b="0" dirty="0"/>
          </a:p>
        </p:txBody>
      </p:sp>
    </p:spTree>
    <p:extLst>
      <p:ext uri="{BB962C8B-B14F-4D97-AF65-F5344CB8AC3E}">
        <p14:creationId xmlns:p14="http://schemas.microsoft.com/office/powerpoint/2010/main" val="2591286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t>Dynamics of Flight</a:t>
            </a:r>
          </a:p>
        </p:txBody>
      </p:sp>
      <p:sp>
        <p:nvSpPr>
          <p:cNvPr id="5" name="Content Placeholder 4"/>
          <p:cNvSpPr>
            <a:spLocks noGrp="1"/>
          </p:cNvSpPr>
          <p:nvPr>
            <p:ph idx="1"/>
          </p:nvPr>
        </p:nvSpPr>
        <p:spPr>
          <a:xfrm>
            <a:off x="533400" y="762000"/>
            <a:ext cx="8305800" cy="5956300"/>
          </a:xfrm>
        </p:spPr>
        <p:txBody>
          <a:bodyPr/>
          <a:lstStyle/>
          <a:p>
            <a:pPr marL="0" indent="0">
              <a:buNone/>
              <a:defRPr/>
            </a:pPr>
            <a:r>
              <a:rPr lang="en-US" dirty="0" smtClean="0"/>
              <a:t>Newton’s 3 Laws of Motion</a:t>
            </a:r>
          </a:p>
          <a:p>
            <a:pPr marL="457200" indent="-457200">
              <a:buFont typeface="+mj-lt"/>
              <a:buAutoNum type="arabicPeriod"/>
              <a:defRPr/>
            </a:pPr>
            <a:r>
              <a:rPr lang="en-US" dirty="0" smtClean="0"/>
              <a:t>“Every object persists in its state of rest or uniform motion in a straight line unless it is compelled to change that state by forces impressed on it.”</a:t>
            </a:r>
          </a:p>
          <a:p>
            <a:pPr marL="855663" lvl="1" indent="-457200">
              <a:buFont typeface="+mj-lt"/>
              <a:buAutoNum type="arabicPeriod"/>
              <a:defRPr/>
            </a:pPr>
            <a:r>
              <a:rPr lang="en-US" dirty="0" smtClean="0"/>
              <a:t>This is normally taken as the definition of </a:t>
            </a:r>
            <a:r>
              <a:rPr lang="en-US" b="1" dirty="0" smtClean="0"/>
              <a:t>inertia</a:t>
            </a:r>
          </a:p>
          <a:p>
            <a:pPr marL="854075" lvl="2" indent="0">
              <a:buNone/>
              <a:defRPr/>
            </a:pPr>
            <a:r>
              <a:rPr lang="en-US" dirty="0"/>
              <a:t>The key point here is that if there is </a:t>
            </a:r>
            <a:r>
              <a:rPr lang="en-US" b="1" dirty="0"/>
              <a:t>no net force</a:t>
            </a:r>
            <a:r>
              <a:rPr lang="en-US" dirty="0"/>
              <a:t> acting on an object (if all the external forces cancel each other out) then the object will maintain a </a:t>
            </a:r>
            <a:r>
              <a:rPr lang="en-US" b="1" dirty="0"/>
              <a:t>constant velocity</a:t>
            </a:r>
            <a:r>
              <a:rPr lang="en-US" dirty="0" smtClean="0"/>
              <a:t>. </a:t>
            </a:r>
            <a:r>
              <a:rPr lang="en-US" dirty="0"/>
              <a:t>If that velocity is zero, then the object remains at rest. If an external force is applied, the velocity will change because of the </a:t>
            </a:r>
            <a:r>
              <a:rPr lang="en-US" dirty="0" smtClean="0"/>
              <a:t>force</a:t>
            </a:r>
            <a:r>
              <a:rPr lang="en-US" dirty="0"/>
              <a:t>.</a:t>
            </a:r>
            <a:endParaRPr lang="en-US" dirty="0" smtClean="0"/>
          </a:p>
          <a:p>
            <a:pPr marL="342900" indent="-342900">
              <a:buFont typeface="+mj-lt"/>
              <a:buAutoNum type="arabicPeriod"/>
              <a:defRPr/>
            </a:pPr>
            <a:r>
              <a:rPr lang="en-US" b="1" dirty="0" smtClean="0"/>
              <a:t>“Force is equal to the change in momentum (mass times velocity) per change in time.  </a:t>
            </a:r>
            <a:r>
              <a:rPr lang="en-US" dirty="0" smtClean="0"/>
              <a:t>For a constant mass, force equals mass times acceleration F=m * a</a:t>
            </a:r>
          </a:p>
          <a:p>
            <a:pPr marL="741363" lvl="1" indent="-342900">
              <a:buFont typeface="+mj-lt"/>
              <a:buAutoNum type="arabicPeriod"/>
              <a:defRPr/>
            </a:pPr>
            <a:r>
              <a:rPr lang="en-US" b="1" dirty="0"/>
              <a:t>	</a:t>
            </a:r>
            <a:r>
              <a:rPr lang="en-US" dirty="0" smtClean="0"/>
              <a:t>Explains </a:t>
            </a:r>
            <a:r>
              <a:rPr lang="en-US" dirty="0"/>
              <a:t>how the velocity of an object changes when it is subjected to an external force. The law defines a </a:t>
            </a:r>
            <a:r>
              <a:rPr lang="en-US" b="1" dirty="0"/>
              <a:t>force</a:t>
            </a:r>
            <a:r>
              <a:rPr lang="en-US" dirty="0"/>
              <a:t> to be equal to change in </a:t>
            </a:r>
            <a:r>
              <a:rPr lang="en-US" b="1" dirty="0"/>
              <a:t>momentum</a:t>
            </a:r>
            <a:r>
              <a:rPr lang="en-US" dirty="0"/>
              <a:t> (mass times velocity) per change in </a:t>
            </a:r>
            <a:r>
              <a:rPr lang="en-US" dirty="0" smtClean="0"/>
              <a:t>time. </a:t>
            </a:r>
            <a:r>
              <a:rPr lang="en-US" dirty="0"/>
              <a:t>For an object with a constant mass </a:t>
            </a:r>
            <a:r>
              <a:rPr lang="en-US" b="1" dirty="0"/>
              <a:t>m</a:t>
            </a:r>
            <a:r>
              <a:rPr lang="en-US" dirty="0"/>
              <a:t>, the second law states that the force </a:t>
            </a:r>
            <a:r>
              <a:rPr lang="en-US" b="1" dirty="0"/>
              <a:t>F</a:t>
            </a:r>
            <a:r>
              <a:rPr lang="en-US" dirty="0"/>
              <a:t> is the product of an object's mass and its acceleration </a:t>
            </a:r>
            <a:endParaRPr lang="en-US" dirty="0" smtClean="0"/>
          </a:p>
          <a:p>
            <a:pPr marL="342900" indent="-342900">
              <a:buFont typeface="+mj-lt"/>
              <a:buAutoNum type="arabicPeriod"/>
              <a:defRPr/>
            </a:pPr>
            <a:r>
              <a:rPr lang="en-US" b="1" dirty="0" smtClean="0"/>
              <a:t>“For every action, there is an equal and opposite re-action”</a:t>
            </a:r>
          </a:p>
          <a:p>
            <a:pPr marL="741363" lvl="1" indent="-342900">
              <a:buFont typeface="+mj-lt"/>
              <a:buAutoNum type="arabicPeriod"/>
              <a:defRPr/>
            </a:pPr>
            <a:r>
              <a:rPr lang="en-US" dirty="0"/>
              <a:t>if object A exerts a force on object B, then object B also exerts an equal force on object A. Notice that the forces are exerted on different objects. The third law can be used to explain the generation of </a:t>
            </a:r>
            <a:r>
              <a:rPr lang="en-US" b="1" dirty="0" smtClean="0">
                <a:solidFill>
                  <a:srgbClr val="070000"/>
                </a:solidFill>
              </a:rPr>
              <a:t>lift</a:t>
            </a:r>
            <a:r>
              <a:rPr lang="en-US" dirty="0" smtClean="0"/>
              <a:t> </a:t>
            </a:r>
            <a:r>
              <a:rPr lang="en-US" dirty="0"/>
              <a:t>by a wing and the production of </a:t>
            </a:r>
            <a:r>
              <a:rPr lang="en-US" b="1" dirty="0" smtClean="0">
                <a:solidFill>
                  <a:srgbClr val="070000"/>
                </a:solidFill>
              </a:rPr>
              <a:t>thrust</a:t>
            </a:r>
            <a:r>
              <a:rPr lang="en-US" dirty="0" smtClean="0"/>
              <a:t> </a:t>
            </a:r>
            <a:r>
              <a:rPr lang="en-US" dirty="0"/>
              <a:t>by a jet engine.</a:t>
            </a:r>
            <a:r>
              <a:rPr lang="en-US" b="1" dirty="0" smtClean="0"/>
              <a:t>	</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How Wings Lift the Plane</a:t>
            </a:r>
          </a:p>
        </p:txBody>
      </p:sp>
      <p:sp>
        <p:nvSpPr>
          <p:cNvPr id="9219" name="Content Placeholder 2"/>
          <p:cNvSpPr>
            <a:spLocks noGrp="1"/>
          </p:cNvSpPr>
          <p:nvPr>
            <p:ph idx="1"/>
          </p:nvPr>
        </p:nvSpPr>
        <p:spPr>
          <a:xfrm>
            <a:off x="508000" y="1511300"/>
            <a:ext cx="8305800" cy="5041900"/>
          </a:xfrm>
        </p:spPr>
        <p:txBody>
          <a:bodyPr/>
          <a:lstStyle/>
          <a:p>
            <a:r>
              <a:rPr lang="en-US" sz="2800" dirty="0"/>
              <a:t>Airplane wings are shaped to make air move faster over the top of the wing. When air moves faster, the pressure of the air decreases. So the pressure on the top of the wing is less than the pressure on the bottom of the wing. The difference in pressure creates a force on the wing that </a:t>
            </a:r>
            <a:r>
              <a:rPr lang="en-US" sz="2800" u="sng" dirty="0" smtClean="0">
                <a:solidFill>
                  <a:srgbClr val="070000"/>
                </a:solidFill>
              </a:rPr>
              <a:t>lifts</a:t>
            </a:r>
            <a:r>
              <a:rPr lang="en-US" sz="2800" dirty="0" smtClean="0"/>
              <a:t> </a:t>
            </a:r>
            <a:r>
              <a:rPr lang="en-US" sz="2800" dirty="0"/>
              <a:t>the wing up into the air</a:t>
            </a:r>
            <a:r>
              <a:rPr lang="en-US" sz="2800" dirty="0" smtClean="0"/>
              <a:t>.</a:t>
            </a:r>
            <a:endParaRPr lang="en-US"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8900" y="4041775"/>
            <a:ext cx="3886200" cy="2228850"/>
          </a:xfrm>
          <a:prstGeom prst="rect">
            <a:avLst/>
          </a:prstGeom>
        </p:spPr>
      </p:pic>
    </p:spTree>
    <p:extLst>
      <p:ext uri="{BB962C8B-B14F-4D97-AF65-F5344CB8AC3E}">
        <p14:creationId xmlns:p14="http://schemas.microsoft.com/office/powerpoint/2010/main" val="3695358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398-198PP001a.4">
  <a:themeElements>
    <a:clrScheme name="">
      <a:dk1>
        <a:srgbClr val="081D58"/>
      </a:dk1>
      <a:lt1>
        <a:srgbClr val="FFFFFF"/>
      </a:lt1>
      <a:dk2>
        <a:srgbClr val="FC0128"/>
      </a:dk2>
      <a:lt2>
        <a:srgbClr val="919191"/>
      </a:lt2>
      <a:accent1>
        <a:srgbClr val="FFFFFF"/>
      </a:accent1>
      <a:accent2>
        <a:srgbClr val="FAFD00"/>
      </a:accent2>
      <a:accent3>
        <a:srgbClr val="FFFFFF"/>
      </a:accent3>
      <a:accent4>
        <a:srgbClr val="06174A"/>
      </a:accent4>
      <a:accent5>
        <a:srgbClr val="FFFFFF"/>
      </a:accent5>
      <a:accent6>
        <a:srgbClr val="E3E500"/>
      </a:accent6>
      <a:hlink>
        <a:srgbClr val="FE9B03"/>
      </a:hlink>
      <a:folHlink>
        <a:srgbClr val="CECECE"/>
      </a:folHlink>
    </a:clrScheme>
    <a:fontScheme name="398-198PP001a.4">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400" b="1" i="0" u="none" strike="noStrike" cap="none" normalizeH="0" baseline="0" smtClean="0">
            <a:ln>
              <a:noFill/>
            </a:ln>
            <a:solidFill>
              <a:srgbClr val="FFFF99"/>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400" b="1" i="0" u="none" strike="noStrike" cap="none" normalizeH="0" baseline="0" smtClean="0">
            <a:ln>
              <a:noFill/>
            </a:ln>
            <a:solidFill>
              <a:srgbClr val="FFFF99"/>
            </a:solidFill>
            <a:effectLst/>
            <a:latin typeface="Arial" charset="0"/>
          </a:defRPr>
        </a:defPPr>
      </a:lstStyle>
    </a:lnDef>
  </a:objectDefaults>
  <a:extraClrSchemeLst>
    <a:extraClrScheme>
      <a:clrScheme name="398-198PP001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98-198PP001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98-198PP001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98-198PP001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98-198PP001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98-198PP001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98-198PP001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Jul 16 2013</Template>
  <TotalTime>10280</TotalTime>
  <Pages>13</Pages>
  <Words>726</Words>
  <Application>Microsoft Office PowerPoint</Application>
  <PresentationFormat>On-screen Show (4:3)</PresentationFormat>
  <Paragraphs>128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398-198PP001a.4</vt:lpstr>
      <vt:lpstr>PowerPoint Presentation</vt:lpstr>
      <vt:lpstr>Definition</vt:lpstr>
      <vt:lpstr>Careers in Aerospace</vt:lpstr>
      <vt:lpstr>Scientists</vt:lpstr>
      <vt:lpstr>Engineers</vt:lpstr>
      <vt:lpstr>Technicians</vt:lpstr>
      <vt:lpstr>Preparing for an Aerospace Career Courses to Take</vt:lpstr>
      <vt:lpstr>Dynamics of Flight</vt:lpstr>
      <vt:lpstr>How Wings Lift the Plane</vt:lpstr>
      <vt:lpstr>Laws of Motion</vt:lpstr>
      <vt:lpstr>Four Forces of Flight</vt:lpstr>
      <vt:lpstr>Three Moments</vt:lpstr>
      <vt:lpstr>Flight Controls</vt:lpstr>
      <vt:lpstr>Flight Controls</vt:lpstr>
      <vt:lpstr>Flight Controls</vt:lpstr>
      <vt:lpstr>Paper Airplane</vt:lpstr>
      <vt:lpstr>Basic Dart</vt:lpstr>
      <vt:lpstr>Basic Dart</vt:lpstr>
      <vt:lpstr>Basic Dart</vt:lpstr>
      <vt:lpstr>Procedure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Space Systems  Business Area Positioning</dc:title>
  <dc:creator>employee</dc:creator>
  <cp:lastModifiedBy>Stef Petryszyn</cp:lastModifiedBy>
  <cp:revision>403</cp:revision>
  <cp:lastPrinted>2002-12-03T18:57:00Z</cp:lastPrinted>
  <dcterms:created xsi:type="dcterms:W3CDTF">1998-11-03T08:52:19Z</dcterms:created>
  <dcterms:modified xsi:type="dcterms:W3CDTF">2017-09-21T17:41:48Z</dcterms:modified>
</cp:coreProperties>
</file>