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</p:sldMasterIdLst>
  <p:notesMasterIdLst>
    <p:notesMasterId r:id="rId48"/>
  </p:notesMasterIdLst>
  <p:sldIdLst>
    <p:sldId id="256" r:id="rId4"/>
    <p:sldId id="257" r:id="rId5"/>
    <p:sldId id="258" r:id="rId6"/>
    <p:sldId id="279" r:id="rId7"/>
    <p:sldId id="280" r:id="rId8"/>
    <p:sldId id="259" r:id="rId9"/>
    <p:sldId id="278" r:id="rId10"/>
    <p:sldId id="284" r:id="rId11"/>
    <p:sldId id="281" r:id="rId12"/>
    <p:sldId id="260" r:id="rId13"/>
    <p:sldId id="261" r:id="rId14"/>
    <p:sldId id="262" r:id="rId15"/>
    <p:sldId id="283" r:id="rId16"/>
    <p:sldId id="263" r:id="rId17"/>
    <p:sldId id="290" r:id="rId18"/>
    <p:sldId id="282" r:id="rId19"/>
    <p:sldId id="289" r:id="rId20"/>
    <p:sldId id="286" r:id="rId21"/>
    <p:sldId id="287" r:id="rId22"/>
    <p:sldId id="288" r:id="rId23"/>
    <p:sldId id="292" r:id="rId24"/>
    <p:sldId id="297" r:id="rId25"/>
    <p:sldId id="298" r:id="rId26"/>
    <p:sldId id="324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267" r:id="rId40"/>
    <p:sldId id="268" r:id="rId41"/>
    <p:sldId id="269" r:id="rId42"/>
    <p:sldId id="272" r:id="rId43"/>
    <p:sldId id="273" r:id="rId44"/>
    <p:sldId id="274" r:id="rId45"/>
    <p:sldId id="275" r:id="rId46"/>
    <p:sldId id="27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94660"/>
  </p:normalViewPr>
  <p:slideViewPr>
    <p:cSldViewPr snapToGrid="0">
      <p:cViewPr>
        <p:scale>
          <a:sx n="75" d="100"/>
          <a:sy n="75" d="100"/>
        </p:scale>
        <p:origin x="-564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9E8FD-0AA8-4A4D-A0E8-345A9393A65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0003-F6DF-4780-9139-BFDAA6C0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9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9" y="1905003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7" y="4344991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92000" cy="1117051"/>
            <a:chOff x="0" y="0"/>
            <a:chExt cx="12192000" cy="1117051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0"/>
              <a:ext cx="12192000" cy="111390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9640" y1="31313" x2="51351" y2="25253"/>
                          <a14:foregroundMark x1="51351" y1="25253" x2="16216" y2="27273"/>
                          <a14:foregroundMark x1="22523" y1="25253" x2="58559" y2="24242"/>
                          <a14:foregroundMark x1="67568" y1="24242" x2="47748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9549" y="0"/>
              <a:ext cx="1252451" cy="111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192000" cy="1117051"/>
            <a:chOff x="0" y="0"/>
            <a:chExt cx="12192000" cy="1117051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0" y="0"/>
              <a:ext cx="12192000" cy="111390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9640" y1="31313" x2="51351" y2="25253"/>
                          <a14:foregroundMark x1="51351" y1="25253" x2="16216" y2="27273"/>
                          <a14:foregroundMark x1="22523" y1="25253" x2="58559" y2="24242"/>
                          <a14:foregroundMark x1="67568" y1="24242" x2="47748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9549" y="0"/>
              <a:ext cx="1252451" cy="111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8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192000" cy="1117051"/>
            <a:chOff x="0" y="0"/>
            <a:chExt cx="12192000" cy="1117051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12192000" cy="111390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9640" y1="31313" x2="51351" y2="25253"/>
                          <a14:foregroundMark x1="51351" y1="25253" x2="16216" y2="27273"/>
                          <a14:foregroundMark x1="22523" y1="25253" x2="58559" y2="24242"/>
                          <a14:foregroundMark x1="67568" y1="24242" x2="47748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9549" y="0"/>
              <a:ext cx="1252451" cy="111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91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3084" y="1905006"/>
            <a:ext cx="10720917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3084" y="1905002"/>
            <a:ext cx="10720917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91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192000" cy="1117051"/>
            <a:chOff x="0" y="0"/>
            <a:chExt cx="12192000" cy="1117051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0" y="0"/>
              <a:ext cx="12192000" cy="111390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9640" y1="31313" x2="51351" y2="25253"/>
                          <a14:foregroundMark x1="51351" y1="25253" x2="16216" y2="27273"/>
                          <a14:foregroundMark x1="22523" y1="25253" x2="58559" y2="24242"/>
                          <a14:foregroundMark x1="67568" y1="24242" x2="47748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9549" y="0"/>
              <a:ext cx="1252451" cy="111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ysClr val="windowText" lastClr="000000"/>
                </a:solidFill>
              </a:defRPr>
            </a:lvl1pPr>
            <a:lvl2pPr>
              <a:lnSpc>
                <a:spcPct val="90000"/>
              </a:lnSpc>
              <a:defRPr>
                <a:solidFill>
                  <a:sysClr val="windowText" lastClr="000000"/>
                </a:solidFill>
              </a:defRPr>
            </a:lvl2pPr>
            <a:lvl3pPr>
              <a:lnSpc>
                <a:spcPct val="90000"/>
              </a:lnSpc>
              <a:defRPr>
                <a:solidFill>
                  <a:sysClr val="windowText" lastClr="000000"/>
                </a:solidFill>
              </a:defRPr>
            </a:lvl3pPr>
            <a:lvl4pPr>
              <a:lnSpc>
                <a:spcPct val="90000"/>
              </a:lnSpc>
              <a:defRPr>
                <a:solidFill>
                  <a:sysClr val="windowText" lastClr="000000"/>
                </a:solidFill>
              </a:defRPr>
            </a:lvl4pPr>
            <a:lvl5pPr>
              <a:lnSpc>
                <a:spcPct val="90000"/>
              </a:lnSpc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-23365"/>
            <a:ext cx="12192000" cy="1140416"/>
            <a:chOff x="0" y="1090540"/>
            <a:chExt cx="12192000" cy="1140416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1117051"/>
              <a:ext cx="12192000" cy="111390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9640" y1="31313" x2="51351" y2="25253"/>
                          <a14:foregroundMark x1="51351" y1="25253" x2="16216" y2="27273"/>
                          <a14:foregroundMark x1="22523" y1="25253" x2="58559" y2="24242"/>
                          <a14:foregroundMark x1="67568" y1="24242" x2="47748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9548" y="1090540"/>
              <a:ext cx="1252451" cy="111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192000" cy="1117051"/>
            <a:chOff x="0" y="0"/>
            <a:chExt cx="12192000" cy="1117051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12192000" cy="111390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9640" y1="31313" x2="51351" y2="25253"/>
                          <a14:foregroundMark x1="51351" y1="25253" x2="16216" y2="27273"/>
                          <a14:foregroundMark x1="22523" y1="25253" x2="58559" y2="24242"/>
                          <a14:foregroundMark x1="67568" y1="24242" x2="47748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9549" y="0"/>
              <a:ext cx="1252451" cy="111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4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4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1117051"/>
            <a:chOff x="0" y="0"/>
            <a:chExt cx="12192000" cy="1117051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0" y="0"/>
              <a:ext cx="12192000" cy="111390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9640" y1="31313" x2="51351" y2="25253"/>
                          <a14:foregroundMark x1="51351" y1="25253" x2="16216" y2="27273"/>
                          <a14:foregroundMark x1="22523" y1="25253" x2="58559" y2="24242"/>
                          <a14:foregroundMark x1="67568" y1="24242" x2="47748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9549" y="0"/>
              <a:ext cx="1252451" cy="111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4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3" y="1757804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1117051"/>
            <a:chOff x="0" y="0"/>
            <a:chExt cx="12192000" cy="1117051"/>
          </a:xfrm>
        </p:grpSpPr>
        <p:sp>
          <p:nvSpPr>
            <p:cNvPr id="4" name="Rectangle 3"/>
            <p:cNvSpPr/>
            <p:nvPr userDrawn="1"/>
          </p:nvSpPr>
          <p:spPr bwMode="auto">
            <a:xfrm>
              <a:off x="0" y="0"/>
              <a:ext cx="12192000" cy="111390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9640" y1="31313" x2="51351" y2="25253"/>
                          <a14:foregroundMark x1="51351" y1="25253" x2="16216" y2="27273"/>
                          <a14:foregroundMark x1="22523" y1="25253" x2="58559" y2="24242"/>
                          <a14:foregroundMark x1="67568" y1="24242" x2="47748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9549" y="0"/>
              <a:ext cx="1252451" cy="111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2192000" cy="1117051"/>
            <a:chOff x="0" y="0"/>
            <a:chExt cx="12192000" cy="1117051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0" y="0"/>
              <a:ext cx="12192000" cy="111390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9640" y1="31313" x2="51351" y2="25253"/>
                          <a14:foregroundMark x1="51351" y1="25253" x2="16216" y2="27273"/>
                          <a14:foregroundMark x1="22523" y1="25253" x2="58559" y2="24242"/>
                          <a14:foregroundMark x1="67568" y1="24242" x2="47748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9549" y="0"/>
              <a:ext cx="1252451" cy="111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91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12878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435827"/>
            <a:ext cx="12192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12192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93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905005"/>
            <a:ext cx="10720917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12192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1905001"/>
            <a:ext cx="10720917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800" y="558341"/>
            <a:ext cx="10242551" cy="1523495"/>
          </a:xfrm>
        </p:spPr>
        <p:txBody>
          <a:bodyPr/>
          <a:lstStyle/>
          <a:p>
            <a:pPr algn="ctr"/>
            <a:r>
              <a:rPr lang="en-US" dirty="0" smtClean="0"/>
              <a:t>Flight Path: Exploring a Career in Aerospace </a:t>
            </a:r>
            <a:r>
              <a:rPr lang="en-US" dirty="0" smtClean="0"/>
              <a:t>Engineering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038" y="5741530"/>
            <a:ext cx="10242551" cy="461665"/>
          </a:xfrm>
        </p:spPr>
        <p:txBody>
          <a:bodyPr/>
          <a:lstStyle/>
          <a:p>
            <a:pPr algn="ctr"/>
            <a:r>
              <a:rPr lang="en-US" b="1" dirty="0" smtClean="0"/>
              <a:t>Sheldon Clark</a:t>
            </a:r>
          </a:p>
          <a:p>
            <a:pPr algn="ctr"/>
            <a:r>
              <a:rPr lang="en-US" b="1" dirty="0" smtClean="0"/>
              <a:t>Raytheon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888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Multidisciplinary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5152180"/>
          </a:xfrm>
        </p:spPr>
        <p:txBody>
          <a:bodyPr/>
          <a:lstStyle/>
          <a:p>
            <a:r>
              <a:rPr lang="en-US" dirty="0" smtClean="0"/>
              <a:t>Aerospace engineering is a conglomerate of a huge number of </a:t>
            </a:r>
            <a:r>
              <a:rPr lang="en-US" dirty="0" smtClean="0"/>
              <a:t>studies </a:t>
            </a:r>
            <a:r>
              <a:rPr lang="en-US" dirty="0" smtClean="0"/>
              <a:t>and disciplines:</a:t>
            </a:r>
          </a:p>
          <a:p>
            <a:pPr lvl="1"/>
            <a:r>
              <a:rPr lang="en-US" dirty="0" smtClean="0"/>
              <a:t>Fluid dynamics</a:t>
            </a:r>
          </a:p>
          <a:p>
            <a:pPr lvl="1"/>
            <a:r>
              <a:rPr lang="en-US" dirty="0" smtClean="0"/>
              <a:t>Thermodynamics</a:t>
            </a:r>
          </a:p>
          <a:p>
            <a:pPr lvl="1"/>
            <a:r>
              <a:rPr lang="en-US" dirty="0" smtClean="0"/>
              <a:t>Astronomy</a:t>
            </a:r>
          </a:p>
          <a:p>
            <a:pPr lvl="1"/>
            <a:r>
              <a:rPr lang="en-US" dirty="0" smtClean="0"/>
              <a:t>Orbital and Celestial mechanics</a:t>
            </a:r>
          </a:p>
          <a:p>
            <a:pPr lvl="1"/>
            <a:r>
              <a:rPr lang="en-US" dirty="0" smtClean="0"/>
              <a:t>Aerodynamics</a:t>
            </a:r>
          </a:p>
          <a:p>
            <a:pPr lvl="1"/>
            <a:r>
              <a:rPr lang="en-US" dirty="0" smtClean="0"/>
              <a:t>Electrical engineering</a:t>
            </a:r>
          </a:p>
          <a:p>
            <a:pPr lvl="1"/>
            <a:r>
              <a:rPr lang="en-US" dirty="0" smtClean="0"/>
              <a:t>Computer hardware engineering</a:t>
            </a:r>
          </a:p>
          <a:p>
            <a:pPr lvl="1"/>
            <a:r>
              <a:rPr lang="en-US" dirty="0" smtClean="0"/>
              <a:t>Computer software engineering</a:t>
            </a:r>
          </a:p>
          <a:p>
            <a:pPr lvl="1"/>
            <a:r>
              <a:rPr lang="en-US" dirty="0" smtClean="0"/>
              <a:t>Computer </a:t>
            </a:r>
            <a:r>
              <a:rPr lang="en-US" dirty="0" smtClean="0"/>
              <a:t>sciences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57900" y="2364136"/>
            <a:ext cx="6273800" cy="4653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Manufacturing sciences</a:t>
            </a:r>
          </a:p>
          <a:p>
            <a:pPr lvl="1"/>
            <a:r>
              <a:rPr lang="en-US" dirty="0" smtClean="0"/>
              <a:t>Robotics</a:t>
            </a:r>
          </a:p>
          <a:p>
            <a:pPr lvl="1"/>
            <a:r>
              <a:rPr lang="en-US" dirty="0" smtClean="0"/>
              <a:t>Propulsion</a:t>
            </a:r>
          </a:p>
          <a:p>
            <a:pPr lvl="1"/>
            <a:r>
              <a:rPr lang="en-US" dirty="0" smtClean="0"/>
              <a:t>Material Science</a:t>
            </a:r>
          </a:p>
          <a:p>
            <a:pPr lvl="1"/>
            <a:r>
              <a:rPr lang="en-US" dirty="0" smtClean="0"/>
              <a:t>Nuclear physics and engineering</a:t>
            </a:r>
          </a:p>
          <a:p>
            <a:pPr lvl="1"/>
            <a:r>
              <a:rPr lang="en-US" dirty="0" smtClean="0"/>
              <a:t>Systems engineering</a:t>
            </a:r>
          </a:p>
          <a:p>
            <a:pPr lvl="1"/>
            <a:r>
              <a:rPr lang="en-US" dirty="0" smtClean="0"/>
              <a:t>Sales engineering</a:t>
            </a:r>
          </a:p>
          <a:p>
            <a:pPr lvl="1"/>
            <a:r>
              <a:rPr lang="en-US" dirty="0" smtClean="0"/>
              <a:t>Structural sciences</a:t>
            </a:r>
          </a:p>
          <a:p>
            <a:pPr lvl="1"/>
            <a:r>
              <a:rPr lang="en-US" dirty="0" smtClean="0"/>
              <a:t>Mechanical engineering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17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Aerospace Engineering 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1969770"/>
          </a:xfrm>
        </p:spPr>
        <p:txBody>
          <a:bodyPr/>
          <a:lstStyle/>
          <a:p>
            <a:r>
              <a:rPr lang="en-US" dirty="0" smtClean="0"/>
              <a:t>HS to College to Career</a:t>
            </a:r>
          </a:p>
          <a:p>
            <a:r>
              <a:rPr lang="en-US" dirty="0" smtClean="0"/>
              <a:t>What can you do </a:t>
            </a:r>
            <a:r>
              <a:rPr lang="en-US" dirty="0" smtClean="0"/>
              <a:t>while still in High School?</a:t>
            </a:r>
            <a:endParaRPr lang="en-US" dirty="0" smtClean="0"/>
          </a:p>
          <a:p>
            <a:r>
              <a:rPr lang="en-US" dirty="0" smtClean="0"/>
              <a:t>How do you take full advantage of post-high school opportunities?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3774"/>
            <a:ext cx="10782299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4317206"/>
            <a:ext cx="160689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595811"/>
            <a:ext cx="447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99" y="4946648"/>
            <a:ext cx="1676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608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Personal 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44319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Sheldon\Desktop\Sheldon Clark_Master\Microgravity Media\Micrograv Pictures\jsc2011e054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56" y="1883544"/>
            <a:ext cx="6094492" cy="40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eldon\Desktop\Sheldon Clark_Master\Microgravity Media\Micrograv Pictures\jsc2011e054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00" y="1346264"/>
            <a:ext cx="8129246" cy="54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fbcdn-sphotos-c-a.akamaihd.net/hphotos-ak-xaf1/t1.0-9/182839_3734878302936_11286150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53" y="1346264"/>
            <a:ext cx="7670800" cy="53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content-a-dfw.xx.fbcdn.net/hphotos-xaf1/v/t1.0-9/293771_10151278910707959_698910553_n.jpg?oh=2507d9b69f4a8e7066b951e5341d6aab&amp;oe=5435A33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03" y="1403839"/>
            <a:ext cx="5232399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fractureme.com/request/image/2013-03-18/0940-GIPK981R/mp_lb_thumb/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52" y="2412293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49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</a:t>
            </a:r>
            <a:r>
              <a:rPr lang="en-US" dirty="0" smtClean="0"/>
              <a:t>Map –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6075509"/>
          </a:xfrm>
        </p:spPr>
        <p:txBody>
          <a:bodyPr/>
          <a:lstStyle/>
          <a:p>
            <a:r>
              <a:rPr lang="en-US" sz="2800" dirty="0" smtClean="0"/>
              <a:t>Keep up your grades</a:t>
            </a:r>
          </a:p>
          <a:p>
            <a:pPr lvl="1"/>
            <a:r>
              <a:rPr lang="en-US" sz="2400" dirty="0" smtClean="0"/>
              <a:t>Build strong study habits and academic discipline</a:t>
            </a:r>
          </a:p>
          <a:p>
            <a:pPr lvl="1"/>
            <a:r>
              <a:rPr lang="en-US" sz="2400" dirty="0" smtClean="0"/>
              <a:t>Take as many math and sciences courses as possible!</a:t>
            </a:r>
          </a:p>
          <a:p>
            <a:r>
              <a:rPr lang="en-US" sz="2800" dirty="0" smtClean="0"/>
              <a:t>Apply to college</a:t>
            </a:r>
          </a:p>
          <a:p>
            <a:pPr lvl="1"/>
            <a:r>
              <a:rPr lang="en-US" sz="2400" dirty="0" smtClean="0"/>
              <a:t>Apply to multiple institutions and apply early!</a:t>
            </a:r>
            <a:endParaRPr lang="en-US" sz="2400" dirty="0"/>
          </a:p>
          <a:p>
            <a:r>
              <a:rPr lang="en-US" sz="2800" dirty="0" smtClean="0"/>
              <a:t>Remain as active as possible </a:t>
            </a:r>
          </a:p>
          <a:p>
            <a:pPr lvl="1"/>
            <a:r>
              <a:rPr lang="en-US" sz="2400" dirty="0" smtClean="0"/>
              <a:t>Get heavily involved in a wide variety of extra </a:t>
            </a:r>
            <a:r>
              <a:rPr lang="en-US" sz="2400" dirty="0" err="1" smtClean="0"/>
              <a:t>curriculars</a:t>
            </a:r>
            <a:endParaRPr lang="en-US" sz="2400" dirty="0" smtClean="0"/>
          </a:p>
          <a:p>
            <a:pPr lvl="1"/>
            <a:r>
              <a:rPr lang="en-US" sz="2400" dirty="0" smtClean="0"/>
              <a:t>Seek out leadership positions. Be more than just a “member”</a:t>
            </a:r>
            <a:endParaRPr lang="en-US" sz="2400" dirty="0"/>
          </a:p>
          <a:p>
            <a:r>
              <a:rPr lang="en-US" sz="2800" dirty="0" smtClean="0"/>
              <a:t>Write a resume</a:t>
            </a:r>
          </a:p>
          <a:p>
            <a:pPr lvl="1"/>
            <a:r>
              <a:rPr lang="en-US" sz="2400" dirty="0" smtClean="0"/>
              <a:t>One of the more important documents you’ll need over the next several years</a:t>
            </a:r>
          </a:p>
          <a:p>
            <a:r>
              <a:rPr lang="en-US" sz="2800" dirty="0" smtClean="0"/>
              <a:t>Seek out differentiating experiences</a:t>
            </a:r>
          </a:p>
          <a:p>
            <a:pPr lvl="1"/>
            <a:r>
              <a:rPr lang="en-US" sz="2400" dirty="0" smtClean="0"/>
              <a:t>High School Internships, space camps, </a:t>
            </a:r>
            <a:r>
              <a:rPr lang="en-US" sz="2400" dirty="0" err="1" smtClean="0"/>
              <a:t>precollegiate</a:t>
            </a:r>
            <a:r>
              <a:rPr lang="en-US" sz="2400" dirty="0" smtClean="0"/>
              <a:t> camps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2144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</a:t>
            </a:r>
            <a:r>
              <a:rPr lang="en-US" dirty="0" smtClean="0"/>
              <a:t>Map -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5386090"/>
          </a:xfrm>
        </p:spPr>
        <p:txBody>
          <a:bodyPr/>
          <a:lstStyle/>
          <a:p>
            <a:r>
              <a:rPr lang="en-US" sz="2800" dirty="0" smtClean="0"/>
              <a:t>Build a strong academic profile</a:t>
            </a:r>
          </a:p>
          <a:p>
            <a:pPr lvl="1"/>
            <a:r>
              <a:rPr lang="en-US" sz="2400" dirty="0" smtClean="0"/>
              <a:t>Grades are still the most important </a:t>
            </a:r>
            <a:r>
              <a:rPr lang="en-US" sz="2400" dirty="0"/>
              <a:t>! (but not the </a:t>
            </a:r>
            <a:r>
              <a:rPr lang="en-US" sz="2400" dirty="0" smtClean="0"/>
              <a:t>only)  aspect of your college career</a:t>
            </a:r>
          </a:p>
          <a:p>
            <a:r>
              <a:rPr lang="en-US" sz="2800" dirty="0" smtClean="0"/>
              <a:t>Find an opportunity to take a leadership role</a:t>
            </a:r>
          </a:p>
          <a:p>
            <a:pPr lvl="1"/>
            <a:r>
              <a:rPr lang="en-US" sz="2400" dirty="0" smtClean="0"/>
              <a:t>Learn and practice your personal leadership style</a:t>
            </a:r>
          </a:p>
          <a:p>
            <a:pPr lvl="1"/>
            <a:r>
              <a:rPr lang="en-US" sz="2400" dirty="0" smtClean="0"/>
              <a:t>The earlier the better – it’s never too soon!</a:t>
            </a:r>
            <a:endParaRPr lang="en-US" sz="2400" dirty="0"/>
          </a:p>
          <a:p>
            <a:r>
              <a:rPr lang="en-US" sz="2800" dirty="0" smtClean="0"/>
              <a:t>Seek out diversity - broaden your horizons</a:t>
            </a:r>
          </a:p>
          <a:p>
            <a:pPr lvl="1"/>
            <a:r>
              <a:rPr lang="en-US" sz="2400" dirty="0" smtClean="0"/>
              <a:t>Build yourself into a well rounded individual</a:t>
            </a:r>
          </a:p>
          <a:p>
            <a:pPr lvl="1"/>
            <a:r>
              <a:rPr lang="en-US" sz="2400" dirty="0" smtClean="0"/>
              <a:t>Engineering is a global profession, so be ready to interact and communicate with many different cultures and personalities</a:t>
            </a:r>
            <a:endParaRPr lang="en-US" sz="2400" dirty="0"/>
          </a:p>
          <a:p>
            <a:r>
              <a:rPr lang="en-US" sz="2800" dirty="0" smtClean="0"/>
              <a:t>Find a design team or project and get hands-on</a:t>
            </a:r>
          </a:p>
          <a:p>
            <a:pPr lvl="1"/>
            <a:r>
              <a:rPr lang="en-US" sz="2400" dirty="0" smtClean="0"/>
              <a:t>Future employers like to see initiative and practical engineering skills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3059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</a:t>
            </a:r>
            <a:r>
              <a:rPr lang="en-US" dirty="0" smtClean="0"/>
              <a:t>Map -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5299912"/>
          </a:xfrm>
        </p:spPr>
        <p:txBody>
          <a:bodyPr/>
          <a:lstStyle/>
          <a:p>
            <a:r>
              <a:rPr lang="en-US" dirty="0" smtClean="0"/>
              <a:t>Actively search out professional experience early</a:t>
            </a:r>
          </a:p>
          <a:p>
            <a:pPr lvl="1"/>
            <a:r>
              <a:rPr lang="en-US" dirty="0" smtClean="0"/>
              <a:t>Professional experiences are available, even for freshman</a:t>
            </a:r>
          </a:p>
          <a:p>
            <a:pPr lvl="1"/>
            <a:r>
              <a:rPr lang="en-US" dirty="0" smtClean="0"/>
              <a:t>Internships, lab assistant, research assistant all great choices </a:t>
            </a:r>
            <a:endParaRPr lang="en-US" dirty="0" smtClean="0"/>
          </a:p>
          <a:p>
            <a:r>
              <a:rPr lang="en-US" dirty="0" smtClean="0"/>
              <a:t>Join professional societies</a:t>
            </a:r>
          </a:p>
          <a:p>
            <a:pPr lvl="1"/>
            <a:r>
              <a:rPr lang="en-US" dirty="0" smtClean="0"/>
              <a:t>Offer great support and opportunities to learn and get involved</a:t>
            </a:r>
          </a:p>
          <a:p>
            <a:r>
              <a:rPr lang="en-US" dirty="0"/>
              <a:t>Study abroad</a:t>
            </a:r>
          </a:p>
          <a:p>
            <a:pPr lvl="1"/>
            <a:r>
              <a:rPr lang="en-US" dirty="0"/>
              <a:t>Don’t listen to rumor – Yes there are opportunities for engineers to study abroad, and yes, it is worth it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 smtClean="0"/>
              <a:t>Never stop seeking opportunities </a:t>
            </a:r>
          </a:p>
          <a:p>
            <a:pPr lvl="1"/>
            <a:r>
              <a:rPr lang="en-US" dirty="0" smtClean="0"/>
              <a:t>Experiences are one of the best</a:t>
            </a:r>
            <a:endParaRPr lang="en-US" dirty="0"/>
          </a:p>
          <a:p>
            <a:pPr marL="5175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4809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Boomer Bubble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17" y="2057400"/>
            <a:ext cx="5471021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905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0972800" cy="4525963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Exploration</a:t>
            </a:r>
          </a:p>
          <a:p>
            <a:pPr lvl="1"/>
            <a:r>
              <a:rPr lang="en-US" sz="2000" dirty="0" smtClean="0"/>
              <a:t>Technology advancement</a:t>
            </a:r>
          </a:p>
          <a:p>
            <a:pPr lvl="1"/>
            <a:r>
              <a:rPr lang="en-US" sz="2000" dirty="0" smtClean="0"/>
              <a:t>Weather monitoring</a:t>
            </a:r>
          </a:p>
          <a:p>
            <a:pPr lvl="1"/>
            <a:r>
              <a:rPr lang="en-US" sz="2000" dirty="0" smtClean="0"/>
              <a:t>Defense</a:t>
            </a:r>
          </a:p>
          <a:p>
            <a:pPr lvl="1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600" y="1752600"/>
            <a:ext cx="59419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81200"/>
            <a:ext cx="3429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1981201"/>
            <a:ext cx="4165600" cy="395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0401" y="2209801"/>
            <a:ext cx="4889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5640" y="1752600"/>
            <a:ext cx="503936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8925" y="1981200"/>
            <a:ext cx="65786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.kinja-img.com/gawker-media/image/upload/t_original/19h0lqkuss622jp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16" y="1449208"/>
            <a:ext cx="61531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madeusafdn.org/wp-content/uploads/nasa-NASA-curiosity-mars-rover-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752600"/>
            <a:ext cx="5429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vortex.accuweather.com/adc2004/pub/includes/columns/newsstory/2012/400x266_09251926_substitutegoeseas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0" y="2209801"/>
            <a:ext cx="5504391" cy="366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40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have we been?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1219201"/>
            <a:ext cx="3962400" cy="210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3352801"/>
            <a:ext cx="3454400" cy="33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upload.wikimedia.org/wikipedia/commons/4/44/Space_Shuttle_Challenger_%2804-04-1983%2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01" y="1592263"/>
            <a:ext cx="6160349" cy="49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11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going?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34" y="1482409"/>
            <a:ext cx="406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28104"/>
            <a:ext cx="5338233" cy="24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space-facts.com/wp-content/uploads/m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82" y="3793066"/>
            <a:ext cx="3005667" cy="30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pacex.com/sites/spacex/files/2_liftoff_of_upgraded_falcon_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3" y="3111498"/>
            <a:ext cx="5124171" cy="36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ssets.inhabitat.com/wp-content/blogs.dir/1/files/2014/06/nasa-enterprise-starship-537x3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1" y="1568481"/>
            <a:ext cx="6126162" cy="44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59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5250668"/>
          </a:xfrm>
        </p:spPr>
        <p:txBody>
          <a:bodyPr/>
          <a:lstStyle/>
          <a:p>
            <a:r>
              <a:rPr lang="en-US" dirty="0" smtClean="0"/>
              <a:t>Today’s Activities:</a:t>
            </a:r>
          </a:p>
          <a:p>
            <a:pPr lvl="1"/>
            <a:r>
              <a:rPr lang="en-US" dirty="0" smtClean="0"/>
              <a:t>Overview of Aerospace Engineering</a:t>
            </a:r>
          </a:p>
          <a:p>
            <a:pPr lvl="1"/>
            <a:r>
              <a:rPr lang="en-US" dirty="0" smtClean="0"/>
              <a:t>What is a satellite?</a:t>
            </a:r>
          </a:p>
          <a:p>
            <a:pPr lvl="1"/>
            <a:r>
              <a:rPr lang="en-US" dirty="0" smtClean="0"/>
              <a:t>Introduction to our mission</a:t>
            </a:r>
          </a:p>
          <a:p>
            <a:pPr lvl="1"/>
            <a:r>
              <a:rPr lang="en-US" dirty="0" smtClean="0"/>
              <a:t>Satellite Subsystem overview</a:t>
            </a:r>
          </a:p>
          <a:p>
            <a:pPr lvl="1"/>
            <a:r>
              <a:rPr lang="en-US" dirty="0" smtClean="0"/>
              <a:t>Final design preparation</a:t>
            </a:r>
          </a:p>
          <a:p>
            <a:pPr lvl="1"/>
            <a:r>
              <a:rPr lang="en-US" dirty="0" smtClean="0"/>
              <a:t>Pre-launch checklist</a:t>
            </a:r>
          </a:p>
          <a:p>
            <a:pPr lvl="1"/>
            <a:r>
              <a:rPr lang="en-US" dirty="0" smtClean="0"/>
              <a:t>Payload Launch!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05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813078"/>
          </a:xfrm>
        </p:spPr>
        <p:txBody>
          <a:bodyPr/>
          <a:lstStyle/>
          <a:p>
            <a:r>
              <a:rPr lang="en-US" dirty="0" smtClean="0"/>
              <a:t>Space is Expanding</a:t>
            </a:r>
          </a:p>
          <a:p>
            <a:pPr lvl="1"/>
            <a:r>
              <a:rPr lang="en-US" dirty="0" smtClean="0"/>
              <a:t>Privatization of many areas of the space network</a:t>
            </a:r>
          </a:p>
          <a:p>
            <a:pPr lvl="1"/>
            <a:r>
              <a:rPr lang="en-US" dirty="0" smtClean="0"/>
              <a:t>Planned missions to Moon, Mars, and Asteroids</a:t>
            </a:r>
          </a:p>
          <a:p>
            <a:pPr lvl="1"/>
            <a:r>
              <a:rPr lang="en-US" dirty="0" smtClean="0"/>
              <a:t>Replacing and improving older generations of satellites</a:t>
            </a:r>
          </a:p>
          <a:p>
            <a:pPr lvl="1"/>
            <a:r>
              <a:rPr lang="en-US" dirty="0" smtClean="0"/>
              <a:t>Commercialization and expansion of space tourism</a:t>
            </a:r>
          </a:p>
          <a:p>
            <a:pPr lvl="1"/>
            <a:r>
              <a:rPr lang="en-US" dirty="0" smtClean="0"/>
              <a:t>Miniaturization of satellite 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2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A7CF7CA4-42F7-4C1B-A683-A9023DB31A77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12875"/>
            <a:ext cx="11176000" cy="3693319"/>
          </a:xfrm>
        </p:spPr>
        <p:txBody>
          <a:bodyPr/>
          <a:lstStyle/>
          <a:p>
            <a:r>
              <a:rPr lang="en-US" altLang="zh-TW" sz="3200"/>
              <a:t>Introduction</a:t>
            </a:r>
          </a:p>
          <a:p>
            <a:r>
              <a:rPr lang="en-US" altLang="zh-TW" sz="3200"/>
              <a:t>Satellite System</a:t>
            </a:r>
          </a:p>
          <a:p>
            <a:r>
              <a:rPr lang="en-US" altLang="zh-TW" sz="3200"/>
              <a:t>Engineering Procedure</a:t>
            </a:r>
          </a:p>
          <a:p>
            <a:r>
              <a:rPr lang="en-US" altLang="zh-TW" sz="3200"/>
              <a:t>Cases Study</a:t>
            </a:r>
          </a:p>
          <a:p>
            <a:pPr>
              <a:buFont typeface="Wingdings" pitchFamily="2" charset="2"/>
              <a:buNone/>
            </a:pPr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Satellites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9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5E149D9E-C0FF-453A-B204-D6CBAF3F5931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1" y="1752600"/>
            <a:ext cx="10909300" cy="2603790"/>
          </a:xfrm>
        </p:spPr>
        <p:txBody>
          <a:bodyPr/>
          <a:lstStyle/>
          <a:p>
            <a:r>
              <a:rPr lang="en-US" altLang="zh-TW" sz="2800"/>
              <a:t>MISSION AND PAYLOAD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/>
              <a:t>Space mission: the purpose of placing in equipment (payload) and/or personnel to carry out activities that cannot be performed on earth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/>
              <a:t>Payload: design of the equipment is strongly influenced by the specific mission, anticipated lifetime, launch vehicle selected, and the environments of launch and space.</a:t>
            </a:r>
          </a:p>
          <a:p>
            <a:pPr lvl="1">
              <a:buFont typeface="Wingdings" pitchFamily="2" charset="2"/>
              <a:buChar char="Ø"/>
            </a:pPr>
            <a:endParaRPr lang="en-US" altLang="zh-TW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Satellites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83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F38AFE45-8DC1-4A9D-A469-9C6187A4598B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30191"/>
            <a:ext cx="11176000" cy="609398"/>
          </a:xfrm>
        </p:spPr>
        <p:txBody>
          <a:bodyPr/>
          <a:lstStyle/>
          <a:p>
            <a:r>
              <a:rPr lang="en-US" altLang="zh-TW" sz="4400" dirty="0" smtClean="0"/>
              <a:t>What do Satellites do?</a:t>
            </a:r>
            <a:endParaRPr lang="en-US" altLang="zh-TW" sz="44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12875"/>
            <a:ext cx="11176000" cy="3711785"/>
          </a:xfrm>
        </p:spPr>
        <p:txBody>
          <a:bodyPr/>
          <a:lstStyle/>
          <a:p>
            <a:r>
              <a:rPr lang="en-US" altLang="zh-TW" sz="2600"/>
              <a:t>Possible missions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Communications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Earth Resources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Weather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Navigation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Astronomy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Space Physics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Space Stations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 Military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Technology Proving</a:t>
            </a:r>
          </a:p>
        </p:txBody>
      </p:sp>
    </p:spTree>
    <p:extLst>
      <p:ext uri="{BB962C8B-B14F-4D97-AF65-F5344CB8AC3E}">
        <p14:creationId xmlns:p14="http://schemas.microsoft.com/office/powerpoint/2010/main" val="3332333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F38AFE45-8DC1-4A9D-A469-9C6187A4598B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30191"/>
            <a:ext cx="11176000" cy="664797"/>
          </a:xfrm>
        </p:spPr>
        <p:txBody>
          <a:bodyPr/>
          <a:lstStyle/>
          <a:p>
            <a:r>
              <a:rPr lang="en-US" altLang="zh-TW" dirty="0" smtClean="0"/>
              <a:t>How does it all fit together?</a:t>
            </a:r>
            <a:endParaRPr lang="en-US" altLang="zh-TW" dirty="0"/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5975350" y="2024065"/>
            <a:ext cx="27368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dirty="0"/>
              <a:t>Space Segment</a:t>
            </a: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3959225" y="2959102"/>
            <a:ext cx="12969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dirty="0"/>
              <a:t>Payload</a:t>
            </a:r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7272338" y="2600327"/>
            <a:ext cx="0" cy="215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>
            <a:off x="4751388" y="2816227"/>
            <a:ext cx="5688012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4751388" y="2816227"/>
            <a:ext cx="0" cy="1428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1"/>
          <p:cNvSpPr>
            <a:spLocks noChangeShapeType="1"/>
          </p:cNvSpPr>
          <p:nvPr/>
        </p:nvSpPr>
        <p:spPr bwMode="auto">
          <a:xfrm>
            <a:off x="10439400" y="2816227"/>
            <a:ext cx="0" cy="1428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9720263" y="2959102"/>
            <a:ext cx="12969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Bus</a:t>
            </a:r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>
            <a:off x="10439400" y="3535365"/>
            <a:ext cx="0" cy="2889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3814763" y="4327527"/>
            <a:ext cx="1296987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Structure</a:t>
            </a: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5472113" y="4400552"/>
            <a:ext cx="2592387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Attitude Determination</a:t>
            </a:r>
          </a:p>
          <a:p>
            <a:pPr algn="ctr"/>
            <a:r>
              <a:rPr lang="en-US" altLang="zh-TW"/>
              <a:t>And Control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8351838" y="4400552"/>
            <a:ext cx="1296987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Thermal</a:t>
            </a: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10439400" y="4400552"/>
            <a:ext cx="1296988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Propulsion</a:t>
            </a:r>
          </a:p>
        </p:txBody>
      </p:sp>
      <p:sp>
        <p:nvSpPr>
          <p:cNvPr id="19" name="Line 55"/>
          <p:cNvSpPr>
            <a:spLocks noChangeShapeType="1"/>
          </p:cNvSpPr>
          <p:nvPr/>
        </p:nvSpPr>
        <p:spPr bwMode="auto">
          <a:xfrm>
            <a:off x="4391025" y="3824290"/>
            <a:ext cx="67691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56"/>
          <p:cNvSpPr>
            <a:spLocks noChangeShapeType="1"/>
          </p:cNvSpPr>
          <p:nvPr/>
        </p:nvSpPr>
        <p:spPr bwMode="auto">
          <a:xfrm>
            <a:off x="4391025" y="3824290"/>
            <a:ext cx="0" cy="5032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7"/>
          <p:cNvSpPr>
            <a:spLocks noChangeShapeType="1"/>
          </p:cNvSpPr>
          <p:nvPr/>
        </p:nvSpPr>
        <p:spPr bwMode="auto">
          <a:xfrm>
            <a:off x="6551613" y="3824290"/>
            <a:ext cx="0" cy="5762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8"/>
          <p:cNvSpPr>
            <a:spLocks noChangeShapeType="1"/>
          </p:cNvSpPr>
          <p:nvPr/>
        </p:nvSpPr>
        <p:spPr bwMode="auto">
          <a:xfrm flipH="1">
            <a:off x="8999538" y="3824290"/>
            <a:ext cx="0" cy="5762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9"/>
          <p:cNvSpPr>
            <a:spLocks noChangeShapeType="1"/>
          </p:cNvSpPr>
          <p:nvPr/>
        </p:nvSpPr>
        <p:spPr bwMode="auto">
          <a:xfrm flipH="1">
            <a:off x="11160125" y="3824290"/>
            <a:ext cx="0" cy="5762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60"/>
          <p:cNvSpPr>
            <a:spLocks noChangeArrowheads="1"/>
          </p:cNvSpPr>
          <p:nvPr/>
        </p:nvSpPr>
        <p:spPr bwMode="auto">
          <a:xfrm>
            <a:off x="9431338" y="5408615"/>
            <a:ext cx="18002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Data Handling </a:t>
            </a:r>
          </a:p>
        </p:txBody>
      </p:sp>
      <p:sp>
        <p:nvSpPr>
          <p:cNvPr id="25" name="Line 61"/>
          <p:cNvSpPr>
            <a:spLocks noChangeShapeType="1"/>
          </p:cNvSpPr>
          <p:nvPr/>
        </p:nvSpPr>
        <p:spPr bwMode="auto">
          <a:xfrm>
            <a:off x="10152063" y="3824290"/>
            <a:ext cx="0" cy="15843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62"/>
          <p:cNvSpPr>
            <a:spLocks noChangeArrowheads="1"/>
          </p:cNvSpPr>
          <p:nvPr/>
        </p:nvSpPr>
        <p:spPr bwMode="auto">
          <a:xfrm>
            <a:off x="7272338" y="5408615"/>
            <a:ext cx="18002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Command and </a:t>
            </a:r>
          </a:p>
          <a:p>
            <a:pPr algn="ctr"/>
            <a:r>
              <a:rPr lang="en-US" altLang="zh-TW"/>
              <a:t>Telemetry</a:t>
            </a:r>
          </a:p>
        </p:txBody>
      </p:sp>
      <p:sp>
        <p:nvSpPr>
          <p:cNvPr id="27" name="Line 63"/>
          <p:cNvSpPr>
            <a:spLocks noChangeShapeType="1"/>
          </p:cNvSpPr>
          <p:nvPr/>
        </p:nvSpPr>
        <p:spPr bwMode="auto">
          <a:xfrm flipH="1">
            <a:off x="8207375" y="3824290"/>
            <a:ext cx="0" cy="15843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64"/>
          <p:cNvSpPr>
            <a:spLocks noChangeArrowheads="1"/>
          </p:cNvSpPr>
          <p:nvPr/>
        </p:nvSpPr>
        <p:spPr bwMode="auto">
          <a:xfrm>
            <a:off x="4606925" y="5335590"/>
            <a:ext cx="1296988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Power</a:t>
            </a:r>
          </a:p>
        </p:txBody>
      </p:sp>
      <p:sp>
        <p:nvSpPr>
          <p:cNvPr id="29" name="Line 65"/>
          <p:cNvSpPr>
            <a:spLocks noChangeShapeType="1"/>
          </p:cNvSpPr>
          <p:nvPr/>
        </p:nvSpPr>
        <p:spPr bwMode="auto">
          <a:xfrm flipH="1">
            <a:off x="5254625" y="3824290"/>
            <a:ext cx="1588" cy="15113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811212" y="2024065"/>
            <a:ext cx="27368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dirty="0" smtClean="0"/>
              <a:t>Ground Segment</a:t>
            </a:r>
            <a:endParaRPr lang="en-US" altLang="zh-TW" dirty="0"/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1117601" y="2614615"/>
            <a:ext cx="0" cy="10795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469107" y="3690942"/>
            <a:ext cx="12969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dirty="0" smtClean="0"/>
              <a:t>Command</a:t>
            </a:r>
            <a:endParaRPr lang="en-US" altLang="zh-TW" dirty="0"/>
          </a:p>
        </p:txBody>
      </p:sp>
      <p:sp>
        <p:nvSpPr>
          <p:cNvPr id="33" name="Line 57"/>
          <p:cNvSpPr>
            <a:spLocks noChangeShapeType="1"/>
          </p:cNvSpPr>
          <p:nvPr/>
        </p:nvSpPr>
        <p:spPr bwMode="auto">
          <a:xfrm>
            <a:off x="2755901" y="2627315"/>
            <a:ext cx="0" cy="10795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2107407" y="3703642"/>
            <a:ext cx="12969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dirty="0" smtClean="0"/>
              <a:t>Mission</a:t>
            </a:r>
          </a:p>
          <a:p>
            <a:pPr algn="ctr"/>
            <a:r>
              <a:rPr lang="en-US" altLang="zh-TW" dirty="0" smtClean="0"/>
              <a:t> Management</a:t>
            </a:r>
            <a:endParaRPr lang="en-US" altLang="zh-TW" dirty="0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2112963" y="1698627"/>
            <a:ext cx="51593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2107408" y="1698628"/>
            <a:ext cx="0" cy="3254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7271546" y="1698628"/>
            <a:ext cx="0" cy="3254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34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4C4E9F61-3FE0-4654-BAB7-6C6E96DC859F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30191"/>
            <a:ext cx="11176000" cy="1218795"/>
          </a:xfrm>
        </p:spPr>
        <p:txBody>
          <a:bodyPr/>
          <a:lstStyle/>
          <a:p>
            <a:r>
              <a:rPr lang="en-US" altLang="zh-TW" sz="4400" dirty="0" smtClean="0"/>
              <a:t>Satellite System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lang="en-US" altLang="zh-TW" sz="44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12875"/>
            <a:ext cx="11176000" cy="5829288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A satellite system is composed of the </a:t>
            </a:r>
            <a:r>
              <a:rPr lang="en-US" altLang="zh-TW" dirty="0">
                <a:solidFill>
                  <a:schemeClr val="accent2"/>
                </a:solidFill>
              </a:rPr>
              <a:t>spacecraft</a:t>
            </a:r>
            <a:r>
              <a:rPr lang="en-US" altLang="zh-TW" dirty="0"/>
              <a:t> (bus) and </a:t>
            </a:r>
            <a:r>
              <a:rPr lang="en-US" altLang="zh-TW" dirty="0">
                <a:solidFill>
                  <a:schemeClr val="accent2"/>
                </a:solidFill>
              </a:rPr>
              <a:t>payload</a:t>
            </a:r>
            <a:r>
              <a:rPr lang="en-US" altLang="zh-TW" dirty="0"/>
              <a:t>(s)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 A spacecraft consists of the following subsystems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Propulsion and Launch Systems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Attitude Determination and Control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Power Systems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Thermal Systems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Configuration and</a:t>
            </a:r>
            <a:r>
              <a:rPr lang="en-US" altLang="zh-TW" sz="3200" dirty="0"/>
              <a:t> </a:t>
            </a:r>
            <a:r>
              <a:rPr lang="en-US" altLang="zh-TW" dirty="0"/>
              <a:t>Structure Systems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Communications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Command and Telemetry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Data Handling and Processing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35461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ECDFEC49-9990-4964-84C9-9335383F44B7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30191"/>
            <a:ext cx="11176000" cy="941796"/>
          </a:xfrm>
        </p:spPr>
        <p:txBody>
          <a:bodyPr/>
          <a:lstStyle/>
          <a:p>
            <a:r>
              <a:rPr lang="en-US" altLang="zh-TW" sz="3200" dirty="0"/>
              <a:t>SATELLITE SYSTEM</a:t>
            </a:r>
            <a:r>
              <a:rPr lang="en-US" altLang="zh-TW" sz="3400" dirty="0"/>
              <a:t> (cont</a:t>
            </a:r>
            <a:r>
              <a:rPr lang="en-US" altLang="zh-TW" sz="3400" dirty="0">
                <a:latin typeface="Arial"/>
              </a:rPr>
              <a:t>’</a:t>
            </a:r>
            <a:r>
              <a:rPr lang="en-US" altLang="zh-TW" sz="3400" dirty="0"/>
              <a:t>d)</a:t>
            </a:r>
            <a:br>
              <a:rPr lang="en-US" altLang="zh-TW" sz="3400" dirty="0"/>
            </a:br>
            <a:endParaRPr lang="en-US" altLang="zh-TW" sz="34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1" y="1752600"/>
            <a:ext cx="10668000" cy="4721292"/>
          </a:xfrm>
        </p:spPr>
        <p:txBody>
          <a:bodyPr/>
          <a:lstStyle/>
          <a:p>
            <a:r>
              <a:rPr lang="en-US" altLang="zh-TW" sz="3600" dirty="0">
                <a:solidFill>
                  <a:schemeClr val="accent2"/>
                </a:solidFill>
              </a:rPr>
              <a:t>Propulsion and Launch Systems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>
                <a:solidFill>
                  <a:schemeClr val="accent2"/>
                </a:solidFill>
              </a:rPr>
              <a:t>Launch vehicle</a:t>
            </a:r>
            <a:r>
              <a:rPr lang="en-US" altLang="zh-TW" dirty="0"/>
              <a:t>: used to put a spacecraft into space.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Once the weight and volume of the spacecraft have been estimated, a launch vehicle can be selected from a variety of the manufacturers.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If it is necessary to deviate from the trajectory provided by the launch vehicle or correct for the errors in the initial condition, additional force generation or propulsion is necessary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>
                <a:solidFill>
                  <a:schemeClr val="accent2"/>
                </a:solidFill>
              </a:rPr>
              <a:t>On-board propulsion systems</a:t>
            </a:r>
            <a:r>
              <a:rPr lang="en-US" altLang="zh-TW" dirty="0"/>
              <a:t> generally require a means to determine the position and attitude of the spacecraft so that the required trust vectors can be precisely determined and applied.</a:t>
            </a:r>
          </a:p>
        </p:txBody>
      </p:sp>
    </p:spTree>
    <p:extLst>
      <p:ext uri="{BB962C8B-B14F-4D97-AF65-F5344CB8AC3E}">
        <p14:creationId xmlns:p14="http://schemas.microsoft.com/office/powerpoint/2010/main" val="3117739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A5820B7E-E560-43EB-8681-F88879AE568C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30191"/>
            <a:ext cx="11176000" cy="498598"/>
          </a:xfrm>
        </p:spPr>
        <p:txBody>
          <a:bodyPr/>
          <a:lstStyle/>
          <a:p>
            <a:r>
              <a:rPr lang="en-US" altLang="zh-TW" sz="3600" dirty="0"/>
              <a:t>SATELLITE </a:t>
            </a:r>
            <a:r>
              <a:rPr lang="en-US" altLang="zh-TW" sz="3600" dirty="0" smtClean="0"/>
              <a:t>SYSTEM</a:t>
            </a:r>
            <a:endParaRPr lang="en-US" altLang="zh-TW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1" y="1752601"/>
            <a:ext cx="10668000" cy="26776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>
                <a:solidFill>
                  <a:schemeClr val="accent2"/>
                </a:solidFill>
              </a:rPr>
              <a:t>Attitude Determination and Control System (ADCS)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400">
                <a:solidFill>
                  <a:schemeClr val="accent2"/>
                </a:solidFill>
              </a:rPr>
              <a:t>ADCS</a:t>
            </a:r>
            <a:r>
              <a:rPr lang="en-US" altLang="zh-TW" sz="2400"/>
              <a:t> are required to point the spacecraft or a component, such as solar array, antenna, propulsion thrust axis, and instrument sensor,  in a specific direction.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400">
                <a:solidFill>
                  <a:schemeClr val="accent2"/>
                </a:solidFill>
              </a:rPr>
              <a:t>Attitude determination</a:t>
            </a:r>
            <a:r>
              <a:rPr lang="en-US" altLang="zh-TW" sz="2400"/>
              <a:t> can be accomplished by determining the orientation w.r.t. the star, earth, inertial space, geomagnetic field and the sun.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400"/>
              <a:t> </a:t>
            </a:r>
            <a:r>
              <a:rPr lang="en-US" altLang="zh-TW" sz="2400">
                <a:solidFill>
                  <a:schemeClr val="accent2"/>
                </a:solidFill>
              </a:rPr>
              <a:t>Attitude control</a:t>
            </a:r>
            <a:r>
              <a:rPr lang="en-US" altLang="zh-TW" sz="2400"/>
              <a:t> can be either passive or active or combination.</a:t>
            </a:r>
            <a:endParaRPr lang="en-US" altLang="zh-TW" sz="240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altLang="zh-TW" sz="2400"/>
          </a:p>
        </p:txBody>
      </p:sp>
    </p:spTree>
    <p:extLst>
      <p:ext uri="{BB962C8B-B14F-4D97-AF65-F5344CB8AC3E}">
        <p14:creationId xmlns:p14="http://schemas.microsoft.com/office/powerpoint/2010/main" val="100267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B7D3F816-3A63-44DE-A672-BB2D60E15438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30191"/>
            <a:ext cx="11176000" cy="498598"/>
          </a:xfrm>
        </p:spPr>
        <p:txBody>
          <a:bodyPr/>
          <a:lstStyle/>
          <a:p>
            <a:r>
              <a:rPr lang="en-US" altLang="zh-TW" sz="3600" dirty="0"/>
              <a:t>SATELLITE </a:t>
            </a:r>
            <a:r>
              <a:rPr lang="en-US" altLang="zh-TW" sz="3600" dirty="0" smtClean="0"/>
              <a:t>SYSTEM</a:t>
            </a:r>
            <a:endParaRPr lang="en-US" altLang="zh-TW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12875"/>
            <a:ext cx="11176000" cy="3428631"/>
          </a:xfrm>
        </p:spPr>
        <p:txBody>
          <a:bodyPr/>
          <a:lstStyle/>
          <a:p>
            <a:r>
              <a:rPr lang="en-US" altLang="zh-TW" sz="2800">
                <a:solidFill>
                  <a:schemeClr val="accent2"/>
                </a:solidFill>
              </a:rPr>
              <a:t>Power Systems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/>
              <a:t>Spacecraft power can be obtained from the sun through solar cell arrays and thermal electrical generators and from on-board devices such as chemical batteries, fuel cell, and nuclear theem-electronic and therm-ionic converters.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/>
              <a:t>Most satellites use a combination of solar cell array and chemical batteries.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9406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33907EA1-EA90-47E6-BCB3-753C039AF40B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30191"/>
            <a:ext cx="11176000" cy="498598"/>
          </a:xfrm>
        </p:spPr>
        <p:txBody>
          <a:bodyPr/>
          <a:lstStyle/>
          <a:p>
            <a:r>
              <a:rPr lang="en-US" altLang="zh-TW" sz="3600" dirty="0"/>
              <a:t>SATELLITE </a:t>
            </a:r>
            <a:r>
              <a:rPr lang="en-US" altLang="zh-TW" sz="3600" dirty="0" smtClean="0"/>
              <a:t>SYSTEM</a:t>
            </a:r>
            <a:endParaRPr lang="en-US" altLang="zh-TW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12875"/>
            <a:ext cx="11176000" cy="2673039"/>
          </a:xfrm>
        </p:spPr>
        <p:txBody>
          <a:bodyPr/>
          <a:lstStyle/>
          <a:p>
            <a:r>
              <a:rPr lang="en-US" altLang="zh-TW" sz="2800">
                <a:solidFill>
                  <a:schemeClr val="accent2"/>
                </a:solidFill>
              </a:rPr>
              <a:t>Thermal Control Systems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/>
              <a:t>The function of the thermal control system is to maintain temperatures to within specified limit throughout the mission to allow the onboard systems to function properly and have a long life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/>
              <a:t>Thermal balance can be controlled by using heaters, passive or active radiators, and thermal blankets of various emissivities on the exterior.</a:t>
            </a:r>
            <a:r>
              <a:rPr lang="en-US" altLang="zh-TW" sz="2900"/>
              <a:t>  </a:t>
            </a:r>
          </a:p>
          <a:p>
            <a:endParaRPr lang="en-US" altLang="zh-TW" sz="2400"/>
          </a:p>
        </p:txBody>
      </p:sp>
    </p:spTree>
    <p:extLst>
      <p:ext uri="{BB962C8B-B14F-4D97-AF65-F5344CB8AC3E}">
        <p14:creationId xmlns:p14="http://schemas.microsoft.com/office/powerpoint/2010/main" val="1852816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7670800" cy="3114699"/>
          </a:xfrm>
        </p:spPr>
        <p:txBody>
          <a:bodyPr/>
          <a:lstStyle/>
          <a:p>
            <a:r>
              <a:rPr lang="en-US" dirty="0" smtClean="0"/>
              <a:t>Presenter – Sheldon Clark</a:t>
            </a:r>
          </a:p>
          <a:p>
            <a:pPr lvl="1"/>
            <a:r>
              <a:rPr lang="en-US" dirty="0" smtClean="0"/>
              <a:t>Systems Engineer for Raytheon</a:t>
            </a:r>
          </a:p>
          <a:p>
            <a:pPr lvl="1"/>
            <a:r>
              <a:rPr lang="en-US" dirty="0" smtClean="0"/>
              <a:t>Grew up in central Florida</a:t>
            </a:r>
          </a:p>
          <a:p>
            <a:pPr lvl="1"/>
            <a:r>
              <a:rPr lang="en-US" dirty="0" smtClean="0"/>
              <a:t>B.S. and M.S. Aerospace Engineering from University of Florida</a:t>
            </a:r>
          </a:p>
          <a:p>
            <a:pPr lvl="1"/>
            <a:r>
              <a:rPr lang="en-US" dirty="0" smtClean="0"/>
              <a:t>Previous work at NASA and Raytheon Missile Systems</a:t>
            </a:r>
          </a:p>
        </p:txBody>
      </p:sp>
      <p:sp>
        <p:nvSpPr>
          <p:cNvPr id="4" name="AutoShape 2" descr="https://zerog.jsc.nasa.gov/photos/10JUN11_Flight3/hires/jsc2011e056583.jpg"/>
          <p:cNvSpPr>
            <a:spLocks noChangeAspect="1" noChangeArrowheads="1"/>
          </p:cNvSpPr>
          <p:nvPr/>
        </p:nvSpPr>
        <p:spPr bwMode="auto">
          <a:xfrm>
            <a:off x="155575" y="-3603625"/>
            <a:ext cx="5000625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zerog.jsc.nasa.gov/photos/10JUN11_Flight3/hires/jsc2011e056583.jpg"/>
          <p:cNvSpPr>
            <a:spLocks noChangeAspect="1" noChangeArrowheads="1"/>
          </p:cNvSpPr>
          <p:nvPr/>
        </p:nvSpPr>
        <p:spPr bwMode="auto">
          <a:xfrm>
            <a:off x="307975" y="-3451225"/>
            <a:ext cx="5000625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zerog.jsc.nasa.gov/photos/10JUN11_Flight3/hires/jsc2011e056583.jpg"/>
          <p:cNvSpPr>
            <a:spLocks noChangeAspect="1" noChangeArrowheads="1"/>
          </p:cNvSpPr>
          <p:nvPr/>
        </p:nvSpPr>
        <p:spPr bwMode="auto">
          <a:xfrm>
            <a:off x="460375" y="-3298825"/>
            <a:ext cx="5000625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zerog.jsc.nasa.gov/photos/10JUN11_Flight3/hires/jsc2011e056583.jpg"/>
          <p:cNvSpPr>
            <a:spLocks noChangeAspect="1" noChangeArrowheads="1"/>
          </p:cNvSpPr>
          <p:nvPr/>
        </p:nvSpPr>
        <p:spPr bwMode="auto">
          <a:xfrm>
            <a:off x="612775" y="-3146425"/>
            <a:ext cx="5000625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313180"/>
            <a:ext cx="3264205" cy="49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722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66CB32E8-5CEA-4330-8BE7-C0127D72041C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SATELLITE SYSTEM</a:t>
            </a:r>
            <a:r>
              <a:rPr lang="en-US" altLang="zh-TW" dirty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12875"/>
            <a:ext cx="11176000" cy="25253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900">
                <a:solidFill>
                  <a:schemeClr val="accent2"/>
                </a:solidFill>
              </a:rPr>
              <a:t>Configuration and Structure Systems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300">
                <a:solidFill>
                  <a:schemeClr val="accent2"/>
                </a:solidFill>
              </a:rPr>
              <a:t> </a:t>
            </a:r>
            <a:r>
              <a:rPr lang="en-US" altLang="zh-TW" sz="2300"/>
              <a:t>The configuration of a spacecraft is constrained by the payload capability and the shape of the fairing of expendable launch vehicle.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300">
                <a:solidFill>
                  <a:schemeClr val="accent2"/>
                </a:solidFill>
              </a:rPr>
              <a:t>Large structures</a:t>
            </a:r>
            <a:r>
              <a:rPr lang="en-US" altLang="zh-TW" sz="2300"/>
              <a:t>, such as </a:t>
            </a:r>
            <a:r>
              <a:rPr lang="en-US" altLang="zh-TW" sz="2300">
                <a:solidFill>
                  <a:schemeClr val="accent2"/>
                </a:solidFill>
              </a:rPr>
              <a:t>solar arrays and antenna</a:t>
            </a:r>
            <a:r>
              <a:rPr lang="en-US" altLang="zh-TW" sz="2300"/>
              <a:t> are erected in the space through deployable components.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300">
                <a:solidFill>
                  <a:schemeClr val="accent2"/>
                </a:solidFill>
              </a:rPr>
              <a:t>Explosive devices</a:t>
            </a:r>
            <a:r>
              <a:rPr lang="en-US" altLang="zh-TW" sz="2300"/>
              <a:t>, activated by timing devices or command, are used to separate the spacecraft from the launch vehicles, release and deploy mechanisms, and cut cables.</a:t>
            </a:r>
          </a:p>
        </p:txBody>
      </p:sp>
    </p:spTree>
    <p:extLst>
      <p:ext uri="{BB962C8B-B14F-4D97-AF65-F5344CB8AC3E}">
        <p14:creationId xmlns:p14="http://schemas.microsoft.com/office/powerpoint/2010/main" val="2523931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D6508297-5AD2-4F01-ABBB-FBBF7FD8A376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SATELLITE SYSTEM</a:t>
            </a:r>
            <a:r>
              <a:rPr lang="en-US" altLang="zh-TW" dirty="0"/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12875"/>
            <a:ext cx="11176000" cy="3010055"/>
          </a:xfrm>
        </p:spPr>
        <p:txBody>
          <a:bodyPr/>
          <a:lstStyle/>
          <a:p>
            <a:r>
              <a:rPr lang="en-US" altLang="zh-TW" sz="2800">
                <a:solidFill>
                  <a:schemeClr val="accent2"/>
                </a:solidFill>
              </a:rPr>
              <a:t>Command and Telemetry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/>
              <a:t>The</a:t>
            </a:r>
            <a:r>
              <a:rPr lang="en-US" altLang="zh-TW" sz="2400">
                <a:solidFill>
                  <a:schemeClr val="accent2"/>
                </a:solidFill>
              </a:rPr>
              <a:t> </a:t>
            </a:r>
            <a:r>
              <a:rPr lang="en-US" altLang="zh-TW" sz="2400"/>
              <a:t>Command and Telemetry system provide information to and from the S/C respectively.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>
                <a:solidFill>
                  <a:schemeClr val="accent2"/>
                </a:solidFill>
              </a:rPr>
              <a:t>Commands </a:t>
            </a:r>
            <a:r>
              <a:rPr lang="en-US" altLang="zh-TW" sz="2400"/>
              <a:t>are used to provide information to change the state of the subsystems of the S/C and to se the clock.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>
                <a:solidFill>
                  <a:schemeClr val="accent2"/>
                </a:solidFill>
              </a:rPr>
              <a:t>The Telemetry subsystem </a:t>
            </a:r>
            <a:r>
              <a:rPr lang="en-US" altLang="zh-TW" sz="2400"/>
              <a:t>collects and processes a variety of data and modulates the signal to be transmitted from the S/C.</a:t>
            </a:r>
          </a:p>
          <a:p>
            <a:pPr lvl="1">
              <a:buFont typeface="Wingdings" pitchFamily="2" charset="2"/>
              <a:buChar char="Ø"/>
            </a:pPr>
            <a:endParaRPr lang="en-US" altLang="zh-TW" sz="2400"/>
          </a:p>
        </p:txBody>
      </p:sp>
    </p:spTree>
    <p:extLst>
      <p:ext uri="{BB962C8B-B14F-4D97-AF65-F5344CB8AC3E}">
        <p14:creationId xmlns:p14="http://schemas.microsoft.com/office/powerpoint/2010/main" val="1741443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6C1B92B9-12E1-4D9D-9A5A-4F8AAA36BBE4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30191"/>
            <a:ext cx="11176000" cy="498598"/>
          </a:xfrm>
        </p:spPr>
        <p:txBody>
          <a:bodyPr/>
          <a:lstStyle/>
          <a:p>
            <a:r>
              <a:rPr lang="en-US" altLang="zh-TW" sz="3600" dirty="0"/>
              <a:t>SATELLITE </a:t>
            </a:r>
            <a:r>
              <a:rPr lang="en-US" altLang="zh-TW" sz="3600" dirty="0" smtClean="0"/>
              <a:t>SYSTEM</a:t>
            </a:r>
            <a:endParaRPr lang="en-US" altLang="zh-TW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12875"/>
            <a:ext cx="11176000" cy="270843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>
                <a:solidFill>
                  <a:schemeClr val="accent2"/>
                </a:solidFill>
              </a:rPr>
              <a:t>Data Handling and Processing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TW" sz="2400"/>
              <a:t>Data processing is important to help control and reconfigure the spacecraft to </a:t>
            </a:r>
            <a:r>
              <a:rPr lang="en-US" altLang="zh-TW" sz="2400">
                <a:solidFill>
                  <a:schemeClr val="accent2"/>
                </a:solidFill>
              </a:rPr>
              <a:t>optimize the overall system performance</a:t>
            </a:r>
            <a:r>
              <a:rPr lang="en-US" altLang="zh-TW" sz="2400"/>
              <a:t> and to </a:t>
            </a:r>
            <a:r>
              <a:rPr lang="en-US" altLang="zh-TW" sz="2400">
                <a:solidFill>
                  <a:schemeClr val="accent2"/>
                </a:solidFill>
              </a:rPr>
              <a:t>process data for transmission</a:t>
            </a:r>
            <a:r>
              <a:rPr lang="en-US" altLang="zh-TW" sz="2400"/>
              <a:t>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TW" sz="2400"/>
              <a:t>Consists of processor(s), RAM, ROM, Data Storage, and implemented by machine, assembly or high level language.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TW" sz="2400"/>
              <a:t>Low mass, volume, and power requirements, insensitivity to radiation, and exceptional reliability are important characteristics of processor.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endParaRPr lang="en-US" altLang="zh-TW" sz="2400"/>
          </a:p>
        </p:txBody>
      </p:sp>
    </p:spTree>
    <p:extLst>
      <p:ext uri="{BB962C8B-B14F-4D97-AF65-F5344CB8AC3E}">
        <p14:creationId xmlns:p14="http://schemas.microsoft.com/office/powerpoint/2010/main" val="3627074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44130483-00A4-4C10-8EC8-4F18F0F2D7A1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SATELLITE SYSTEM</a:t>
            </a:r>
            <a:r>
              <a:rPr lang="en-US" altLang="zh-TW" dirty="0"/>
              <a:t>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12875"/>
            <a:ext cx="11176000" cy="30408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solidFill>
                  <a:schemeClr val="accent2"/>
                </a:solidFill>
              </a:rPr>
              <a:t>Communications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200"/>
              <a:t>Radio frequency communication is used to transmit information between the S/C and terrestrial sites and perhaps other S/Cs.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200">
                <a:solidFill>
                  <a:schemeClr val="accent2"/>
                </a:solidFill>
              </a:rPr>
              <a:t>Information transmitted from the S/C</a:t>
            </a:r>
            <a:r>
              <a:rPr lang="en-US" altLang="zh-TW" sz="2200"/>
              <a:t> include the state and health of the subsystems in addition to data from the primary instruments.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200">
                <a:solidFill>
                  <a:schemeClr val="accent2"/>
                </a:solidFill>
              </a:rPr>
              <a:t>Information transmitted to the S/C </a:t>
            </a:r>
            <a:r>
              <a:rPr lang="en-US" altLang="zh-TW" sz="2200"/>
              <a:t>generally consists of data to be stored by on-board processors and commands to change the state of the on-board system either in real-time or through electronic logic that execute them as a function of time or as required.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altLang="zh-TW" sz="2200"/>
          </a:p>
        </p:txBody>
      </p:sp>
    </p:spTree>
    <p:extLst>
      <p:ext uri="{BB962C8B-B14F-4D97-AF65-F5344CB8AC3E}">
        <p14:creationId xmlns:p14="http://schemas.microsoft.com/office/powerpoint/2010/main" val="1875669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3BB5986A-4EAA-43A1-B29D-2EC40D8FDB7C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Engineering Procedures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1" y="1752600"/>
            <a:ext cx="10668000" cy="306545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600"/>
              <a:t>Space Systems Engineering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TW" sz="2200">
                <a:solidFill>
                  <a:schemeClr val="accent2"/>
                </a:solidFill>
              </a:rPr>
              <a:t>System Definition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zh-TW" sz="2100"/>
              <a:t>System, Subsystem, Components, and Parts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zh-TW" sz="2100"/>
              <a:t>A large collection of subsystems is called a segment.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zh-TW" sz="2100"/>
              <a:t>In a space mission, the spacecraft, the launch vehicle, the tracking stations, the mission control center, etc., may each be considered a system or segment by their principle developers but are subsystems of the overall system.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TW" sz="2200">
                <a:solidFill>
                  <a:schemeClr val="accent2"/>
                </a:solidFill>
              </a:rPr>
              <a:t>Value of a System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zh-TW" sz="2100"/>
              <a:t>System</a:t>
            </a:r>
            <a:r>
              <a:rPr lang="en-US" altLang="zh-TW" sz="2100">
                <a:latin typeface="Arial"/>
              </a:rPr>
              <a:t>’</a:t>
            </a:r>
            <a:r>
              <a:rPr lang="en-US" altLang="zh-TW" sz="2100"/>
              <a:t>s ability to satisfy criteria generally called </a:t>
            </a:r>
            <a:r>
              <a:rPr lang="en-US" altLang="zh-TW" sz="2100">
                <a:solidFill>
                  <a:schemeClr val="accent2"/>
                </a:solidFill>
              </a:rPr>
              <a:t>system level requirements</a:t>
            </a:r>
            <a:r>
              <a:rPr lang="en-US" altLang="zh-TW" sz="2100"/>
              <a:t> or </a:t>
            </a:r>
            <a:r>
              <a:rPr lang="en-US" altLang="zh-TW" sz="2100">
                <a:solidFill>
                  <a:schemeClr val="accent2"/>
                </a:solidFill>
              </a:rPr>
              <a:t>standards</a:t>
            </a:r>
            <a:r>
              <a:rPr lang="en-US" altLang="zh-TW" sz="2100"/>
              <a:t> for judgment.</a:t>
            </a:r>
          </a:p>
        </p:txBody>
      </p:sp>
    </p:spTree>
    <p:extLst>
      <p:ext uri="{BB962C8B-B14F-4D97-AF65-F5344CB8AC3E}">
        <p14:creationId xmlns:p14="http://schemas.microsoft.com/office/powerpoint/2010/main" val="3330417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/>
          <a:p>
            <a:fld id="{A4257379-9C67-4581-8F97-8EA243DB11C2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Engineering Procedures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1" y="1752601"/>
            <a:ext cx="10668000" cy="3339376"/>
          </a:xfrm>
        </p:spPr>
        <p:txBody>
          <a:bodyPr/>
          <a:lstStyle/>
          <a:p>
            <a:r>
              <a:rPr lang="en-US" altLang="zh-TW" sz="2600"/>
              <a:t>Engineering a Satellite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Mission Needs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Conceptualization and system requirements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Planning and Marketing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Research and Technology Development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Engineering and Design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Fabrication and Assembly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Integration and Test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200"/>
              <a:t>Deployment, operation and phase-out</a:t>
            </a:r>
          </a:p>
        </p:txBody>
      </p:sp>
    </p:spTree>
    <p:extLst>
      <p:ext uri="{BB962C8B-B14F-4D97-AF65-F5344CB8AC3E}">
        <p14:creationId xmlns:p14="http://schemas.microsoft.com/office/powerpoint/2010/main" val="2486974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TW"/>
              <a:t>Engineering Procedures (Cont</a:t>
            </a:r>
            <a:r>
              <a:rPr lang="en-US" altLang="zh-TW">
                <a:latin typeface="Arial"/>
              </a:rPr>
              <a:t>’</a:t>
            </a:r>
            <a:r>
              <a:rPr lang="en-US" altLang="zh-TW"/>
              <a:t>d)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119967" y="1700214"/>
            <a:ext cx="566420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119967" y="2276476"/>
            <a:ext cx="56642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3119967" y="3141664"/>
            <a:ext cx="566420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3119967" y="3716339"/>
            <a:ext cx="566420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3119967" y="4292600"/>
            <a:ext cx="566420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3119967" y="4868864"/>
            <a:ext cx="566420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3119967" y="5445125"/>
            <a:ext cx="566420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3119967" y="6021389"/>
            <a:ext cx="56642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6000751" y="1989139"/>
            <a:ext cx="0" cy="2889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6000751" y="2852739"/>
            <a:ext cx="0" cy="2889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6000751" y="3429001"/>
            <a:ext cx="0" cy="2889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6000751" y="4005264"/>
            <a:ext cx="0" cy="2889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6000751" y="4581526"/>
            <a:ext cx="0" cy="2889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6000751" y="5157789"/>
            <a:ext cx="0" cy="2889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6000751" y="5734051"/>
            <a:ext cx="0" cy="2889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10033000" y="1844676"/>
            <a:ext cx="0" cy="45370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5039785" y="1700213"/>
            <a:ext cx="1555234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Mission Needs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3983567" y="2276475"/>
            <a:ext cx="4800600" cy="641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/>
              <a:t>Conceptualization and </a:t>
            </a:r>
          </a:p>
          <a:p>
            <a:r>
              <a:rPr lang="en-US" altLang="zh-TW"/>
              <a:t>system requirements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3983567" y="3141663"/>
            <a:ext cx="2413802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Planning and Marketing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3312584" y="3716338"/>
            <a:ext cx="3297890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Research and Tech. Development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3983567" y="4221163"/>
            <a:ext cx="2388795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Engineering and Design</a:t>
            </a: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3888318" y="4868863"/>
            <a:ext cx="257891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Fabrication and Assembly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4271434" y="5445126"/>
            <a:ext cx="2049664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Integration and Test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3983567" y="5949950"/>
            <a:ext cx="4320117" cy="641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/>
              <a:t>Development, Operation </a:t>
            </a:r>
          </a:p>
          <a:p>
            <a:r>
              <a:rPr lang="en-US" altLang="zh-TW"/>
              <a:t>And Phase-out</a:t>
            </a:r>
          </a:p>
        </p:txBody>
      </p:sp>
      <p:sp>
        <p:nvSpPr>
          <p:cNvPr id="89118" name="Line 30"/>
          <p:cNvSpPr>
            <a:spLocks noChangeShapeType="1"/>
          </p:cNvSpPr>
          <p:nvPr/>
        </p:nvSpPr>
        <p:spPr bwMode="auto">
          <a:xfrm flipH="1">
            <a:off x="8784168" y="6381750"/>
            <a:ext cx="124883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 flipH="1">
            <a:off x="8784168" y="5589588"/>
            <a:ext cx="124883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0" name="Line 32"/>
          <p:cNvSpPr>
            <a:spLocks noChangeShapeType="1"/>
          </p:cNvSpPr>
          <p:nvPr/>
        </p:nvSpPr>
        <p:spPr bwMode="auto">
          <a:xfrm flipH="1">
            <a:off x="8784168" y="5013325"/>
            <a:ext cx="124883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 flipH="1">
            <a:off x="8784168" y="4437063"/>
            <a:ext cx="124883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2" name="Line 34"/>
          <p:cNvSpPr>
            <a:spLocks noChangeShapeType="1"/>
          </p:cNvSpPr>
          <p:nvPr/>
        </p:nvSpPr>
        <p:spPr bwMode="auto">
          <a:xfrm flipH="1">
            <a:off x="8784168" y="3860800"/>
            <a:ext cx="124883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3" name="Line 35"/>
          <p:cNvSpPr>
            <a:spLocks noChangeShapeType="1"/>
          </p:cNvSpPr>
          <p:nvPr/>
        </p:nvSpPr>
        <p:spPr bwMode="auto">
          <a:xfrm flipH="1">
            <a:off x="8784168" y="3284538"/>
            <a:ext cx="124883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4" name="Line 36"/>
          <p:cNvSpPr>
            <a:spLocks noChangeShapeType="1"/>
          </p:cNvSpPr>
          <p:nvPr/>
        </p:nvSpPr>
        <p:spPr bwMode="auto">
          <a:xfrm flipH="1">
            <a:off x="8784168" y="2565400"/>
            <a:ext cx="124883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5" name="Line 37"/>
          <p:cNvSpPr>
            <a:spLocks noChangeShapeType="1"/>
          </p:cNvSpPr>
          <p:nvPr/>
        </p:nvSpPr>
        <p:spPr bwMode="auto">
          <a:xfrm flipH="1">
            <a:off x="8784168" y="1844675"/>
            <a:ext cx="124883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43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CanSat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build </a:t>
            </a:r>
            <a:r>
              <a:rPr lang="en-US" dirty="0" err="1" smtClean="0"/>
              <a:t>cansats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can they do?</a:t>
            </a:r>
          </a:p>
          <a:p>
            <a:r>
              <a:rPr lang="en-US" dirty="0" smtClean="0"/>
              <a:t>How are we going to build 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88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Arduino?</a:t>
            </a:r>
          </a:p>
          <a:p>
            <a:r>
              <a:rPr lang="en-US" dirty="0" smtClean="0"/>
              <a:t>What is the subsystems?</a:t>
            </a:r>
          </a:p>
          <a:p>
            <a:r>
              <a:rPr lang="en-US" dirty="0" smtClean="0"/>
              <a:t>How do we emulate them?</a:t>
            </a:r>
          </a:p>
          <a:p>
            <a:r>
              <a:rPr lang="en-US" dirty="0" smtClean="0"/>
              <a:t>How do we launch?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32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468368"/>
          </a:xfrm>
        </p:spPr>
        <p:txBody>
          <a:bodyPr/>
          <a:lstStyle/>
          <a:p>
            <a:r>
              <a:rPr lang="en-US" dirty="0" smtClean="0"/>
              <a:t>Your Mission</a:t>
            </a:r>
            <a:endParaRPr lang="en-US" dirty="0" smtClean="0"/>
          </a:p>
          <a:p>
            <a:pPr lvl="1"/>
            <a:r>
              <a:rPr lang="en-US" dirty="0" smtClean="0"/>
              <a:t>NASA </a:t>
            </a:r>
            <a:r>
              <a:rPr lang="en-US" dirty="0" smtClean="0"/>
              <a:t>is building the next generation manned rocket and is looking to update their Pressure and Temperature models for the upper atmosphere. They contract you to develop, build, and launch a cost effective payload to take accurate measurements of the upper atmosphere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1953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5299912"/>
          </a:xfrm>
        </p:spPr>
        <p:txBody>
          <a:bodyPr/>
          <a:lstStyle/>
          <a:p>
            <a:r>
              <a:rPr lang="en-US" dirty="0" smtClean="0"/>
              <a:t>Who and what are engineers? What do they do?</a:t>
            </a:r>
            <a:endParaRPr lang="en-US" dirty="0"/>
          </a:p>
          <a:p>
            <a:r>
              <a:rPr lang="en-US" dirty="0" smtClean="0"/>
              <a:t>Engineers are problem solvers</a:t>
            </a:r>
          </a:p>
          <a:p>
            <a:pPr lvl="1"/>
            <a:r>
              <a:rPr lang="en-US" dirty="0" smtClean="0"/>
              <a:t>We think creatively to find solutions</a:t>
            </a:r>
          </a:p>
          <a:p>
            <a:pPr lvl="1"/>
            <a:r>
              <a:rPr lang="en-US" dirty="0" smtClean="0"/>
              <a:t>New, better, more efficient, quicker, and less </a:t>
            </a:r>
            <a:r>
              <a:rPr lang="en-US" dirty="0" smtClean="0"/>
              <a:t>expensive</a:t>
            </a:r>
            <a:endParaRPr lang="en-US" dirty="0" smtClean="0"/>
          </a:p>
          <a:p>
            <a:r>
              <a:rPr lang="en-US" dirty="0" smtClean="0"/>
              <a:t>Engineers are translators</a:t>
            </a:r>
          </a:p>
          <a:p>
            <a:pPr lvl="1"/>
            <a:r>
              <a:rPr lang="en-US" dirty="0" smtClean="0"/>
              <a:t>We speak the language of math, science, and physics and translate into concepts of the world around us</a:t>
            </a:r>
          </a:p>
          <a:p>
            <a:pPr lvl="1"/>
            <a:r>
              <a:rPr lang="en-US" dirty="0" smtClean="0"/>
              <a:t>We bridge the gap between theory and reality</a:t>
            </a:r>
          </a:p>
          <a:p>
            <a:r>
              <a:rPr lang="en-US" dirty="0" smtClean="0"/>
              <a:t>Engineers come from all walks of life</a:t>
            </a:r>
          </a:p>
          <a:p>
            <a:pPr lvl="1"/>
            <a:r>
              <a:rPr lang="en-US" dirty="0" smtClean="0"/>
              <a:t>Male, female, from all cultures and all nationalities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Engineering?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55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CanSat</a:t>
            </a:r>
            <a:r>
              <a:rPr lang="en-US" dirty="0" smtClean="0"/>
              <a:t> - </a:t>
            </a:r>
            <a:r>
              <a:rPr lang="en-US" dirty="0" err="1" smtClean="0"/>
              <a:t>Comms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</a:t>
            </a:r>
            <a:r>
              <a:rPr lang="en-US" dirty="0" err="1" smtClean="0"/>
              <a:t>comms</a:t>
            </a:r>
            <a:r>
              <a:rPr lang="en-US" dirty="0" smtClean="0"/>
              <a:t> systems</a:t>
            </a:r>
          </a:p>
          <a:p>
            <a:r>
              <a:rPr lang="en-US" dirty="0" err="1" smtClean="0"/>
              <a:t>Comms</a:t>
            </a:r>
            <a:r>
              <a:rPr lang="en-US" dirty="0" smtClean="0"/>
              <a:t> on </a:t>
            </a:r>
            <a:r>
              <a:rPr lang="en-US" dirty="0" err="1" smtClean="0"/>
              <a:t>Cansats</a:t>
            </a:r>
            <a:endParaRPr lang="en-US" dirty="0" smtClean="0"/>
          </a:p>
          <a:p>
            <a:r>
              <a:rPr lang="en-US" dirty="0" smtClean="0"/>
              <a:t>Why are they important?</a:t>
            </a:r>
          </a:p>
          <a:p>
            <a:r>
              <a:rPr lang="en-US" dirty="0" smtClean="0"/>
              <a:t>Completing a link budget</a:t>
            </a:r>
          </a:p>
          <a:p>
            <a:r>
              <a:rPr lang="en-US" dirty="0" smtClean="0"/>
              <a:t>What is our </a:t>
            </a:r>
            <a:r>
              <a:rPr lang="en-US" dirty="0" err="1" smtClean="0"/>
              <a:t>comm</a:t>
            </a:r>
            <a:r>
              <a:rPr lang="en-US" dirty="0" smtClean="0"/>
              <a:t> system?</a:t>
            </a:r>
          </a:p>
          <a:p>
            <a:r>
              <a:rPr lang="en-US" dirty="0" smtClean="0"/>
              <a:t>Roadmap</a:t>
            </a:r>
          </a:p>
          <a:p>
            <a:r>
              <a:rPr lang="en-US" dirty="0" smtClean="0"/>
              <a:t>Disciplines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99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CanSat</a:t>
            </a:r>
            <a:r>
              <a:rPr lang="en-US" dirty="0"/>
              <a:t> </a:t>
            </a:r>
            <a:r>
              <a:rPr lang="en-US" dirty="0" smtClean="0"/>
              <a:t>– C&amp;DH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C&amp;DH?</a:t>
            </a:r>
          </a:p>
          <a:p>
            <a:r>
              <a:rPr lang="en-US" dirty="0" smtClean="0"/>
              <a:t>What is Arduino?</a:t>
            </a:r>
          </a:p>
          <a:p>
            <a:r>
              <a:rPr lang="en-US" dirty="0" smtClean="0"/>
              <a:t>Intro to coding</a:t>
            </a:r>
          </a:p>
          <a:p>
            <a:r>
              <a:rPr lang="en-US" dirty="0" smtClean="0"/>
              <a:t>Walk through a program section by section</a:t>
            </a:r>
          </a:p>
          <a:p>
            <a:pPr lvl="1"/>
            <a:r>
              <a:rPr lang="en-US" dirty="0" smtClean="0"/>
              <a:t>Determine some fill in the blank items that explains code/logic</a:t>
            </a:r>
          </a:p>
          <a:p>
            <a:r>
              <a:rPr lang="en-US" dirty="0" smtClean="0"/>
              <a:t>Disciplines</a:t>
            </a:r>
          </a:p>
          <a:p>
            <a:r>
              <a:rPr lang="en-US" dirty="0" smtClean="0"/>
              <a:t>Road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36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launch service?</a:t>
            </a:r>
          </a:p>
          <a:p>
            <a:r>
              <a:rPr lang="en-US" dirty="0" smtClean="0"/>
              <a:t>What does it mean to enter “</a:t>
            </a:r>
            <a:r>
              <a:rPr lang="en-US" dirty="0" err="1" smtClean="0"/>
              <a:t>operatons</a:t>
            </a:r>
            <a:r>
              <a:rPr lang="en-US" dirty="0" smtClean="0"/>
              <a:t>”?</a:t>
            </a:r>
          </a:p>
          <a:p>
            <a:r>
              <a:rPr lang="en-US" dirty="0" smtClean="0"/>
              <a:t>What is the role of the GS?</a:t>
            </a:r>
          </a:p>
          <a:p>
            <a:r>
              <a:rPr lang="en-US" dirty="0" smtClean="0"/>
              <a:t>Intro to balloons and high alt launches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90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the Balloon/Payload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lift/buoyance </a:t>
            </a:r>
          </a:p>
          <a:p>
            <a:r>
              <a:rPr lang="en-US" dirty="0" smtClean="0"/>
              <a:t>Trajectory</a:t>
            </a:r>
          </a:p>
          <a:p>
            <a:r>
              <a:rPr lang="en-US" dirty="0" smtClean="0"/>
              <a:t>Recovery</a:t>
            </a:r>
          </a:p>
          <a:p>
            <a:r>
              <a:rPr lang="en-US" dirty="0" smtClean="0"/>
              <a:t>Getting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75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emphasize?</a:t>
            </a:r>
          </a:p>
          <a:p>
            <a:r>
              <a:rPr lang="en-US" dirty="0" smtClean="0"/>
              <a:t>Closing remarks?</a:t>
            </a:r>
          </a:p>
          <a:p>
            <a:r>
              <a:rPr lang="en-US" dirty="0" smtClean="0"/>
              <a:t>What is the takeaway?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30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5386090"/>
          </a:xfrm>
        </p:spPr>
        <p:txBody>
          <a:bodyPr/>
          <a:lstStyle/>
          <a:p>
            <a:r>
              <a:rPr lang="en-US" dirty="0" smtClean="0"/>
              <a:t>Engineers are team players</a:t>
            </a:r>
          </a:p>
          <a:p>
            <a:pPr lvl="1"/>
            <a:r>
              <a:rPr lang="en-US" dirty="0" smtClean="0"/>
              <a:t>Engineers are most successful when their teams are successful </a:t>
            </a:r>
          </a:p>
          <a:p>
            <a:pPr lvl="1"/>
            <a:r>
              <a:rPr lang="en-US" dirty="0" smtClean="0"/>
              <a:t>Can adapt to new problems, situations, and environments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Engineers help shape the future</a:t>
            </a:r>
          </a:p>
          <a:p>
            <a:pPr lvl="1"/>
            <a:r>
              <a:rPr lang="en-US" dirty="0" smtClean="0"/>
              <a:t>New products and new technologies</a:t>
            </a:r>
          </a:p>
          <a:p>
            <a:pPr lvl="1"/>
            <a:endParaRPr lang="en-US" dirty="0"/>
          </a:p>
          <a:p>
            <a:r>
              <a:rPr lang="en-US" dirty="0" smtClean="0"/>
              <a:t>Engineers are everywhere</a:t>
            </a:r>
          </a:p>
          <a:p>
            <a:pPr lvl="1"/>
            <a:r>
              <a:rPr lang="en-US" dirty="0" smtClean="0"/>
              <a:t>Almost everyone can relate to </a:t>
            </a:r>
            <a:r>
              <a:rPr lang="en-US" dirty="0" smtClean="0"/>
              <a:t>breaking down and </a:t>
            </a:r>
            <a:r>
              <a:rPr lang="en-US" dirty="0" smtClean="0"/>
              <a:t>solving problems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Engineering?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23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91"/>
            <a:ext cx="10591800" cy="609398"/>
          </a:xfrm>
        </p:spPr>
        <p:txBody>
          <a:bodyPr/>
          <a:lstStyle/>
          <a:p>
            <a:r>
              <a:rPr lang="en-US" sz="4400" dirty="0" smtClean="0"/>
              <a:t>Dive Deeper – What is Aerospace Engineering?	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4825937"/>
          </a:xfrm>
        </p:spPr>
        <p:txBody>
          <a:bodyPr/>
          <a:lstStyle/>
          <a:p>
            <a:r>
              <a:rPr lang="en-US" dirty="0" smtClean="0"/>
              <a:t>Space vs Planes – Which is it?</a:t>
            </a:r>
          </a:p>
          <a:p>
            <a:pPr lvl="1"/>
            <a:r>
              <a:rPr lang="en-US" dirty="0" smtClean="0"/>
              <a:t>Modern term of aerospace engineer is a </a:t>
            </a:r>
            <a:r>
              <a:rPr lang="en-US" dirty="0"/>
              <a:t>c</a:t>
            </a:r>
            <a:r>
              <a:rPr lang="en-US" dirty="0" smtClean="0"/>
              <a:t>ombination of the traditional Aeronautics and Astronautics disciplines</a:t>
            </a:r>
          </a:p>
          <a:p>
            <a:endParaRPr lang="en-US" dirty="0" smtClean="0"/>
          </a:p>
          <a:p>
            <a:r>
              <a:rPr lang="en-US" dirty="0" smtClean="0"/>
              <a:t>With obvious differences, both have their similarities</a:t>
            </a:r>
            <a:endParaRPr lang="en-US" dirty="0" smtClean="0"/>
          </a:p>
          <a:p>
            <a:pPr lvl="1"/>
            <a:r>
              <a:rPr lang="en-US" dirty="0" smtClean="0"/>
              <a:t>Both share the same origins</a:t>
            </a:r>
          </a:p>
          <a:p>
            <a:pPr lvl="1"/>
            <a:r>
              <a:rPr lang="en-US" dirty="0" smtClean="0"/>
              <a:t>Both </a:t>
            </a:r>
            <a:r>
              <a:rPr lang="en-US" dirty="0" smtClean="0"/>
              <a:t>are </a:t>
            </a:r>
            <a:r>
              <a:rPr lang="en-US" dirty="0" smtClean="0"/>
              <a:t>heavily dependent </a:t>
            </a:r>
            <a:r>
              <a:rPr lang="en-US" dirty="0" smtClean="0"/>
              <a:t>on </a:t>
            </a:r>
            <a:r>
              <a:rPr lang="en-US" dirty="0" smtClean="0"/>
              <a:t>math </a:t>
            </a:r>
            <a:r>
              <a:rPr lang="en-US" dirty="0" smtClean="0"/>
              <a:t>and science</a:t>
            </a:r>
          </a:p>
          <a:p>
            <a:pPr lvl="1"/>
            <a:r>
              <a:rPr lang="en-US" dirty="0" smtClean="0"/>
              <a:t>Both are rooted in the same culture and industry</a:t>
            </a:r>
          </a:p>
          <a:p>
            <a:pPr lvl="1"/>
            <a:r>
              <a:rPr lang="en-US" dirty="0" smtClean="0"/>
              <a:t>Both serve </a:t>
            </a:r>
            <a:r>
              <a:rPr lang="en-US" dirty="0" smtClean="0"/>
              <a:t>a </a:t>
            </a:r>
            <a:r>
              <a:rPr lang="en-US" dirty="0" smtClean="0"/>
              <a:t>vast majority of the </a:t>
            </a:r>
            <a:r>
              <a:rPr lang="en-US" dirty="0"/>
              <a:t>population in some way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4549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Aeronautics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5386090"/>
          </a:xfrm>
        </p:spPr>
        <p:txBody>
          <a:bodyPr/>
          <a:lstStyle/>
          <a:p>
            <a:r>
              <a:rPr lang="en-US" dirty="0" smtClean="0"/>
              <a:t>Typically focuses on air breathing vehicles</a:t>
            </a:r>
          </a:p>
          <a:p>
            <a:pPr lvl="1"/>
            <a:r>
              <a:rPr lang="en-US" dirty="0" smtClean="0"/>
              <a:t>Propeller vs jet aircraft</a:t>
            </a:r>
          </a:p>
          <a:p>
            <a:pPr lvl="1"/>
            <a:r>
              <a:rPr lang="en-US" dirty="0" smtClean="0"/>
              <a:t>Commercial vs. Military aircraft</a:t>
            </a:r>
          </a:p>
          <a:p>
            <a:r>
              <a:rPr lang="en-US" dirty="0"/>
              <a:t>Includes most anything that </a:t>
            </a:r>
            <a:r>
              <a:rPr lang="en-US" dirty="0" smtClean="0"/>
              <a:t>flies</a:t>
            </a:r>
          </a:p>
          <a:p>
            <a:pPr lvl="1"/>
            <a:r>
              <a:rPr lang="en-US" dirty="0" smtClean="0"/>
              <a:t>Planes, balloons, missiles,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Major projects:</a:t>
            </a:r>
          </a:p>
          <a:p>
            <a:pPr lvl="1"/>
            <a:r>
              <a:rPr lang="en-US" dirty="0" smtClean="0"/>
              <a:t>F35 Joint Strike Fighter</a:t>
            </a:r>
          </a:p>
          <a:p>
            <a:pPr lvl="1"/>
            <a:r>
              <a:rPr lang="en-US" dirty="0" err="1" smtClean="0"/>
              <a:t>NextGen</a:t>
            </a:r>
            <a:r>
              <a:rPr lang="en-US" dirty="0" smtClean="0"/>
              <a:t> Commercial Aircraft</a:t>
            </a:r>
          </a:p>
          <a:p>
            <a:pPr lvl="2"/>
            <a:r>
              <a:rPr lang="en-US" dirty="0" smtClean="0"/>
              <a:t>Boeing 787 and Airbus A380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4338" name="Picture 2" descr="http://upload.wikimedia.org/wikipedia/commons/9/95/A_U.S._Air_Force_pilot_navigates_an_F-35A_Lightning_II_aircraft_assigned_to_the_58th_Fighter_Squadron,_33rd_Fighter_Wing_into_position_to_refuel_with_a_KC-135_Stratotanker_assigned_to_the_336th_Air_Refueling_130516-F-XL333-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92" y="2214563"/>
            <a:ext cx="5359007" cy="35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upload.wikimedia.org/wikipedia/commons/0/0a/Boeing_787_first_f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10" y="2482850"/>
            <a:ext cx="583839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upload.wikimedia.org/wikipedia/commons/8/82/Airbus_A380_blue_s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92" y="2480071"/>
            <a:ext cx="5392644" cy="30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31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Aeronautics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1526572"/>
          </a:xfrm>
        </p:spPr>
        <p:txBody>
          <a:bodyPr/>
          <a:lstStyle/>
          <a:p>
            <a:r>
              <a:rPr lang="en-US" dirty="0" smtClean="0"/>
              <a:t>What might an Aeronautical Engineer do?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500" y="1968306"/>
            <a:ext cx="11176000" cy="49182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Apply principles of science and technology to create aircraft, components and support equipment</a:t>
            </a:r>
          </a:p>
          <a:p>
            <a:pPr lvl="1"/>
            <a:r>
              <a:rPr lang="en-US" dirty="0" smtClean="0"/>
              <a:t>Using computer-aided design (CAD) software to create designs and plans</a:t>
            </a:r>
          </a:p>
          <a:p>
            <a:pPr lvl="1"/>
            <a:r>
              <a:rPr lang="en-US" dirty="0" smtClean="0"/>
              <a:t>Participating in flight test programs to measure take-off distances, rate of climb, stall speeds, maneuverability and landing capacities</a:t>
            </a:r>
          </a:p>
          <a:p>
            <a:pPr lvl="1"/>
            <a:r>
              <a:rPr lang="en-US" dirty="0" smtClean="0"/>
              <a:t>maintaining aircraft for full operation including making regular inspections, maintenance and servicing</a:t>
            </a:r>
          </a:p>
          <a:p>
            <a:pPr lvl="1"/>
            <a:r>
              <a:rPr lang="en-US" dirty="0" smtClean="0"/>
              <a:t>investigating aircraft accidents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8777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Astronautics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49375"/>
            <a:ext cx="7531100" cy="5829288"/>
          </a:xfrm>
        </p:spPr>
        <p:txBody>
          <a:bodyPr/>
          <a:lstStyle/>
          <a:p>
            <a:r>
              <a:rPr lang="en-US" dirty="0" smtClean="0"/>
              <a:t>Typically focuses on vehicles operating out of Earth’s atmosphere</a:t>
            </a:r>
            <a:endParaRPr lang="en-US" dirty="0" smtClean="0"/>
          </a:p>
          <a:p>
            <a:pPr lvl="1"/>
            <a:r>
              <a:rPr lang="en-US" dirty="0" smtClean="0"/>
              <a:t>Manned vs. Unmanned </a:t>
            </a:r>
            <a:endParaRPr lang="en-US" dirty="0" smtClean="0"/>
          </a:p>
          <a:p>
            <a:pPr lvl="1"/>
            <a:r>
              <a:rPr lang="en-US" dirty="0" smtClean="0"/>
              <a:t>Commercial vs. Government vs. Military </a:t>
            </a:r>
          </a:p>
          <a:p>
            <a:pPr marL="517525" lvl="1" indent="0">
              <a:buNone/>
            </a:pPr>
            <a:endParaRPr lang="en-US" dirty="0" smtClean="0"/>
          </a:p>
          <a:p>
            <a:r>
              <a:rPr lang="en-US" dirty="0" smtClean="0"/>
              <a:t>Major </a:t>
            </a:r>
            <a:r>
              <a:rPr lang="en-US" dirty="0" smtClean="0"/>
              <a:t>projects:</a:t>
            </a:r>
          </a:p>
          <a:p>
            <a:pPr lvl="1"/>
            <a:r>
              <a:rPr lang="en-US" dirty="0" smtClean="0"/>
              <a:t>Space Station</a:t>
            </a:r>
            <a:endParaRPr lang="en-US" dirty="0" smtClean="0"/>
          </a:p>
          <a:p>
            <a:pPr lvl="1"/>
            <a:r>
              <a:rPr lang="en-US" dirty="0" smtClean="0"/>
              <a:t>GPS-III</a:t>
            </a:r>
          </a:p>
          <a:p>
            <a:pPr lvl="1"/>
            <a:r>
              <a:rPr lang="en-US" dirty="0" smtClean="0"/>
              <a:t>James Webb Telescope</a:t>
            </a:r>
          </a:p>
          <a:p>
            <a:pPr lvl="1"/>
            <a:r>
              <a:rPr lang="en-US" dirty="0" smtClean="0"/>
              <a:t>Space Launch System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GPS Block II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99" y="2360609"/>
            <a:ext cx="3292475" cy="32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0/04/International_Space_Station_after_undocking_of_STS-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7" y="3136897"/>
            <a:ext cx="5384800" cy="34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4/47/James_Webb_Space_Telescope_2009_t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235197"/>
            <a:ext cx="4429125" cy="3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.hswstatic.com/gif/space-launch-system-illustra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9" y="2235197"/>
            <a:ext cx="3429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12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eme1">
  <a:themeElements>
    <a:clrScheme name="Paper- Black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1046</TotalTime>
  <Words>1997</Words>
  <Application>Microsoft Office PowerPoint</Application>
  <PresentationFormat>Custom</PresentationFormat>
  <Paragraphs>327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Theme1</vt:lpstr>
      <vt:lpstr>White with Courier font for code slides</vt:lpstr>
      <vt:lpstr>1_White with Courier font for code slides</vt:lpstr>
      <vt:lpstr>Flight Path: Exploring a Career in Aerospace Engineering </vt:lpstr>
      <vt:lpstr>Agenda</vt:lpstr>
      <vt:lpstr>Introduction</vt:lpstr>
      <vt:lpstr>What is Engineering?</vt:lpstr>
      <vt:lpstr>What is Engineering?</vt:lpstr>
      <vt:lpstr>Dive Deeper – What is Aerospace Engineering? </vt:lpstr>
      <vt:lpstr>Aeronautics</vt:lpstr>
      <vt:lpstr>Aeronautics</vt:lpstr>
      <vt:lpstr>Astronautics</vt:lpstr>
      <vt:lpstr>Multidisciplinary field</vt:lpstr>
      <vt:lpstr>Aerospace Engineering Road Map</vt:lpstr>
      <vt:lpstr>My Personal Road Map</vt:lpstr>
      <vt:lpstr>Road Map – High School</vt:lpstr>
      <vt:lpstr>Road Map - College</vt:lpstr>
      <vt:lpstr>Road Map - College</vt:lpstr>
      <vt:lpstr>The Boomer Bubble</vt:lpstr>
      <vt:lpstr>Why space?</vt:lpstr>
      <vt:lpstr>Where have we been?</vt:lpstr>
      <vt:lpstr>Where are we going?</vt:lpstr>
      <vt:lpstr>Where are we going?</vt:lpstr>
      <vt:lpstr>Introduction to Satellites</vt:lpstr>
      <vt:lpstr>Introduction to Satellites</vt:lpstr>
      <vt:lpstr>What do Satellites do?</vt:lpstr>
      <vt:lpstr>How does it all fit together?</vt:lpstr>
      <vt:lpstr>Satellite System </vt:lpstr>
      <vt:lpstr>SATELLITE SYSTEM (cont’d) </vt:lpstr>
      <vt:lpstr>SATELLITE SYSTEM</vt:lpstr>
      <vt:lpstr>SATELLITE SYSTEM</vt:lpstr>
      <vt:lpstr>SATELLITE SYSTEM</vt:lpstr>
      <vt:lpstr>SATELLITE SYSTEM </vt:lpstr>
      <vt:lpstr>SATELLITE SYSTEM </vt:lpstr>
      <vt:lpstr>SATELLITE SYSTEM</vt:lpstr>
      <vt:lpstr>SATELLITE SYSTEM </vt:lpstr>
      <vt:lpstr>Engineering Procedures</vt:lpstr>
      <vt:lpstr>Engineering Procedures </vt:lpstr>
      <vt:lpstr>Engineering Procedures (Cont’d)</vt:lpstr>
      <vt:lpstr>What is a CanSat?</vt:lpstr>
      <vt:lpstr>Hands on Overview</vt:lpstr>
      <vt:lpstr>Mission</vt:lpstr>
      <vt:lpstr>CanSat - Comms</vt:lpstr>
      <vt:lpstr>CanSat – C&amp;DH</vt:lpstr>
      <vt:lpstr>Launch Services</vt:lpstr>
      <vt:lpstr>Launching the Balloon/Payload</vt:lpstr>
      <vt:lpstr>Conclusions/Review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 Science</dc:title>
  <dc:creator>Radina Dikova</dc:creator>
  <cp:lastModifiedBy>Sheldon</cp:lastModifiedBy>
  <cp:revision>41</cp:revision>
  <dcterms:created xsi:type="dcterms:W3CDTF">2014-07-13T20:08:24Z</dcterms:created>
  <dcterms:modified xsi:type="dcterms:W3CDTF">2014-07-29T14:13:24Z</dcterms:modified>
</cp:coreProperties>
</file>