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0" r:id="rId4"/>
    <p:sldId id="262" r:id="rId5"/>
    <p:sldId id="261" r:id="rId6"/>
    <p:sldId id="270" r:id="rId7"/>
    <p:sldId id="269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68" r:id="rId17"/>
    <p:sldId id="278" r:id="rId18"/>
    <p:sldId id="275" r:id="rId19"/>
    <p:sldId id="279" r:id="rId20"/>
    <p:sldId id="276" r:id="rId21"/>
    <p:sldId id="274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0929"/>
  </p:normalViewPr>
  <p:slideViewPr>
    <p:cSldViewPr>
      <p:cViewPr>
        <p:scale>
          <a:sx n="75" d="100"/>
          <a:sy n="75" d="100"/>
        </p:scale>
        <p:origin x="-13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76B403-4DAB-4319-BBB5-77C30D92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31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DDFAC-1D65-47BB-8118-3B11F138D072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BF2AF4-AA4E-45F8-BBF8-5DFCD1068660}" type="slidenum">
              <a:rPr lang="en-US" altLang="en-US" sz="1200" smtClean="0"/>
              <a:pPr eaLnBrk="1" hangingPunct="1"/>
              <a:t>10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E090F2-6047-42CB-AA08-9B24B6410C00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9D2D9C-10F7-47D0-AEF4-E9AA136E41CA}" type="slidenum">
              <a:rPr lang="en-US" altLang="en-US" sz="1200" smtClean="0"/>
              <a:pPr eaLnBrk="1" hangingPunct="1"/>
              <a:t>12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E6373B-3BFA-43EF-ADFD-B2F33DAB4567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A4AA1A-6B3F-4A87-8195-A693DA3842CD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AD2109-FABF-47E6-A76D-A4FAC24656D6}" type="slidenum">
              <a:rPr lang="en-US" altLang="en-US" sz="1200" smtClean="0"/>
              <a:pPr eaLnBrk="1" hangingPunct="1"/>
              <a:t>15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56BC9A-0842-4B4C-A02B-8AA1EE08A4D1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ADCB56-6980-420A-A5C5-718AF6E264AE}" type="slidenum">
              <a:rPr lang="en-US" altLang="en-US" sz="1200" smtClean="0"/>
              <a:pPr eaLnBrk="1" hangingPunct="1"/>
              <a:t>2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90A916-C6AA-468E-BC8A-2AAE07A52319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77A068-442A-4816-9A92-9389458F7A5F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95DB6EB-5715-42CB-AC78-9649363D2168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B3C7DD-C9C7-4867-8772-4E15A6025A2F}" type="slidenum">
              <a:rPr lang="en-US" altLang="en-US" sz="1200" smtClean="0"/>
              <a:pPr eaLnBrk="1" hangingPunct="1"/>
              <a:t>6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CE16F3-15CB-4E10-8801-831E25A31F1D}" type="slidenum">
              <a:rPr lang="en-US" altLang="en-US" sz="1200" smtClean="0"/>
              <a:pPr eaLnBrk="1" hangingPunct="1"/>
              <a:t>7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5E8F58-5B79-443D-9FA5-E0AF8C516EDF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7A11771-2C1A-402A-9CFC-A59BA3637CFC}" type="slidenum">
              <a:rPr lang="en-US" altLang="en-US" sz="1200" smtClean="0"/>
              <a:pPr eaLnBrk="1" hangingPunct="1"/>
              <a:t>9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2B510-C5DA-4573-A1EA-58D0C5647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47854-9D14-4C48-9C6F-3BE70E90B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7F256-58A8-4E8C-A996-DD2F2ED09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5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E34BA-7656-4670-B255-6EAA6BE87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5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ED41-153F-4095-9D70-E47B0F859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7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06B2D-CF9E-4326-8180-49B50475D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40CE-67C1-4EE7-BFF4-198108BC8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5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5D24-09A1-4FDB-8117-6ECB8CB1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9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96B52-EEB6-4AAE-9115-2EA492928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3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C4359-6FE5-4B6A-B97C-AF9EFB9D9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3A0C4-E929-4DAF-B4A0-C7F1AC573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32C001-5B34-4AE1-9A70-807693DF8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hyperlink" Target="http://www.link.com/img/history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hyperlink" Target="http://www.google.com/imgres?imgurl=http://library.lib.binghamton.edu/special/images/MrLOval.jpg&amp;imgrefurl=http://library.lib.binghamton.edu/special/link1.html&amp;h=600&amp;w=465&amp;sz=16&amp;tbnid=iT6HBy3FNOAWHM::&amp;tbnh=135&amp;tbnw=105&amp;prev=/images?q%3DEd%2BLink%2Bphoto&amp;hl=en&amp;usg=__iwbiIiqaTim3GD4DVzOvLNTzFYc=&amp;ei=wniVSbGiJ4KqsAOAmK27Bw&amp;sa=X&amp;oi=image_result&amp;resnum=2&amp;ct=image&amp;cd=1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79.jpeg"/><Relationship Id="rId3" Type="http://schemas.openxmlformats.org/officeDocument/2006/relationships/hyperlink" Target="http://images.google.com/imgres?imgurl=http://www.cias.org/images/lineup/f117.jpg&amp;imgrefurl=http://www.cias.org/lineup.html&amp;h=372&amp;w=550&amp;sz=45&amp;hl=en&amp;start=4&amp;tbnid=5qZPxmmA-BY79M:&amp;tbnh=90&amp;tbnw=133&amp;prev=/images?q%3DF117%26svnum%3D10%26hl%3Den" TargetMode="External"/><Relationship Id="rId7" Type="http://schemas.openxmlformats.org/officeDocument/2006/relationships/hyperlink" Target="http://images.google.com/imgres?imgurl=http://www.freedesktopwallpapers.net/military/f117-stealth.jpg&amp;imgrefurl=http://www.freedesktopwallpapers.net/military/f117-stealth.shtml&amp;h=600&amp;w=800&amp;sz=34&amp;hl=en&amp;start=53&amp;tbnid=JW0Ow3FoIkp7jM:&amp;tbnh=107&amp;tbnw=143&amp;prev=/images?q%3Df117%2Bpicture%26start%3D40%26ndsp%3D20%26svnum%3D10%26hl%3Den%26sa%3DN" TargetMode="External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11" Type="http://schemas.openxmlformats.org/officeDocument/2006/relationships/hyperlink" Target="http://images.google.com/imgres?imgurl=http://www.el-mundo.es/internacional/kosovo/armamento/imagenes/f117.jpg&amp;imgrefurl=http://www.elmundo.es/internacional/kosovo/armamento/f117.html&amp;h=143&amp;w=213&amp;sz=6&amp;hl=en&amp;start=5&amp;tbnid=oNzj4QEfh6bGhM:&amp;tbnh=71&amp;tbnw=106&amp;prev=/images?q%3DF117%26svnum%3D10%26hl%3Den" TargetMode="External"/><Relationship Id="rId5" Type="http://schemas.openxmlformats.org/officeDocument/2006/relationships/hyperlink" Target="http://images.google.com/imgres?imgurl=http://www.os-umag.hr/radovi_uc/2006/Avioni/f117.gif&amp;imgrefurl=http://www.os-umag.hr/radovi_uc/2006/Avioni/index.htm&amp;h=493&amp;w=749&amp;sz=336&amp;hl=en&amp;start=3&amp;tbnid=5BxEE83dNQZb1M:&amp;tbnh=93&amp;tbnw=141&amp;prev=/images?q%3Df117%2Bpicture%26svnum%3D10%26hl%3Den" TargetMode="External"/><Relationship Id="rId10" Type="http://schemas.openxmlformats.org/officeDocument/2006/relationships/image" Target="../media/image77.jpeg"/><Relationship Id="rId4" Type="http://schemas.openxmlformats.org/officeDocument/2006/relationships/image" Target="../media/image74.jpeg"/><Relationship Id="rId9" Type="http://schemas.openxmlformats.org/officeDocument/2006/relationships/hyperlink" Target="http://images.google.com/imgres?imgurl=http://www.amnistia.net/news/articles/argsal/argaigle/f117.jpg&amp;imgrefurl=http://www.amnistia.net/news/articles/argsal/argaigle/argaigle.htm&amp;h=273&amp;w=300&amp;sz=35&amp;hl=en&amp;start=273&amp;tbnid=QjNBb8Jyf4i9pM:&amp;tbnh=106&amp;tbnw=116&amp;prev=/images?q%3Df117%2Bpicture%26start%3D260%26ndsp%3D20%26svnum%3D10%26hl%3Den%26sa%3DN" TargetMode="External"/><Relationship Id="rId14" Type="http://schemas.openxmlformats.org/officeDocument/2006/relationships/image" Target="../media/image8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hyperlink" Target="http://images.google.com/imgres?imgurl=http://kovy.free.fr/image%201024/b2-06.jpg&amp;imgrefurl=http://kovy.free.fr/pages/planche7.html&amp;h=768&amp;w=1024&amp;sz=137&amp;hl=en&amp;start=13&amp;tbnid=muuhYfEUP3H27M:&amp;tbnh=113&amp;tbnw=150&amp;prev=/images?q%3DB2%2BSpirit%26svnum%3D10%26hl%3Den" TargetMode="External"/><Relationship Id="rId3" Type="http://schemas.openxmlformats.org/officeDocument/2006/relationships/hyperlink" Target="http://images.google.com/imgres?imgurl=http://bugimus.com/stealth/b2-0.jpg&amp;imgrefurl=http://www.bugimus.com/stealth/stealth.html&amp;h=768&amp;w=1024&amp;sz=152&amp;hl=en&amp;start=1&amp;tbnid=E8HIye_pjJi7eM:&amp;tbnh=113&amp;tbnw=150&amp;prev=/images?q%3DB2%2Bphoto%26imgsz%3Dxxlarge%26svnum%3D10%26hl%3Den" TargetMode="External"/><Relationship Id="rId7" Type="http://schemas.openxmlformats.org/officeDocument/2006/relationships/hyperlink" Target="http://images.google.com/imgres?imgurl=http://www.strangemilitary.com/images/content/1465.jpg&amp;imgrefurl=http://thumper123.stumbleupon.com/tag/aircraft/&amp;h=791&amp;w=607&amp;sz=35&amp;hl=en&amp;start=59&amp;tbnid=ybp8kKeFa0Z66M:&amp;tbnh=143&amp;tbnw=110&amp;prev=/images?q%3Db2%2Bbomber%2Bpicture%26start%3D40%26ndsp%3D20%26svnum%3D10%26hl%3Den%26sa%3DN" TargetMode="External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11" Type="http://schemas.openxmlformats.org/officeDocument/2006/relationships/hyperlink" Target="http://images.google.com/imgres?imgurl=http://cynatech.co.uk/gwi/images/b2-2.jpg&amp;imgrefurl=http://cynatech.co.uk/gwi/B2-spotting.htm&amp;h=203&amp;w=300&amp;sz=8&amp;hl=en&amp;start=11&amp;tbnid=_Wxkxkf6YYO80M:&amp;tbnh=78&amp;tbnw=116&amp;prev=/images?q%3DB2%2BStealth%26svnum%3D10%26hl%3Den" TargetMode="External"/><Relationship Id="rId5" Type="http://schemas.openxmlformats.org/officeDocument/2006/relationships/hyperlink" Target="http://images.google.com/imgres?imgurl=http://www.aviationexplorer.com/Assorted_Aircraft_Pictures/images/b2_jpg.jpg&amp;imgrefurl=http://www.aviationexplorer.com/assorted_aircraft_photos.htm&amp;h=2152&amp;w=3127&amp;sz=2816&amp;hl=en&amp;start=19&amp;tbnid=Kkaf_nMWBLfBGM:&amp;tbnh=103&amp;tbnw=150&amp;prev=/images?q%3DB2%2Bstealth%2Bphoto%26imgsz%3Dxxlarge%26svnum%3D10%26hl%3Den" TargetMode="External"/><Relationship Id="rId15" Type="http://schemas.openxmlformats.org/officeDocument/2006/relationships/image" Target="../media/image87.jpeg"/><Relationship Id="rId10" Type="http://schemas.openxmlformats.org/officeDocument/2006/relationships/image" Target="../media/image84.jpeg"/><Relationship Id="rId4" Type="http://schemas.openxmlformats.org/officeDocument/2006/relationships/image" Target="../media/image81.jpeg"/><Relationship Id="rId9" Type="http://schemas.openxmlformats.org/officeDocument/2006/relationships/hyperlink" Target="http://images.google.com/imgres?imgurl=http://www.richard-seaman.com/Aircraft/AirShows/Frederick2000/B2/Closeup/B2-0830Banking-20.jpg&amp;imgrefurl=http://www.richard-seaman.com/Aircraft/AirShows/Frederick2000/B2/Closeup/&amp;h=567&amp;w=727&amp;sz=19&amp;hl=en&amp;start=8&amp;tbnid=vgc0Uuai8KmfXM:&amp;tbnh=110&amp;tbnw=141&amp;prev=/images?q%3DB2%26svnum%3D10%26hl%3Den" TargetMode="External"/><Relationship Id="rId14" Type="http://schemas.openxmlformats.org/officeDocument/2006/relationships/image" Target="../media/image8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ftp.pcworld.com/pub/screencams/f18.jpg&amp;imgrefurl=http://chernjie.blogspot.com/2006/04/what-happens-when-malaysia-goes-to-war.html&amp;h=480&amp;w=640&amp;sz=35&amp;hl=en&amp;start=47&amp;tbnid=T-vNqLb9pgyRsM:&amp;tbnh=103&amp;tbnw=137&amp;prev=/images?q%3Df18%26start%3D36%26ndsp%3D18%26svnum%3D10%26hl%3Den%26sa%3DN" TargetMode="External"/><Relationship Id="rId13" Type="http://schemas.openxmlformats.org/officeDocument/2006/relationships/image" Target="../media/image93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9.png"/><Relationship Id="rId12" Type="http://schemas.openxmlformats.org/officeDocument/2006/relationships/hyperlink" Target="http://images.google.com/imgres?imgurl=http://my.6to23.com/zhili000118/AIR/PIC/f18-02.jpg&amp;imgrefurl=http://www.toietmoi.be/index.php?P%3Dforum_messages%26Subject%3D443&amp;h=768&amp;w=1024&amp;sz=103&amp;hl=en&amp;start=263&amp;tbnid=jZNvS8-PlO26uM:&amp;tbnh=113&amp;tbnw=150&amp;prev=/images?q%3Df18%26start%3D252%26ndsp%3D18%26svnum%3D10%26hl%3Den%26sa%3DN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2.jpeg"/><Relationship Id="rId5" Type="http://schemas.openxmlformats.org/officeDocument/2006/relationships/image" Target="../media/image90.jpeg"/><Relationship Id="rId15" Type="http://schemas.openxmlformats.org/officeDocument/2006/relationships/image" Target="../media/image95.jpeg"/><Relationship Id="rId10" Type="http://schemas.openxmlformats.org/officeDocument/2006/relationships/hyperlink" Target="http://images.google.com/imgres?imgurl=http://www.afterburnerseminars.com/resource/downloads/hi_res/F18-2.jpg&amp;imgrefurl=http://www.afterburnerseminars.com/resource/hi_res_images.asp?id%3Dteam-building&amp;h=1312&amp;w=2000&amp;sz=794&amp;hl=en&amp;start=16&amp;tbnid=W2FiO7VGCeSG-M:&amp;tbnh=98&amp;tbnw=150&amp;prev=/images?q%3Df18%26ndsp%3D18%26svnum%3D10%26hl%3Den%26sa%3DN" TargetMode="External"/><Relationship Id="rId4" Type="http://schemas.openxmlformats.org/officeDocument/2006/relationships/hyperlink" Target="http://images.google.com/imgres?imgurl=http://www.zap16.com/images/vlk04%20swis%20f18%20solo%2007.jpg&amp;imgrefurl=http://www.zap16.com/desktop%20photo&amp;h=768&amp;w=1024&amp;sz=105&amp;hl=en&amp;start=14&amp;tbnid=cjhUZK7sHi-VnM:&amp;tbnh=113&amp;tbnw=150&amp;prev=/images?q%3Df18%26svnum%3D10%26hl%3Den" TargetMode="External"/><Relationship Id="rId9" Type="http://schemas.openxmlformats.org/officeDocument/2006/relationships/image" Target="../media/image91.jpeg"/><Relationship Id="rId14" Type="http://schemas.openxmlformats.org/officeDocument/2006/relationships/image" Target="../media/image9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11" Type="http://schemas.openxmlformats.org/officeDocument/2006/relationships/hyperlink" Target="http://images.google.com/imgres?imgurl=http://www.f-111.net/models/f-111-large-models_files/f111-top.jpg&amp;imgrefurl=http://www.f-111.net/models/f-111-large-models.htm&amp;h=400&amp;w=575&amp;sz=40&amp;hl=en&amp;start=77&amp;tbnid=lSgIp-2qCUh6bM:&amp;tbnh=93&amp;tbnw=134&amp;prev=/images?q%3Df111%2Bpicture%26start%3D60%26ndsp%3D20%26svnum%3D10%26hl%3Den%26sa%3DN" TargetMode="External"/><Relationship Id="rId5" Type="http://schemas.openxmlformats.org/officeDocument/2006/relationships/hyperlink" Target="http://images.google.com/imgres?imgurl=http://www.planestv.com/images/planestv/f111/F111.jpg&amp;imgrefurl=http://www.planestv.com/planestv/f111.html&amp;h=375&amp;w=500&amp;sz=6&amp;hl=en&amp;start=1&amp;tbnid=aOjraKKvQVBjfM:&amp;tbnh=98&amp;tbnw=130&amp;prev=/images?q%3Df111%2Bpicture%26svnum%3D10%26hl%3Den%26sa%3DG" TargetMode="External"/><Relationship Id="rId15" Type="http://schemas.openxmlformats.org/officeDocument/2006/relationships/image" Target="../media/image28.jpeg"/><Relationship Id="rId10" Type="http://schemas.openxmlformats.org/officeDocument/2006/relationships/image" Target="../media/image25.jpeg"/><Relationship Id="rId4" Type="http://schemas.openxmlformats.org/officeDocument/2006/relationships/image" Target="../media/image23.jpeg"/><Relationship Id="rId9" Type="http://schemas.openxmlformats.org/officeDocument/2006/relationships/hyperlink" Target="http://images.google.com/imgres?imgurl=http://www.f-111.net/models/f-111-large-models_files/F111-front.jpg&amp;imgrefurl=http://www.f-111.net/models/f-111-large-models.htm&amp;h=600&amp;w=394&amp;sz=35&amp;hl=en&amp;start=76&amp;tbnid=4I7YFJZhCZ-kZM:&amp;tbnh=135&amp;tbnw=89&amp;prev=/images?q%3Df111%2Bpicture%26start%3D60%26ndsp%3D20%26svnum%3D10%26hl%3Den%26sa%3DN" TargetMode="External"/><Relationship Id="rId14" Type="http://schemas.openxmlformats.org/officeDocument/2006/relationships/hyperlink" Target="http://upload.wikimedia.org/wikipedia/commons/7/76/F-111_cockpick_similuator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images.google.com/imgres?imgurl=http://www.paxmuseum.com/photos/ah1/dcr0021a.JPG&amp;imgrefurl=http://www.paxmuseum.com/ah1/AH1.htm&amp;h=1150&amp;w=866&amp;sz=294&amp;hl=en&amp;start=1&amp;tbnid=HUaIc8E5dE4jQM:&amp;tbnh=150&amp;tbnw=113&amp;prev=/images?q%3DAH-1J%2B%2Bhelicopter%2Bphoto%26imgsz%3Dxxlarge%26svnum%3D10%26hl%3Den" TargetMode="External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hyperlink" Target="http://images.google.com/imgres?imgurl=http://people.smartchat.net.au/~eyt/24c58900.jpg&amp;imgrefurl=http://people.smartchat.net.au/~eyt/id29.htm&amp;h=400&amp;w=600&amp;sz=43&amp;hl=en&amp;start=43&amp;tbnid=fJ6jTtuwRFpDOM:&amp;tbnh=90&amp;tbnw=135&amp;prev=/images?q%3Dhuey%2Bcobra%2Bpicture%26start%3D40%26ndsp%3D20%26svnum%3D10%26hl%3Den%26sa%3DN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venus.ci.uw.edu.pl/~animal/military.pl/samoloty/viggen/viggen-3.jpg&amp;imgrefurl=http://venus.ci.uw.edu.pl/~animal/military.pl/samoloty/viggen/index.html&amp;h=556&amp;w=800&amp;sz=153&amp;hl=en&amp;start=50&amp;tbnid=vyQ4N8Agr2nreM:&amp;tbnh=99&amp;tbnw=143&amp;prev=/images?q%3Daj37%2Bpicture%26start%3D40%26ndsp%3D20%26svnum%3D10%26hl%3Den%26sa%3DN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://images.google.com/imgres?imgurl=http://www.scramble.nl/mil/2/sf/gfx/sf_viggen54-1.jpg&amp;imgrefurl=http://www.scramble.nl/mil/aircraft/viggen/viggen-database.htm&amp;h=220&amp;w=370&amp;sz=19&amp;hl=en&amp;start=32&amp;tbnid=1dWm1u3W3PdBIM:&amp;tbnh=73&amp;tbnw=122&amp;prev=/images?q%3Daj37%2Bpicture%26start%3D20%26ndsp%3D20%26svnum%3D10%26hl%3Den%26sa%3D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4.jpeg"/><Relationship Id="rId3" Type="http://schemas.openxmlformats.org/officeDocument/2006/relationships/hyperlink" Target="http://images.google.com/imgres?imgurl=http://observe.arc.nasa.gov/nasa/gallery/image_gallery/aero/graphics/SR71.jpg&amp;imgrefurl=http://observe.arc.nasa.gov/nasa/gallery/image_gallery/aero/aero_1.html&amp;h=385&amp;w=468&amp;sz=60&amp;hl=en&amp;start=18&amp;tbnid=gR1B3-PNjvSu-M:&amp;tbnh=105&amp;tbnw=128&amp;prev=/images?q%3DSR71%26svnum%3D10%26hl%3Den" TargetMode="External"/><Relationship Id="rId7" Type="http://schemas.openxmlformats.org/officeDocument/2006/relationships/hyperlink" Target="http://images.google.com/imgres?imgurl=http://www.rob.com/pic/SR71/536466_G.jpg&amp;imgrefurl=http://w1.rob.com/pix/slideshow.php?set_albumName%3D&amp;h=500&amp;w=800&amp;sz=42&amp;hl=en&amp;start=397&amp;tbnid=24Td4xXzJgo2nM:&amp;tbnh=89&amp;tbnw=143&amp;prev=/images?q%3DSr71%2Bpicture%26start%3D380%26ndsp%3D20%26svnum%3D10%26hl%3Den%26sa%3DN" TargetMode="External"/><Relationship Id="rId12" Type="http://schemas.openxmlformats.org/officeDocument/2006/relationships/hyperlink" Target="http://www.wildfire-productions.com/atd/pictures/FOFM_SR71_RSO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hyperlink" Target="http://images.google.com/imgres?imgurl=http://artur54.no.sapo.pt/images/sr71.jpg&amp;imgrefurl=http://boards1.wizards.com/showthread.php?t%3D493566%26page%3D5&amp;h=1024&amp;w=1280&amp;sz=349&amp;hl=en&amp;start=6&amp;tbnid=HEzFjf0Y_J3bRM:&amp;tbnh=120&amp;tbnw=150&amp;prev=/images?q%3DSr71%2Bpicture%26svnum%3D10%26hl%3Den" TargetMode="External"/><Relationship Id="rId15" Type="http://schemas.openxmlformats.org/officeDocument/2006/relationships/image" Target="../media/image45.jpeg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hyperlink" Target="http://images.google.com/imgres?imgurl=http://www.rb-29.net/HTML/04.PAAvtnArt/PAShowScans/SO11Air/SR71.jpg&amp;imgrefurl=http://www.rb-29.net/HTML/04.PAAvtnArt/01Air/65Air.htm&amp;h=403&amp;w=504&amp;sz=46&amp;hl=en&amp;start=160&amp;tbnid=lB4ExXJ5EDPxkM:&amp;tbnh=104&amp;tbnw=130&amp;prev=/images?q%3Dsr71%2Bpicture%26start%3D140%26ndsp%3D20%26svnum%3D10%26hl%3Den%26sa%3DN" TargetMode="External"/><Relationship Id="rId14" Type="http://schemas.openxmlformats.org/officeDocument/2006/relationships/hyperlink" Target="http://www.wildfire-productions.com/atd/pictures/FOFM_SR71_PILOT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images.google.com/imgres?imgurl=http://pictures.werkenbijdemarine.nl/gallerie/high_jpg/24_R0211-52E-17-orion..jpg&amp;imgrefurl=http://pictures.werkenbijdemarine.nl/gallerie/vliegtuigen/orion.html&amp;h=2048&amp;w=2048&amp;sz=948&amp;hl=en&amp;start=5&amp;tbnid=WjOEP1RoNzu-XM:&amp;tbnh=150&amp;tbnw=150&amp;prev=/images?q%3DP3C%2Bphoto%26imgsz%3Dxxlarge%26svnum%3D10%26hl%3Den" TargetMode="External"/><Relationship Id="rId7" Type="http://schemas.openxmlformats.org/officeDocument/2006/relationships/hyperlink" Target="http://images.google.com/imgres?imgurl=http://worldweapon.ru/images/sam/p3/p3_13.jpg&amp;imgrefurl=http://worldweapon.ru/sam/p3.php&amp;h=425&amp;w=550&amp;sz=102&amp;hl=en&amp;start=192&amp;tbnid=ibAsOe5LP913PM:&amp;tbnh=103&amp;tbnw=133&amp;prev=/images?q%3Dp3%2Borion%26start%3D180%26ndsp%3D18%26svnum%3D10%26hl%3Den%26sa%3D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hyperlink" Target="http://images.google.com/imgres?imgurl=http://www.geocities.com/CapeCanaveral/4521/navy/P3.3.jpg&amp;imgrefurl=http://www.geocities.com/CapeCanaveral/4521/navy/P3.html&amp;h=323&amp;w=510&amp;sz=39&amp;hl=en&amp;start=101&amp;tbnid=Tt_fndDX4zChpM:&amp;tbnh=83&amp;tbnw=131&amp;prev=/images?q%3Dp3%2Borion%26start%3D90%26ndsp%3D18%26svnum%3D10%26hl%3Den%26sa%3DN" TargetMode="External"/><Relationship Id="rId4" Type="http://schemas.openxmlformats.org/officeDocument/2006/relationships/image" Target="../media/image46.jpeg"/><Relationship Id="rId9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hyperlink" Target="http://en.wikipedia.org/wiki/Image:Caf.f5.750pix.jpg" TargetMode="External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Flight Simulators (the ultimate video game)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Stef Petryszyn</a:t>
            </a:r>
          </a:p>
        </p:txBody>
      </p:sp>
      <p:pic>
        <p:nvPicPr>
          <p:cNvPr id="4106" name="Picture 10" descr="http://www.link.com/img/blue_box2_high_res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0480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http://www.link.com/img/e3_sim_highbay_high_res_300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0"/>
            <a:ext cx="24384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http://www.link.com/img/e3_refueling_high_res_300dp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"/>
            <a:ext cx="2895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http://www.link.com/img/f22_fmt_high_res_300dp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743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9"/>
          <p:cNvSpPr>
            <a:spLocks noChangeArrowheads="1"/>
          </p:cNvSpPr>
          <p:nvPr/>
        </p:nvSpPr>
        <p:spPr bwMode="auto">
          <a:xfrm>
            <a:off x="3302000" y="2640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5" name="Rectangle 20"/>
          <p:cNvSpPr>
            <a:spLocks noChangeArrowheads="1"/>
          </p:cNvSpPr>
          <p:nvPr/>
        </p:nvSpPr>
        <p:spPr bwMode="auto">
          <a:xfrm>
            <a:off x="3302000" y="2640013"/>
            <a:ext cx="5008563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114" name="Picture 18" descr="http://www.link.com/img/history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2286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21"/>
          <p:cNvSpPr>
            <a:spLocks noChangeArrowheads="1"/>
          </p:cNvSpPr>
          <p:nvPr/>
        </p:nvSpPr>
        <p:spPr bwMode="auto">
          <a:xfrm>
            <a:off x="0" y="2058988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0" y="3338513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endParaRPr lang="en-US" altLang="en-US"/>
          </a:p>
          <a:p>
            <a:endParaRPr lang="en-US" altLang="en-US"/>
          </a:p>
        </p:txBody>
      </p:sp>
      <p:sp>
        <p:nvSpPr>
          <p:cNvPr id="4109" name="Rectangle 25"/>
          <p:cNvSpPr>
            <a:spLocks noChangeArrowheads="1"/>
          </p:cNvSpPr>
          <p:nvPr/>
        </p:nvSpPr>
        <p:spPr bwMode="auto">
          <a:xfrm>
            <a:off x="0" y="4068763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  <a:p>
            <a:endParaRPr lang="en-US" altLang="en-US"/>
          </a:p>
        </p:txBody>
      </p:sp>
      <p:pic>
        <p:nvPicPr>
          <p:cNvPr id="4119" name="Picture 23" descr="http://library.lib.binghamton.edu/special/link1.html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76200"/>
            <a:ext cx="14366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581400" y="17526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Ed Link, Inventor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2" grpId="0" build="p" autoUpdateAnimBg="0" advAuto="5000"/>
      <p:bldP spid="412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F14 Tomcat</a:t>
            </a:r>
            <a:br>
              <a:rPr lang="en-US" altLang="en-US" smtClean="0"/>
            </a:br>
            <a:r>
              <a:rPr lang="en-US" altLang="en-US" smtClean="0"/>
              <a:t>Grumman</a:t>
            </a:r>
          </a:p>
        </p:txBody>
      </p:sp>
      <p:pic>
        <p:nvPicPr>
          <p:cNvPr id="12291" name="Picture 3" descr="http://images.google.com/images?q=tbn:yOpSLbfi12L5RM:http://www.top81.com.cn/afwing/images/f14/story/low-v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3622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-323850" y="-17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3" name="Picture 11" descr="F14 Reheat wide open!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2819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3" descr="http://web.tiscali.it/antoniolabate/images/tomcat1g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886200"/>
            <a:ext cx="3276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5" descr="http://www.richard-seaman.com/Aircraft/AirShows/Chicago2003/Sampler/F14WithVaporBur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2235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7" descr="http://www.fas.org/man/dod-101/sys/ac/f-14-9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2286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9" descr="http://www.mrprophead.com/Navy/f14pai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315277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6934200" y="4572000"/>
            <a:ext cx="1981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Navy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Interceptor / Multi-role Fighter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2.34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R/C 45, 000+ 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12299" name="Picture 22" descr="http://upload.wikimedia.org/wikipedia/commons/thumb/c/cf/F-14_Tomcat_VF-31_2006.jpg/180px-F-14_Tomcat_VF-31_200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205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images.google.com/images?q=tbn:JWneuaC7TDAUWM:http://www.af.mil/shared/media/photodb/photos/020906-f-9999r-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667000"/>
            <a:ext cx="25146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C130 Hercules</a:t>
            </a:r>
            <a:br>
              <a:rPr lang="en-US" altLang="en-US" smtClean="0"/>
            </a:br>
            <a:r>
              <a:rPr lang="en-US" altLang="en-US" smtClean="0"/>
              <a:t>Lockheed</a:t>
            </a:r>
          </a:p>
        </p:txBody>
      </p:sp>
      <p:pic>
        <p:nvPicPr>
          <p:cNvPr id="13316" name="Picture 3" descr="http://images.google.com/images?q=tbn:ap3bASdYnqILZM:http://www.galleryoffluidmechanics.com/vortex/mc13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1835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images.google.com/images?q=tbn:vxyvHLFOYdLDnM:http://dept.kent.edu/afrotc/Visitors/Multimedia/Photos/C-130%2520Flares1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38200"/>
            <a:ext cx="22860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-2867025" y="-2468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9" name="Picture 8" descr="Legendary C130 somewhere over Kinloss Scotland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3622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781800" y="4876800"/>
            <a:ext cx="198120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 / Marines / Multiple Countries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Military Transport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4 - 6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Range: 2.360 miles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13321" name="Picture 13" descr="http://upload.wikimedia.org/wikipedia/commons/thumb/3/3c/HC-130P-N_refuels_HH-60G.jpg/180px-HC-130P-N_refuels_HH-60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20574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676400"/>
            <a:ext cx="3484563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F16 Falcon</a:t>
            </a:r>
            <a:br>
              <a:rPr lang="en-US" altLang="en-US" smtClean="0"/>
            </a:br>
            <a:r>
              <a:rPr lang="en-US" altLang="en-US" smtClean="0"/>
              <a:t>General Dynamics / Lockheed Martin</a:t>
            </a:r>
          </a:p>
        </p:txBody>
      </p:sp>
      <p:pic>
        <p:nvPicPr>
          <p:cNvPr id="14339" name="Picture 3" descr="http://images.google.com/images?q=tbn:MwmXQ65RFN0dxM:http://wallpapers.jurko.net/uploads/f16.-nuff-s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66988"/>
            <a:ext cx="22860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images.google.com/images?q=tbn:E7TlwwO7GVjvlM:http://www.usu.edu/afrotc/images/f16%2520miss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514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http://images.google.com/images?q=tbn:MGGcCWwpiaRK5M:http://courses.washington.edu/com361/Iraq/military/03.f16.falc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76800"/>
            <a:ext cx="23510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http://images.google.com/images?q=tbn:rwkIgm9XUxqYxM:http://www.aeronautics.ru/lockheed/f-16_falcon/f-16-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21685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641350" y="72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auto">
          <a:xfrm>
            <a:off x="6858000" y="4648200"/>
            <a:ext cx="1981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 / Multiple Countries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Multi-role Fighter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1 Engine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2+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R/C 50, 000 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14345" name="Picture 14" descr="http://upload.wikimedia.org/wikipedia/en/thumb/5/51/F16_Cockpit%2C_Asian_Aerospace_2006.JPG/180px-F16_Cockpit%2C_Asian_Aerospace_20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9530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6" descr="http://www.armedforces-int.com/images/companies/235/f--16-hellenic-sim-7x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22685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F117 Nighthawk</a:t>
            </a:r>
            <a:br>
              <a:rPr lang="en-US" altLang="en-US" smtClean="0"/>
            </a:br>
            <a:r>
              <a:rPr lang="en-US" altLang="en-US" smtClean="0"/>
              <a:t>Lockheed Martin</a:t>
            </a:r>
          </a:p>
        </p:txBody>
      </p:sp>
      <p:pic>
        <p:nvPicPr>
          <p:cNvPr id="15363" name="Picture 4" descr="http://images.google.com/images?q=tbn:5qZPxmmA-BY79M:http://www.cias.org/images/lineup/f1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2749550"/>
            <a:ext cx="21320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http://images.google.com/images?q=tbn:5BxEE83dNQZb1M:http://www.os-umag.hr/radovi_uc/2006/Avioni/f117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2209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images.google.com/images?q=tbn:JW0Ow3FoIkp7jM:http://www.freedesktopwallpapers.net/military/f117-stealth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7019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http://images.google.com/images?q=tbn:QjNBb8Jyf4i9pM:http://www.amnistia.net/news/articles/argsal/argaigle/f117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19050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http://images.google.com/images?q=tbn:oNzj4QEfh6bGhM:http://www.el-mundo.es/internacional/kosovo/armamento/imagenes/f11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-2143125" y="-11715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9" name="Picture 12" descr="Camo F1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3124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6934200" y="4495800"/>
            <a:ext cx="1981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Stealth Attack Aircraft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.92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15371" name="Picture 16" descr="Closeup of the single-seat F-117 cockpi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8100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B2 Spirit</a:t>
            </a:r>
            <a:br>
              <a:rPr lang="en-US" altLang="en-US" smtClean="0"/>
            </a:br>
            <a:r>
              <a:rPr lang="en-US" altLang="en-US" smtClean="0"/>
              <a:t>Northrop Grumman</a:t>
            </a:r>
          </a:p>
        </p:txBody>
      </p:sp>
      <p:pic>
        <p:nvPicPr>
          <p:cNvPr id="16387" name="Picture 3" descr="http://images.google.com/images?q=tbn:E8HIye_pjJi7eM:http://bugimus.com/stealth/b2-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2438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images.google.com/images?q=tbn:Kkaf_nMWBLfBGM:http://www.aviationexplorer.com/Assorted_Aircraft_Pictures/images/b2_jpg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81600"/>
            <a:ext cx="2057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http://images.google.com/images?q=tbn:ybp8kKeFa0Z66M:http://www.strangemilitary.com/images/content/146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16398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http://images.google.com/images?q=tbn:vgc0Uuai8KmfXM:http://www.richard-seaman.com/Aircraft/AirShows/Frederick2000/B2/Closeup/B2-0830Banking-20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286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http://images.google.com/images?q=tbn:_Wxkxkf6YYO80M:http://cynatech.co.uk/gwi/images/b2-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20875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http://images.google.com/images?q=tbn:muuhYfEUP3H27M:http://kovy.free.fr/image%25201024/b2-06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2479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-1030288" y="-5080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4" name="Picture 14" descr="B-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7" r="17143"/>
          <a:stretch>
            <a:fillRect/>
          </a:stretch>
        </p:blipFill>
        <p:spPr bwMode="auto">
          <a:xfrm>
            <a:off x="6248400" y="3200400"/>
            <a:ext cx="22098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Text Box 15"/>
          <p:cNvSpPr txBox="1">
            <a:spLocks noChangeArrowheads="1"/>
          </p:cNvSpPr>
          <p:nvPr/>
        </p:nvSpPr>
        <p:spPr bwMode="auto">
          <a:xfrm>
            <a:off x="6934200" y="4706938"/>
            <a:ext cx="198120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Stealth Bomber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.95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Range: 6000 Miles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1639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1828800"/>
            <a:ext cx="3111500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F18 Hornet</a:t>
            </a:r>
            <a:br>
              <a:rPr lang="en-US" altLang="en-US" smtClean="0"/>
            </a:br>
            <a:r>
              <a:rPr lang="en-US" altLang="en-US" smtClean="0"/>
              <a:t>McDonnell Douglas</a:t>
            </a:r>
          </a:p>
        </p:txBody>
      </p:sp>
      <p:pic>
        <p:nvPicPr>
          <p:cNvPr id="2052" name="Picture 4" descr="http://images.google.com/images?q=tbn:cjhUZK7sHi-VnM:http://www.zap16.com/images/vlk04%2520swis%2520f18%2520solo%252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36600"/>
            <a:ext cx="1752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0"/>
          <p:cNvGraphicFramePr>
            <a:graphicFrameLocks noChangeAspect="1"/>
          </p:cNvGraphicFramePr>
          <p:nvPr/>
        </p:nvGraphicFramePr>
        <p:xfrm>
          <a:off x="152400" y="4038600"/>
          <a:ext cx="3352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Photo Editor Photo" r:id="rId6" imgW="7621064" imgH="5714286" progId="MSPhotoEd.3">
                  <p:embed/>
                </p:oleObj>
              </mc:Choice>
              <mc:Fallback>
                <p:oleObj name="Photo Editor Photo" r:id="rId6" imgW="7621064" imgH="5714286" progId="MSPhotoEd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33528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7" descr="http://images.google.com/images?q=tbn:T-vNqLb9pgyRsM:http://ftp.pcworld.com/pub/screencams/f18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22304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http://images.google.com/images?q=tbn:W2FiO7VGCeSG-M:http://www.afterburnerseminars.com/resource/downloads/hi_res/F18-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36220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http://images.google.com/images?q=tbn:jZNvS8-PlO26uM:http://my.6to23.com/zhili000118/AIR/PIC/f18-0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209800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-1411288" y="-12969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7" name="Picture 14" descr="F-18 over Hawaii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63763"/>
            <a:ext cx="28194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6629400" y="4584700"/>
            <a:ext cx="1981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Navy / Marines / Multiple Countries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Multi-role fighter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F18C – 1, F18D - 2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1.8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Max R/C: 50, 000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2059" name="Picture 22" descr="http://www.perfectday.ca/images/experience/pic071_FA18_220x220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2552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F22 Raptor</a:t>
            </a:r>
            <a:br>
              <a:rPr lang="en-US" altLang="en-US" smtClean="0"/>
            </a:br>
            <a:r>
              <a:rPr lang="en-US" altLang="en-US" smtClean="0"/>
              <a:t>Lockheed Martin</a:t>
            </a:r>
          </a:p>
        </p:txBody>
      </p:sp>
      <p:pic>
        <p:nvPicPr>
          <p:cNvPr id="17411" name="Picture 12" descr="F-22 flying (Neg#: DVD-1114-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29051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-2141538" y="-15541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413" name="Picture 15" descr="And another one of the F-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7" descr="http://www.nawcwpns.navy.mil/~pao/images/pages/photos/aircraft/f22/lg/f22Aim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0574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9" descr="http://www.usu.edu/afrotc/images/f22%2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2743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1" descr="http://kovy.free.fr/image%201024/f22-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2971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 Box 23"/>
          <p:cNvSpPr txBox="1">
            <a:spLocks noChangeArrowheads="1"/>
          </p:cNvSpPr>
          <p:nvPr/>
        </p:nvSpPr>
        <p:spPr bwMode="auto">
          <a:xfrm>
            <a:off x="6553200" y="4572000"/>
            <a:ext cx="22098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Stealth Air superiority fighter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engines (pitch thrust vector)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2.25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Super cruise speed: Mach 1.8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17418" name="Picture 24" descr="http://www.airforce-technology.com/contractor_images/link/2-F-18C-train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371600"/>
            <a:ext cx="276225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Forces</a:t>
            </a:r>
            <a:endParaRPr lang="en-US" dirty="0"/>
          </a:p>
        </p:txBody>
      </p:sp>
      <p:pic>
        <p:nvPicPr>
          <p:cNvPr id="3076" name="Picture 4" descr="http://www.grc.nasa.gov/WWW/k-12/airplane/Images/tur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4017179" cy="30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Stef\Pictures\forc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3581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23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Forces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</p:spPr>
            <p:txBody>
              <a:bodyPr anchor="ctr"/>
              <a:lstStyle/>
              <a:p>
                <a:r>
                  <a:rPr lang="en-US" dirty="0" smtClean="0"/>
                  <a:t>Forces - pounds</a:t>
                </a:r>
              </a:p>
              <a:p>
                <a:pPr lvl="1"/>
                <a:r>
                  <a:rPr lang="en-US" dirty="0" smtClean="0"/>
                  <a:t>Lift = C</a:t>
                </a:r>
                <a:r>
                  <a:rPr lang="en-US" sz="1800" dirty="0" smtClean="0"/>
                  <a:t>L*</a:t>
                </a:r>
                <a:r>
                  <a:rPr lang="en-US" sz="2000" dirty="0" smtClean="0"/>
                  <a:t>q*S</a:t>
                </a:r>
              </a:p>
              <a:p>
                <a:pPr lvl="1"/>
                <a:r>
                  <a:rPr lang="en-US" dirty="0" smtClean="0"/>
                  <a:t>Drag = C</a:t>
                </a:r>
                <a:r>
                  <a:rPr lang="en-US" sz="2000" dirty="0" smtClean="0"/>
                  <a:t>D*q*S</a:t>
                </a:r>
                <a:endParaRPr lang="en-US" dirty="0" smtClean="0"/>
              </a:p>
              <a:p>
                <a:pPr lvl="1"/>
                <a:r>
                  <a:rPr lang="en-US" dirty="0" err="1" smtClean="0"/>
                  <a:t>Sideforce</a:t>
                </a:r>
                <a:r>
                  <a:rPr lang="en-US" dirty="0"/>
                  <a:t> </a:t>
                </a:r>
                <a:r>
                  <a:rPr lang="en-US" dirty="0" smtClean="0"/>
                  <a:t>= C</a:t>
                </a:r>
                <a:r>
                  <a:rPr lang="en-US" sz="2000" dirty="0" smtClean="0"/>
                  <a:t>Y*q*S</a:t>
                </a:r>
              </a:p>
              <a:p>
                <a:pPr lvl="2"/>
                <a:r>
                  <a:rPr lang="en-US" sz="1600" dirty="0" smtClean="0"/>
                  <a:t>C</a:t>
                </a:r>
                <a:r>
                  <a:rPr lang="en-US" sz="1200" dirty="0" smtClean="0"/>
                  <a:t>L =  </a:t>
                </a:r>
                <a:r>
                  <a:rPr lang="en-US" sz="1400" dirty="0" smtClean="0"/>
                  <a:t>Lift Coefficient</a:t>
                </a:r>
                <a:endParaRPr lang="en-US" sz="1200" dirty="0" smtClean="0"/>
              </a:p>
              <a:p>
                <a:pPr lvl="2"/>
                <a:r>
                  <a:rPr lang="en-US" sz="1600" dirty="0" smtClean="0"/>
                  <a:t>C</a:t>
                </a:r>
                <a:r>
                  <a:rPr lang="en-US" sz="1200" dirty="0" smtClean="0"/>
                  <a:t>D</a:t>
                </a:r>
                <a:r>
                  <a:rPr lang="en-US" sz="1050" dirty="0" smtClean="0"/>
                  <a:t> = </a:t>
                </a:r>
                <a:r>
                  <a:rPr lang="en-US" sz="1200" dirty="0" smtClean="0"/>
                  <a:t>Drag Coefficient</a:t>
                </a:r>
              </a:p>
              <a:p>
                <a:pPr lvl="2"/>
                <a:r>
                  <a:rPr lang="en-US" sz="1400" dirty="0" smtClean="0"/>
                  <a:t>C</a:t>
                </a:r>
                <a:r>
                  <a:rPr lang="en-US" sz="1100" dirty="0" smtClean="0"/>
                  <a:t>Y=</a:t>
                </a:r>
                <a:r>
                  <a:rPr lang="en-US" sz="1200" dirty="0" smtClean="0"/>
                  <a:t>Side Force Coefficient</a:t>
                </a:r>
                <a:endParaRPr lang="en-US" sz="2800" dirty="0" smtClean="0"/>
              </a:p>
              <a:p>
                <a:pPr lvl="2"/>
                <a:r>
                  <a:rPr lang="en-US" dirty="0" smtClean="0"/>
                  <a:t>Where q is dynamic pressure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𝑝𝑉</m:t>
                    </m:r>
                    <m:r>
                      <a:rPr lang="en-US" b="0" i="1" smtClean="0">
                        <a:latin typeface="Cambria Math"/>
                      </a:rPr>
                      <m:t>²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Symbol" panose="05050102010706020507" pitchFamily="18" charset="2"/>
                  </a:rPr>
                  <a:t>r=</a:t>
                </a:r>
                <a:r>
                  <a:rPr lang="en-US" dirty="0" smtClean="0"/>
                  <a:t> Air density</a:t>
                </a:r>
              </a:p>
              <a:p>
                <a:pPr lvl="3"/>
                <a:r>
                  <a:rPr lang="en-US" dirty="0" smtClean="0"/>
                  <a:t>V = velocity in feet per sec</a:t>
                </a:r>
              </a:p>
              <a:p>
                <a:pPr lvl="2"/>
                <a:r>
                  <a:rPr lang="en-US" dirty="0" smtClean="0"/>
                  <a:t>S = wing area in square feet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  <a:blipFill rotWithShape="1">
                <a:blip r:embed="rId2"/>
                <a:stretch>
                  <a:fillRect l="-1804" t="-3018" b="-4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63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Moments</a:t>
            </a:r>
            <a:endParaRPr lang="en-US" dirty="0"/>
          </a:p>
        </p:txBody>
      </p:sp>
      <p:pic>
        <p:nvPicPr>
          <p:cNvPr id="4" name="Picture 3" descr="C:\Users\Stef\Pictures\rotation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638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308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google.com/images?q=tbn:CzHvV9MS_JPIxM:http://p.airliners.net/photos/photos/2/4/3/0408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1905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http://images.google.com/images?q=tbn:1NKSpCCu1h6zxM:http://www.abacuspub.com/vietnam/f4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275"/>
            <a:ext cx="1600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F-4 Phantom</a:t>
            </a:r>
            <a:br>
              <a:rPr lang="en-US" altLang="en-US" smtClean="0"/>
            </a:br>
            <a:r>
              <a:rPr lang="en-US" altLang="en-US" smtClean="0"/>
              <a:t>McDonnell Douglas</a:t>
            </a:r>
          </a:p>
        </p:txBody>
      </p:sp>
      <p:pic>
        <p:nvPicPr>
          <p:cNvPr id="5125" name="Picture 6" descr="http://images.google.com/images?q=tbn:_Tnt6LEizg1s_M:http://www.danshistory.com/f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19812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http://images.google.com/images?q=tbn:pyWxtBo862fkyM:http://download.contentparadise.com/getdetailimage/18702/0/M/187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lon on picture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35814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5" descr="f4simulator.jpg (73806 bytes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2057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7" descr="http://www.globalaircraft.org/photos/planephotos/F-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05400"/>
            <a:ext cx="2209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9" descr="http://www.globalaircraft.org/photos/planephotos/f-4_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9859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20"/>
          <p:cNvSpPr txBox="1">
            <a:spLocks noChangeArrowheads="1"/>
          </p:cNvSpPr>
          <p:nvPr/>
        </p:nvSpPr>
        <p:spPr bwMode="auto">
          <a:xfrm>
            <a:off x="7010400" y="4876800"/>
            <a:ext cx="19812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 / Navy / Multiple Countries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All weather fighter/bomber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2.23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R/C 41, 300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"/>
          </a:p>
          <a:p>
            <a:pPr eaLnBrk="1" hangingPunct="1">
              <a:spcBef>
                <a:spcPct val="50000"/>
              </a:spcBef>
            </a:pPr>
            <a:endParaRPr lang="en-US" altLang="en-US" sz="1000"/>
          </a:p>
        </p:txBody>
      </p:sp>
      <p:pic>
        <p:nvPicPr>
          <p:cNvPr id="5132" name="Picture 22" descr="http://upload.wikimedia.org/wikipedia/commons/thumb/a/a5/Cabinacaza.JPG/180px-Cabinacaza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971800"/>
            <a:ext cx="13716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Moments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</p:spPr>
            <p:txBody>
              <a:bodyPr anchor="ctr"/>
              <a:lstStyle/>
              <a:p>
                <a:r>
                  <a:rPr lang="en-US" dirty="0" smtClean="0"/>
                  <a:t>Moments – </a:t>
                </a:r>
                <a:r>
                  <a:rPr lang="en-US" dirty="0" err="1" smtClean="0"/>
                  <a:t>ft</a:t>
                </a:r>
                <a:r>
                  <a:rPr lang="en-US" dirty="0" smtClean="0"/>
                  <a:t> pounds</a:t>
                </a:r>
              </a:p>
              <a:p>
                <a:pPr lvl="1"/>
                <a:r>
                  <a:rPr lang="en-US" dirty="0" smtClean="0"/>
                  <a:t>Pitch = C</a:t>
                </a:r>
                <a:r>
                  <a:rPr lang="en-US" sz="1800" dirty="0" smtClean="0"/>
                  <a:t>m*</a:t>
                </a:r>
                <a:r>
                  <a:rPr lang="en-US" sz="2000" dirty="0" smtClean="0"/>
                  <a:t>q*S*c</a:t>
                </a:r>
              </a:p>
              <a:p>
                <a:pPr lvl="1"/>
                <a:r>
                  <a:rPr lang="en-US" dirty="0" smtClean="0"/>
                  <a:t>Roll = C</a:t>
                </a:r>
                <a:r>
                  <a:rPr lang="en-US" sz="2000" dirty="0" smtClean="0"/>
                  <a:t>l*q*S*c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Yaw = C</a:t>
                </a:r>
                <a:r>
                  <a:rPr lang="en-US" sz="2000" dirty="0" smtClean="0"/>
                  <a:t>n*q*S*c</a:t>
                </a:r>
              </a:p>
              <a:p>
                <a:pPr lvl="2"/>
                <a:r>
                  <a:rPr lang="en-US" dirty="0" smtClean="0"/>
                  <a:t>Where q is dynamic pressure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𝑝𝑉</m:t>
                    </m:r>
                    <m:r>
                      <a:rPr lang="en-US" b="0" i="1" smtClean="0">
                        <a:latin typeface="Cambria Math"/>
                      </a:rPr>
                      <m:t>²</m:t>
                    </m:r>
                  </m:oMath>
                </a14:m>
                <a:r>
                  <a:rPr lang="en-US" dirty="0" smtClean="0"/>
                  <a:t>) in </a:t>
                </a:r>
                <a:r>
                  <a:rPr lang="en-US" dirty="0" err="1" smtClean="0"/>
                  <a:t>psf</a:t>
                </a:r>
                <a:endParaRPr lang="en-US" dirty="0" smtClean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Symbol" panose="05050102010706020507" pitchFamily="18" charset="2"/>
                  </a:rPr>
                  <a:t>r=</a:t>
                </a:r>
                <a:r>
                  <a:rPr lang="en-US" dirty="0" smtClean="0"/>
                  <a:t> Air density</a:t>
                </a:r>
              </a:p>
              <a:p>
                <a:pPr lvl="2"/>
                <a:r>
                  <a:rPr lang="en-US" dirty="0" smtClean="0"/>
                  <a:t>c = wing cord in feet</a:t>
                </a:r>
              </a:p>
              <a:p>
                <a:pPr lvl="2"/>
                <a:r>
                  <a:rPr lang="en-US" dirty="0" smtClean="0"/>
                  <a:t>S = wing area in square feet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800"/>
                <a:ext cx="7772400" cy="4648200"/>
              </a:xfrm>
              <a:blipFill rotWithShape="1">
                <a:blip r:embed="rId2"/>
                <a:stretch>
                  <a:fillRect l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037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Unique Characteristic of Each Aircraft?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24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 27 – </a:t>
            </a:r>
            <a:r>
              <a:rPr lang="en-US" dirty="0" err="1" smtClean="0"/>
              <a:t>STEMosphere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828836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http://www.eventbrite.com/e/share-fair-nations-stemosphere-denver-2014-tickets-12919457445</a:t>
            </a:r>
          </a:p>
        </p:txBody>
      </p:sp>
    </p:spTree>
    <p:extLst>
      <p:ext uri="{BB962C8B-B14F-4D97-AF65-F5344CB8AC3E}">
        <p14:creationId xmlns:p14="http://schemas.microsoft.com/office/powerpoint/2010/main" val="8279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S-3A Viking</a:t>
            </a:r>
            <a:br>
              <a:rPr lang="en-US" altLang="en-US" smtClean="0"/>
            </a:br>
            <a:r>
              <a:rPr lang="en-US" altLang="en-US" smtClean="0"/>
              <a:t>Lockheed</a:t>
            </a:r>
          </a:p>
        </p:txBody>
      </p:sp>
      <p:pic>
        <p:nvPicPr>
          <p:cNvPr id="6147" name="Picture 3" descr="http://images.google.com/images?q=tbn:fbMTvO4IEi6RKM:http://www.richard-seaman.com/Wallpaper/Aircraft/Naval/S3Vik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21336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images.google.com/images?q=tbn:ApcAFk5m2WWWgM:http://force.navair.navy.mil/images/Photo%2520Gallery%2520Pics/s-3%2520shoots%2520maveri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17526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images.google.com/images?q=tbn:oNk5RCWgkwksNM:http://aerofiles.com/lock-s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19400"/>
            <a:ext cx="1752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6" descr="http://www.photovault.com/Link/Military/Navy/show.asp?tg=MYNVolume06/MYNVolume06/MYNV06P12_09.170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1" name="AutoShape 7" descr="http://www.photovault.com/Link/Military/Navy/show.asp?tg=MYNVolume06/MYNVolume06/MYNV06P12_09.1704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152" name="Picture 28" descr="S-3 Vik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17023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3" descr="http://www.globalaircraft.org/photos/planephotos/s-3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2766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 Box 34"/>
          <p:cNvSpPr txBox="1">
            <a:spLocks noChangeArrowheads="1"/>
          </p:cNvSpPr>
          <p:nvPr/>
        </p:nvSpPr>
        <p:spPr bwMode="auto">
          <a:xfrm>
            <a:off x="6858000" y="4632325"/>
            <a:ext cx="19812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Navy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Ant-Submarine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4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.79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R/C 5, 120 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grpSp>
        <p:nvGrpSpPr>
          <p:cNvPr id="6155" name="Group 42"/>
          <p:cNvGrpSpPr>
            <a:grpSpLocks/>
          </p:cNvGrpSpPr>
          <p:nvPr/>
        </p:nvGrpSpPr>
        <p:grpSpPr bwMode="auto">
          <a:xfrm>
            <a:off x="1393825" y="2166938"/>
            <a:ext cx="123825" cy="127000"/>
            <a:chOff x="-38" y="-20"/>
            <a:chExt cx="78" cy="80"/>
          </a:xfrm>
        </p:grpSpPr>
        <p:sp>
          <p:nvSpPr>
            <p:cNvPr id="6157" name="Rectangle 41"/>
            <p:cNvSpPr>
              <a:spLocks noChangeArrowheads="1"/>
            </p:cNvSpPr>
            <p:nvPr/>
          </p:nvSpPr>
          <p:spPr bwMode="auto">
            <a:xfrm>
              <a:off x="-38" y="-20"/>
              <a:ext cx="78" cy="80"/>
            </a:xfrm>
            <a:prstGeom prst="rect">
              <a:avLst/>
            </a:pr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6158" name="Group 40"/>
            <p:cNvGrpSpPr>
              <a:grpSpLocks/>
            </p:cNvGrpSpPr>
            <p:nvPr/>
          </p:nvGrpSpPr>
          <p:grpSpPr bwMode="auto">
            <a:xfrm>
              <a:off x="-38" y="-20"/>
              <a:ext cx="78" cy="80"/>
              <a:chOff x="-38" y="-20"/>
              <a:chExt cx="78" cy="80"/>
            </a:xfrm>
          </p:grpSpPr>
          <p:sp>
            <p:nvSpPr>
              <p:cNvPr id="6159" name="Rectangle 36"/>
              <p:cNvSpPr>
                <a:spLocks noChangeArrowheads="1"/>
              </p:cNvSpPr>
              <p:nvPr/>
            </p:nvSpPr>
            <p:spPr bwMode="auto">
              <a:xfrm>
                <a:off x="-18" y="0"/>
                <a:ext cx="38" cy="40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60" name="Rectangle 39"/>
              <p:cNvSpPr>
                <a:spLocks noChangeArrowheads="1"/>
              </p:cNvSpPr>
              <p:nvPr/>
            </p:nvSpPr>
            <p:spPr bwMode="auto">
              <a:xfrm>
                <a:off x="-38" y="-20"/>
                <a:ext cx="78" cy="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6156" name="Picture 38" descr="http://upload.wikimedia.org/wikipedia/commons/thumb/c/c1/Viking_S-3B.jpg/300px-Viking_S-3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85800"/>
            <a:ext cx="23082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F-111 Aardvark</a:t>
            </a:r>
            <a:br>
              <a:rPr lang="en-US" altLang="en-US" smtClean="0"/>
            </a:br>
            <a:r>
              <a:rPr lang="en-US" altLang="en-US" smtClean="0"/>
              <a:t>General Dynamics</a:t>
            </a:r>
          </a:p>
        </p:txBody>
      </p:sp>
      <p:pic>
        <p:nvPicPr>
          <p:cNvPr id="1028" name="Picture 3" descr="Wallpaper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2438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http://images.google.com/images?q=tbn:aOjraKKvQVBjfM:http://www.planestv.com/images/planestv/f111/F11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48200"/>
            <a:ext cx="23622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152400" y="2462213"/>
          <a:ext cx="3581400" cy="193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hoto Editor Photo" r:id="rId7" imgW="4761905" imgH="2572109" progId="MSPhotoEd.3">
                  <p:embed/>
                </p:oleObj>
              </mc:Choice>
              <mc:Fallback>
                <p:oleObj name="Photo Editor Photo" r:id="rId7" imgW="4761905" imgH="257210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62213"/>
                        <a:ext cx="3581400" cy="193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7" descr="http://images.google.com/images?q=tbn:4I7YFJZhCZ-kZM:http://www.f-111.net/models/f-111-large-models_files/F111-front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557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 descr="http://images.google.com/images?q=tbn:lSgIp-2qCUh6bM:http://www.f-111.net/models/f-111-large-models_files/f111-top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057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23"/>
          <p:cNvSpPr>
            <a:spLocks noChangeArrowheads="1"/>
          </p:cNvSpPr>
          <p:nvPr/>
        </p:nvSpPr>
        <p:spPr bwMode="auto">
          <a:xfrm>
            <a:off x="3489325" y="2697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26"/>
          <p:cNvSpPr>
            <a:spLocks noChangeArrowheads="1"/>
          </p:cNvSpPr>
          <p:nvPr/>
        </p:nvSpPr>
        <p:spPr bwMode="auto">
          <a:xfrm>
            <a:off x="-2141538" y="-1554163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34" name="Picture 28" descr="A shot of the F-1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29"/>
          <p:cNvSpPr txBox="1">
            <a:spLocks noChangeArrowheads="1"/>
          </p:cNvSpPr>
          <p:nvPr/>
        </p:nvSpPr>
        <p:spPr bwMode="auto">
          <a:xfrm>
            <a:off x="6781800" y="4648200"/>
            <a:ext cx="1981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Variable Sweep fighter/bomber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2.5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R/C 25, 890 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1036" name="Picture 33" descr="File:F-111 cockpick similuator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2971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mtClean="0"/>
              <a:t>AH1 Huey Cobra/ AH64 Apache</a:t>
            </a:r>
            <a:br>
              <a:rPr lang="en-US" altLang="en-US" smtClean="0"/>
            </a:br>
            <a:r>
              <a:rPr lang="en-US" altLang="en-US" smtClean="0"/>
              <a:t>Bell Helicopter		Hughes</a:t>
            </a:r>
          </a:p>
        </p:txBody>
      </p:sp>
      <p:pic>
        <p:nvPicPr>
          <p:cNvPr id="7171" name="Picture 3" descr="http://images.google.com/images?q=tbn:HUaIc8E5dE4jQM:http://www.paxmuseum.com/photos/ah1/dcr0021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05000"/>
            <a:ext cx="12922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http://images.google.com/images?q=tbn:fJ6jTtuwRFpDOM:http://people.smartchat.net.au/~eyt/24c5890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3622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9" descr="AH-1 Cob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7" descr="http://www.globalaircraft.org/photos/planephotos/ah-64_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245586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0" descr="AH-64 Apach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2764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34"/>
          <p:cNvSpPr txBox="1">
            <a:spLocks noChangeArrowheads="1"/>
          </p:cNvSpPr>
          <p:nvPr/>
        </p:nvSpPr>
        <p:spPr bwMode="auto">
          <a:xfrm>
            <a:off x="6934200" y="5013325"/>
            <a:ext cx="19812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Army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Attack Helicopter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Cobra – Bell Helicopter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Apache - Hughes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7177" name="Picture 36" descr="http://www.helis.com/h/h64si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905000"/>
            <a:ext cx="386715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JA 37 Viggen</a:t>
            </a:r>
            <a:br>
              <a:rPr lang="en-US" altLang="en-US" smtClean="0"/>
            </a:br>
            <a:r>
              <a:rPr lang="en-US" altLang="en-US" smtClean="0"/>
              <a:t>Saab</a:t>
            </a:r>
          </a:p>
        </p:txBody>
      </p:sp>
      <p:pic>
        <p:nvPicPr>
          <p:cNvPr id="8195" name="Picture 4" descr="http://www.geocities.com/~propilot/pictures/JA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368800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http://images.google.com/images?q=tbn:1dWm1u3W3PdBIM:http://www.scramble.nl/mil/2/sf/gfx/sf_viggen54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667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://images.google.com/images?q=tbn:vyQ4N8Agr2nreM:http://venus.ci.uw.edu.pl/~animal/military.pl/samoloty/viggen/viggen-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8194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-127000" y="-46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199" name="Picture 9" descr="JA37 Viggen escorting a MD-83 out of Swede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6629400" y="4876800"/>
            <a:ext cx="1981200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Swedish Air Force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Attack, fighter, reconnaissance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1 Engine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2.1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R/C 12, 200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SR71 Blackbird</a:t>
            </a:r>
            <a:br>
              <a:rPr lang="en-US" altLang="en-US" smtClean="0"/>
            </a:br>
            <a:r>
              <a:rPr lang="en-US" altLang="en-US" smtClean="0"/>
              <a:t>Lockheed</a:t>
            </a:r>
          </a:p>
        </p:txBody>
      </p:sp>
      <p:pic>
        <p:nvPicPr>
          <p:cNvPr id="9219" name="Picture 4" descr="http://images.google.com/images?q=tbn:gR1B3-PNjvSu-M:http://observe.arc.nasa.gov/nasa/gallery/image_gallery/aero/graphics/SR7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1796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http://images.google.com/images?q=tbn:HEzFjf0Y_J3bRM:http://artur54.no.sapo.pt/images/sr7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9718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ttp://images.google.com/images?q=tbn:24Td4xXzJgo2nM:http://www.rob.com/pic/SR71/536466_G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27432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http://images.google.com/images?q=tbn:lB4ExXJ5EDPxkM:http://www.rb-29.net/HTML/04.PAAvtnArt/PAShowScans/SO11Air/SR7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2479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-1403350" y="-100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9224" name="Picture 10" descr="Climbing fas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6858000" y="4800600"/>
            <a:ext cx="19812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 / NASA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Reconnaissance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3.2+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R/C 11, 810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  <p:pic>
        <p:nvPicPr>
          <p:cNvPr id="9226" name="Picture 15" descr="SR-71 RSO Cockpi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7" descr="SR-71 Pilot Cockpit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P3 Orion</a:t>
            </a:r>
            <a:br>
              <a:rPr lang="en-US" altLang="en-US" smtClean="0"/>
            </a:br>
            <a:r>
              <a:rPr lang="en-US" altLang="en-US" smtClean="0"/>
              <a:t>Lockheed</a:t>
            </a:r>
          </a:p>
        </p:txBody>
      </p:sp>
      <p:pic>
        <p:nvPicPr>
          <p:cNvPr id="10243" name="Picture 3" descr="http://images.google.com/images?q=tbn:WjOEP1RoNzu-XM:http://pictures.werkenbijdemarine.nl/gallerie/high_jpg/24_R0211-52E-17-orion.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87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http://images.google.com/images?q=tbn:Tt_fndDX4zChpM:http://www.geocities.com/CapeCanaveral/4521/navy/P3.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1971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http://images.google.com/images?q=tbn:ibAsOe5LP913PM:http://worldweapon.ru/images/sam/p3/p3_13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360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-1403350" y="-100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47" name="Picture 10" descr="Take off out of Seattle.  Mt. Hood in background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7010400" y="4800600"/>
            <a:ext cx="19812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Navy / Multiple Countries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Maritime Patrol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4 engines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11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F5 Tiger / Tigershark</a:t>
            </a:r>
            <a:br>
              <a:rPr lang="en-US" altLang="en-US" smtClean="0"/>
            </a:br>
            <a:r>
              <a:rPr lang="en-US" altLang="en-US" smtClean="0"/>
              <a:t>Northrop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-1403350" y="-1006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68" name="Picture 10" descr="Looking for a target....and pleas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http://www.footmunch.org.uk/index_files/f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648200"/>
            <a:ext cx="2971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2746375" y="2495550"/>
            <a:ext cx="3651250" cy="0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8700" bIns="793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1271" name="Picture 15" descr="http://img.search.com/thumb/4/44/Caf.f5.750pix.jpg/250px-Caf.f5.750pix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2590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1" descr="http://www.ibge.gov.br/ibgeteen/datas/fab/imagens/f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514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3" descr="http://members.home.nl/c.vanpol/F5%20Tiger%20II%20Swiss%20AF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2667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24"/>
          <p:cNvSpPr txBox="1">
            <a:spLocks noChangeArrowheads="1"/>
          </p:cNvSpPr>
          <p:nvPr/>
        </p:nvSpPr>
        <p:spPr bwMode="auto">
          <a:xfrm>
            <a:off x="6705600" y="4648200"/>
            <a:ext cx="2209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Air Force / Multiple Countries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Fighter / Attack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2 engines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Crew: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Top Speed Mach 1.6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R/C 34, 400  ft/min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488</Words>
  <Application>Microsoft Office PowerPoint</Application>
  <PresentationFormat>On-screen Show (4:3)</PresentationFormat>
  <Paragraphs>148</Paragraphs>
  <Slides>22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Photo Editor Photo</vt:lpstr>
      <vt:lpstr>Flight Simulators (the ultimate video game)</vt:lpstr>
      <vt:lpstr>F-4 Phantom McDonnell Douglas</vt:lpstr>
      <vt:lpstr>S-3A Viking Lockheed</vt:lpstr>
      <vt:lpstr>F-111 Aardvark General Dynamics</vt:lpstr>
      <vt:lpstr>AH1 Huey Cobra/ AH64 Apache Bell Helicopter  Hughes</vt:lpstr>
      <vt:lpstr>JA 37 Viggen Saab</vt:lpstr>
      <vt:lpstr>SR71 Blackbird Lockheed</vt:lpstr>
      <vt:lpstr>P3 Orion Lockheed</vt:lpstr>
      <vt:lpstr>F5 Tiger / Tigershark Northrop</vt:lpstr>
      <vt:lpstr>F14 Tomcat Grumman</vt:lpstr>
      <vt:lpstr>C130 Hercules Lockheed</vt:lpstr>
      <vt:lpstr>F16 Falcon General Dynamics / Lockheed Martin</vt:lpstr>
      <vt:lpstr>F117 Nighthawk Lockheed Martin</vt:lpstr>
      <vt:lpstr>B2 Spirit Northrop Grumman</vt:lpstr>
      <vt:lpstr>F18 Hornet McDonnell Douglas</vt:lpstr>
      <vt:lpstr>F22 Raptor Lockheed Martin</vt:lpstr>
      <vt:lpstr>Aircraft Forces</vt:lpstr>
      <vt:lpstr>Aircraft Forces</vt:lpstr>
      <vt:lpstr>Aircraft Moments</vt:lpstr>
      <vt:lpstr>Aircraft Moments</vt:lpstr>
      <vt:lpstr>What is the Unique Characteristic of Each Aircraft?</vt:lpstr>
      <vt:lpstr>Sep 27 – STEMosphere 2014</vt:lpstr>
    </vt:vector>
  </TitlesOfParts>
  <Company>Raytheon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spetrysz</dc:creator>
  <cp:lastModifiedBy>Stef Petryszyn</cp:lastModifiedBy>
  <cp:revision>55</cp:revision>
  <dcterms:created xsi:type="dcterms:W3CDTF">2007-02-19T21:23:06Z</dcterms:created>
  <dcterms:modified xsi:type="dcterms:W3CDTF">2014-09-20T12:45:13Z</dcterms:modified>
</cp:coreProperties>
</file>