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4"/>
  </p:sldMasterIdLst>
  <p:notesMasterIdLst>
    <p:notesMasterId r:id="rId30"/>
  </p:notesMasterIdLst>
  <p:handoutMasterIdLst>
    <p:handoutMasterId r:id="rId31"/>
  </p:handoutMasterIdLst>
  <p:sldIdLst>
    <p:sldId id="569" r:id="rId5"/>
    <p:sldId id="443" r:id="rId6"/>
    <p:sldId id="482" r:id="rId7"/>
    <p:sldId id="484" r:id="rId8"/>
    <p:sldId id="493" r:id="rId9"/>
    <p:sldId id="494" r:id="rId10"/>
    <p:sldId id="495" r:id="rId11"/>
    <p:sldId id="570" r:id="rId12"/>
    <p:sldId id="496" r:id="rId13"/>
    <p:sldId id="497" r:id="rId14"/>
    <p:sldId id="498" r:id="rId15"/>
    <p:sldId id="505" r:id="rId16"/>
    <p:sldId id="517" r:id="rId17"/>
    <p:sldId id="513" r:id="rId18"/>
    <p:sldId id="518" r:id="rId19"/>
    <p:sldId id="520" r:id="rId20"/>
    <p:sldId id="521" r:id="rId21"/>
    <p:sldId id="522" r:id="rId22"/>
    <p:sldId id="523" r:id="rId23"/>
    <p:sldId id="503" r:id="rId24"/>
    <p:sldId id="426" r:id="rId25"/>
    <p:sldId id="492" r:id="rId26"/>
    <p:sldId id="566" r:id="rId27"/>
    <p:sldId id="506" r:id="rId28"/>
    <p:sldId id="369" r:id="rId29"/>
  </p:sldIdLst>
  <p:sldSz cx="9144000" cy="6858000" type="screen4x3"/>
  <p:notesSz cx="6997700" cy="9271000"/>
  <p:kinsoku lang="ja-JP" invalStChars="、。，．・：；？！゛゜ヽヾゝゞ々ー’”）〕］｝〉》」』】°‰′″℃￠％ぁぃぅぇぉっゃゅょゎァィゥェォッャュョヮヵヶ!%),.:;?]}｡｣､･ｧｨｩｪｫｬｭｮｯｰﾞﾟ" invalEndChars="‘“（〔［｛〈《「『【￥＄$([\{｢￡"/>
  <p:defaultTextStyle>
    <a:defPPr>
      <a:defRPr lang="en-US"/>
    </a:defPPr>
    <a:lvl1pPr algn="l" rtl="0" fontAlgn="base">
      <a:spcBef>
        <a:spcPct val="0"/>
      </a:spcBef>
      <a:spcAft>
        <a:spcPct val="0"/>
      </a:spcAft>
      <a:defRPr sz="1000" b="1" kern="1200">
        <a:solidFill>
          <a:schemeClr val="tx1"/>
        </a:solidFill>
        <a:latin typeface="Times New Roman" pitchFamily="18" charset="0"/>
        <a:ea typeface="+mn-ea"/>
        <a:cs typeface="+mn-cs"/>
      </a:defRPr>
    </a:lvl1pPr>
    <a:lvl2pPr marL="457200" algn="l" rtl="0" fontAlgn="base">
      <a:spcBef>
        <a:spcPct val="0"/>
      </a:spcBef>
      <a:spcAft>
        <a:spcPct val="0"/>
      </a:spcAft>
      <a:defRPr sz="1000" b="1" kern="1200">
        <a:solidFill>
          <a:schemeClr val="tx1"/>
        </a:solidFill>
        <a:latin typeface="Times New Roman" pitchFamily="18" charset="0"/>
        <a:ea typeface="+mn-ea"/>
        <a:cs typeface="+mn-cs"/>
      </a:defRPr>
    </a:lvl2pPr>
    <a:lvl3pPr marL="914400" algn="l" rtl="0" fontAlgn="base">
      <a:spcBef>
        <a:spcPct val="0"/>
      </a:spcBef>
      <a:spcAft>
        <a:spcPct val="0"/>
      </a:spcAft>
      <a:defRPr sz="1000" b="1" kern="1200">
        <a:solidFill>
          <a:schemeClr val="tx1"/>
        </a:solidFill>
        <a:latin typeface="Times New Roman" pitchFamily="18" charset="0"/>
        <a:ea typeface="+mn-ea"/>
        <a:cs typeface="+mn-cs"/>
      </a:defRPr>
    </a:lvl3pPr>
    <a:lvl4pPr marL="1371600" algn="l" rtl="0" fontAlgn="base">
      <a:spcBef>
        <a:spcPct val="0"/>
      </a:spcBef>
      <a:spcAft>
        <a:spcPct val="0"/>
      </a:spcAft>
      <a:defRPr sz="1000" b="1" kern="1200">
        <a:solidFill>
          <a:schemeClr val="tx1"/>
        </a:solidFill>
        <a:latin typeface="Times New Roman" pitchFamily="18" charset="0"/>
        <a:ea typeface="+mn-ea"/>
        <a:cs typeface="+mn-cs"/>
      </a:defRPr>
    </a:lvl4pPr>
    <a:lvl5pPr marL="1828800" algn="l" rtl="0" fontAlgn="base">
      <a:spcBef>
        <a:spcPct val="0"/>
      </a:spcBef>
      <a:spcAft>
        <a:spcPct val="0"/>
      </a:spcAft>
      <a:defRPr sz="1000" b="1" kern="1200">
        <a:solidFill>
          <a:schemeClr val="tx1"/>
        </a:solidFill>
        <a:latin typeface="Times New Roman" pitchFamily="18" charset="0"/>
        <a:ea typeface="+mn-ea"/>
        <a:cs typeface="+mn-cs"/>
      </a:defRPr>
    </a:lvl5pPr>
    <a:lvl6pPr marL="2286000" algn="l" defTabSz="914400" rtl="0" eaLnBrk="1" latinLnBrk="0" hangingPunct="1">
      <a:defRPr sz="1000" b="1" kern="1200">
        <a:solidFill>
          <a:schemeClr val="tx1"/>
        </a:solidFill>
        <a:latin typeface="Times New Roman" pitchFamily="18" charset="0"/>
        <a:ea typeface="+mn-ea"/>
        <a:cs typeface="+mn-cs"/>
      </a:defRPr>
    </a:lvl6pPr>
    <a:lvl7pPr marL="2743200" algn="l" defTabSz="914400" rtl="0" eaLnBrk="1" latinLnBrk="0" hangingPunct="1">
      <a:defRPr sz="1000" b="1" kern="1200">
        <a:solidFill>
          <a:schemeClr val="tx1"/>
        </a:solidFill>
        <a:latin typeface="Times New Roman" pitchFamily="18" charset="0"/>
        <a:ea typeface="+mn-ea"/>
        <a:cs typeface="+mn-cs"/>
      </a:defRPr>
    </a:lvl7pPr>
    <a:lvl8pPr marL="3200400" algn="l" defTabSz="914400" rtl="0" eaLnBrk="1" latinLnBrk="0" hangingPunct="1">
      <a:defRPr sz="1000" b="1" kern="1200">
        <a:solidFill>
          <a:schemeClr val="tx1"/>
        </a:solidFill>
        <a:latin typeface="Times New Roman" pitchFamily="18" charset="0"/>
        <a:ea typeface="+mn-ea"/>
        <a:cs typeface="+mn-cs"/>
      </a:defRPr>
    </a:lvl8pPr>
    <a:lvl9pPr marL="3657600" algn="l" defTabSz="914400" rtl="0" eaLnBrk="1" latinLnBrk="0" hangingPunct="1">
      <a:defRPr sz="10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0">
          <p15:clr>
            <a:srgbClr val="A4A3A4"/>
          </p15:clr>
        </p15:guide>
        <p15:guide id="2" pos="220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8148"/>
    <a:srgbClr val="F47C40"/>
    <a:srgbClr val="CC6600"/>
    <a:srgbClr val="CC3300"/>
    <a:srgbClr val="3399FF"/>
    <a:srgbClr val="0066FF"/>
    <a:srgbClr val="3366FF"/>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15" autoAdjust="0"/>
    <p:restoredTop sz="94625" autoAdjust="0"/>
  </p:normalViewPr>
  <p:slideViewPr>
    <p:cSldViewPr snapToGrid="0">
      <p:cViewPr varScale="1">
        <p:scale>
          <a:sx n="106" d="100"/>
          <a:sy n="106" d="100"/>
        </p:scale>
        <p:origin x="1308"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75" d="100"/>
        <a:sy n="75" d="100"/>
      </p:scale>
      <p:origin x="0" y="7758"/>
    </p:cViewPr>
  </p:sorterViewPr>
  <p:notesViewPr>
    <p:cSldViewPr snapToGrid="0">
      <p:cViewPr varScale="1">
        <p:scale>
          <a:sx n="75" d="100"/>
          <a:sy n="75" d="100"/>
        </p:scale>
        <p:origin x="-3252" y="-102"/>
      </p:cViewPr>
      <p:guideLst>
        <p:guide orient="horz" pos="2920"/>
        <p:guide pos="22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4968494"/>
      </p:ext>
    </p:extLst>
  </p:cSld>
  <p:clrMap bg1="lt1" tx1="dk1" bg2="lt2" tx2="dk2" accent1="accent1" accent2="accent2" accent3="accent3" accent4="accent4" accent5="accent5" accent6="accent6" hlink="hlink" folHlink="folHlink"/>
  <p:hf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idx="2"/>
          </p:nvPr>
        </p:nvSpPr>
        <p:spPr bwMode="auto">
          <a:xfrm>
            <a:off x="1200150" y="709613"/>
            <a:ext cx="4598988" cy="3449637"/>
          </a:xfrm>
          <a:prstGeom prst="rect">
            <a:avLst/>
          </a:prstGeom>
          <a:noFill/>
          <a:ln w="12700">
            <a:noFill/>
            <a:miter lim="800000"/>
            <a:headEnd/>
            <a:tailEnd/>
          </a:ln>
        </p:spPr>
      </p:sp>
    </p:spTree>
    <p:extLst>
      <p:ext uri="{BB962C8B-B14F-4D97-AF65-F5344CB8AC3E}">
        <p14:creationId xmlns:p14="http://schemas.microsoft.com/office/powerpoint/2010/main" val="1785656474"/>
      </p:ext>
    </p:extLst>
  </p:cSld>
  <p:clrMap bg1="lt1" tx1="dk1" bg2="lt2" tx2="dk2" accent1="accent1" accent2="accent2" accent3="accent3" accent4="accent4" accent5="accent5" accent6="accent6" hlink="hlink" folHlink="folHlink"/>
  <p:hf dt="0"/>
  <p:notesStyle>
    <a:lvl1pPr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1pPr>
    <a:lvl2pPr marL="4572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2pPr>
    <a:lvl3pPr marL="9144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3pPr>
    <a:lvl4pPr marL="13716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4pPr>
    <a:lvl5pPr marL="1828800" algn="l" rtl="0" eaLnBrk="0" fontAlgn="base" hangingPunct="0">
      <a:lnSpc>
        <a:spcPct val="90000"/>
      </a:lnSpc>
      <a:spcBef>
        <a:spcPct val="4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dirty="0" smtClean="0">
                <a:latin typeface="Arial" pitchFamily="34" charset="0"/>
              </a:rPr>
              <a:t>Vision and Values</a:t>
            </a:r>
          </a:p>
        </p:txBody>
      </p:sp>
    </p:spTree>
    <p:extLst>
      <p:ext uri="{BB962C8B-B14F-4D97-AF65-F5344CB8AC3E}">
        <p14:creationId xmlns:p14="http://schemas.microsoft.com/office/powerpoint/2010/main" val="4454353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287373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7301096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29788085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7141417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2528229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xfrm>
            <a:off x="1181100" y="695325"/>
            <a:ext cx="4635500" cy="3476625"/>
          </a:xfrm>
        </p:spPr>
      </p:sp>
      <p:sp>
        <p:nvSpPr>
          <p:cNvPr id="61443" name="Rectangle 3"/>
          <p:cNvSpPr>
            <a:spLocks noGrp="1" noChangeArrowheads="1"/>
          </p:cNvSpPr>
          <p:nvPr>
            <p:ph type="body" idx="1"/>
          </p:nvPr>
        </p:nvSpPr>
        <p:spPr bwMode="auto">
          <a:xfrm>
            <a:off x="933450" y="4403725"/>
            <a:ext cx="5130800" cy="4171950"/>
          </a:xfrm>
          <a:prstGeom prst="rect">
            <a:avLst/>
          </a:prstGeom>
          <a:solidFill>
            <a:srgbClr val="FFFFFF"/>
          </a:solidFill>
          <a:ln>
            <a:solidFill>
              <a:srgbClr val="000000"/>
            </a:solidFill>
            <a:miter lim="800000"/>
            <a:headEnd/>
            <a:tailEnd/>
          </a:ln>
        </p:spPr>
        <p:txBody>
          <a:bodyPr/>
          <a:lstStyle/>
          <a:p>
            <a:endParaRPr lang="en-US" smtClean="0">
              <a:latin typeface="Arial" pitchFamily="34" charset="0"/>
            </a:endParaRPr>
          </a:p>
        </p:txBody>
      </p:sp>
    </p:spTree>
    <p:extLst>
      <p:ext uri="{BB962C8B-B14F-4D97-AF65-F5344CB8AC3E}">
        <p14:creationId xmlns:p14="http://schemas.microsoft.com/office/powerpoint/2010/main" val="36530150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35273131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31287380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Rot="1" noChangeAspect="1" noChangeArrowheads="1" noTextEdit="1"/>
          </p:cNvSpPr>
          <p:nvPr>
            <p:ph type="sldImg"/>
          </p:nvPr>
        </p:nvSpPr>
        <p:spPr/>
      </p:sp>
      <p:sp>
        <p:nvSpPr>
          <p:cNvPr id="84995" name="Rectangle 3"/>
          <p:cNvSpPr>
            <a:spLocks noGrp="1" noChangeArrowheads="1"/>
          </p:cNvSpPr>
          <p:nvPr>
            <p:ph type="body" idx="1"/>
          </p:nvPr>
        </p:nvSpPr>
        <p:spPr bwMode="auto">
          <a:xfrm>
            <a:off x="700088" y="4403725"/>
            <a:ext cx="5597525" cy="4171950"/>
          </a:xfrm>
          <a:prstGeom prst="rect">
            <a:avLst/>
          </a:prstGeom>
          <a:noFill/>
          <a:ln>
            <a:miter lim="800000"/>
            <a:headEnd/>
            <a:tailEnd/>
          </a:ln>
        </p:spPr>
        <p:txBody>
          <a:bodyPr/>
          <a:lstStyle/>
          <a:p>
            <a:endParaRPr lang="en-US" smtClean="0">
              <a:latin typeface="Arial" pitchFamily="34" charset="0"/>
            </a:endParaRPr>
          </a:p>
        </p:txBody>
      </p:sp>
    </p:spTree>
    <p:extLst>
      <p:ext uri="{BB962C8B-B14F-4D97-AF65-F5344CB8AC3E}">
        <p14:creationId xmlns:p14="http://schemas.microsoft.com/office/powerpoint/2010/main" val="1899063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dirty="0" smtClean="0">
                <a:latin typeface="Arial" pitchFamily="34" charset="0"/>
              </a:rPr>
              <a:t>Vision and Values</a:t>
            </a:r>
          </a:p>
        </p:txBody>
      </p:sp>
    </p:spTree>
    <p:extLst>
      <p:ext uri="{BB962C8B-B14F-4D97-AF65-F5344CB8AC3E}">
        <p14:creationId xmlns:p14="http://schemas.microsoft.com/office/powerpoint/2010/main" val="56908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1646584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16655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2450328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27206245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1521007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396331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1182688" y="695325"/>
            <a:ext cx="4640262" cy="3479800"/>
          </a:xfrm>
        </p:spPr>
      </p:sp>
      <p:sp>
        <p:nvSpPr>
          <p:cNvPr id="60419" name="Rectangle 3"/>
          <p:cNvSpPr>
            <a:spLocks noGrp="1" noChangeArrowheads="1"/>
          </p:cNvSpPr>
          <p:nvPr>
            <p:ph type="body" idx="1"/>
          </p:nvPr>
        </p:nvSpPr>
        <p:spPr bwMode="auto">
          <a:xfrm>
            <a:off x="931863" y="4402138"/>
            <a:ext cx="5133975" cy="4175125"/>
          </a:xfrm>
          <a:prstGeom prst="rect">
            <a:avLst/>
          </a:prstGeom>
          <a:solidFill>
            <a:srgbClr val="FFFFFF"/>
          </a:solidFill>
          <a:ln>
            <a:solidFill>
              <a:srgbClr val="000000"/>
            </a:solidFill>
            <a:miter lim="800000"/>
            <a:headEnd/>
            <a:tailEnd/>
          </a:ln>
        </p:spPr>
        <p:txBody>
          <a:bodyPr/>
          <a:lstStyle/>
          <a:p>
            <a:r>
              <a:rPr lang="en-US" smtClean="0">
                <a:latin typeface="Arial" pitchFamily="34" charset="0"/>
              </a:rPr>
              <a:t>Vision and Values</a:t>
            </a:r>
          </a:p>
        </p:txBody>
      </p:sp>
    </p:spTree>
    <p:extLst>
      <p:ext uri="{BB962C8B-B14F-4D97-AF65-F5344CB8AC3E}">
        <p14:creationId xmlns:p14="http://schemas.microsoft.com/office/powerpoint/2010/main" val="40450866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spd="slow">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91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6991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6991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spd="slow">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185863"/>
            <a:ext cx="4038600" cy="478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185863"/>
            <a:ext cx="4038600" cy="478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slow">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slow">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slow">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spd="slow">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2050" name="Picture 2" descr="Background3"/>
          <p:cNvPicPr>
            <a:picLocks noChangeAspect="1" noChangeArrowheads="1"/>
          </p:cNvPicPr>
          <p:nvPr userDrawn="1"/>
        </p:nvPicPr>
        <p:blipFill>
          <a:blip r:embed="rId14" cstate="print"/>
          <a:srcRect/>
          <a:stretch>
            <a:fillRect/>
          </a:stretch>
        </p:blipFill>
        <p:spPr bwMode="invGray">
          <a:xfrm>
            <a:off x="0" y="0"/>
            <a:ext cx="9144000" cy="6858000"/>
          </a:xfrm>
          <a:prstGeom prst="rect">
            <a:avLst/>
          </a:prstGeom>
          <a:noFill/>
          <a:ln w="9525">
            <a:noFill/>
            <a:miter lim="800000"/>
            <a:headEnd/>
            <a:tailEnd/>
          </a:ln>
        </p:spPr>
      </p:pic>
      <p:sp>
        <p:nvSpPr>
          <p:cNvPr id="504835" name="Rectangle 3"/>
          <p:cNvSpPr>
            <a:spLocks noGrp="1" noChangeArrowheads="1"/>
          </p:cNvSpPr>
          <p:nvPr>
            <p:ph type="body" idx="1"/>
          </p:nvPr>
        </p:nvSpPr>
        <p:spPr bwMode="auto">
          <a:xfrm>
            <a:off x="457200" y="1185863"/>
            <a:ext cx="8229600" cy="47879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04836" name="Rectangle 4"/>
          <p:cNvSpPr>
            <a:spLocks noGrp="1" noChangeArrowheads="1"/>
          </p:cNvSpPr>
          <p:nvPr>
            <p:ph type="title"/>
          </p:nvPr>
        </p:nvSpPr>
        <p:spPr bwMode="auto">
          <a:xfrm>
            <a:off x="457200" y="274638"/>
            <a:ext cx="8229600" cy="563562"/>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p>
            <a:pPr lvl="0"/>
            <a:r>
              <a:rPr lang="en-US" smtClean="0"/>
              <a:t>Arial Bold 32 pt</a:t>
            </a:r>
          </a:p>
        </p:txBody>
      </p:sp>
      <p:sp>
        <p:nvSpPr>
          <p:cNvPr id="504837" name="Text Box 5"/>
          <p:cNvSpPr txBox="1">
            <a:spLocks noChangeArrowheads="1"/>
          </p:cNvSpPr>
          <p:nvPr userDrawn="1"/>
        </p:nvSpPr>
        <p:spPr bwMode="black">
          <a:xfrm>
            <a:off x="8413750" y="6634163"/>
            <a:ext cx="720725" cy="214312"/>
          </a:xfrm>
          <a:prstGeom prst="rect">
            <a:avLst/>
          </a:prstGeom>
          <a:noFill/>
          <a:ln w="25400">
            <a:noFill/>
            <a:miter lim="800000"/>
            <a:headEnd/>
            <a:tailEnd/>
          </a:ln>
          <a:effectLst/>
        </p:spPr>
        <p:txBody>
          <a:bodyPr>
            <a:spAutoFit/>
          </a:bodyPr>
          <a:lstStyle/>
          <a:p>
            <a:pPr algn="r" eaLnBrk="0" hangingPunct="0">
              <a:spcBef>
                <a:spcPct val="50000"/>
              </a:spcBef>
              <a:defRPr/>
            </a:pPr>
            <a:fld id="{9DF28D73-166B-4015-8676-2878433D3E57}" type="slidenum">
              <a:rPr lang="en-US" sz="800" b="0">
                <a:solidFill>
                  <a:srgbClr val="FFFFE9"/>
                </a:solidFill>
                <a:latin typeface="Arial" charset="0"/>
              </a:rPr>
              <a:pPr algn="r" eaLnBrk="0" hangingPunct="0">
                <a:spcBef>
                  <a:spcPct val="50000"/>
                </a:spcBef>
                <a:defRPr/>
              </a:pPr>
              <a:t>‹#›</a:t>
            </a:fld>
            <a:endParaRPr lang="en-US" sz="800" b="0">
              <a:solidFill>
                <a:srgbClr val="FFFFE9"/>
              </a:solidFill>
              <a:latin typeface="Arial" charset="0"/>
            </a:endParaRP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spd="slow">
    <p:zoom/>
  </p:transition>
  <p:timing>
    <p:tnLst>
      <p:par>
        <p:cTn id="1" dur="indefinite" restart="never" nodeType="tmRoot"/>
      </p:par>
    </p:tnLst>
  </p:timing>
  <p:hf sldNum="0" hdr="0" dt="0"/>
  <p:txStyles>
    <p:titleStyle>
      <a:lvl1pPr algn="l" rtl="0" eaLnBrk="0" fontAlgn="base" hangingPunct="0">
        <a:spcBef>
          <a:spcPct val="0"/>
        </a:spcBef>
        <a:spcAft>
          <a:spcPct val="0"/>
        </a:spcAft>
        <a:defRPr sz="2800" b="1">
          <a:solidFill>
            <a:schemeClr val="bg1"/>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2800" b="1">
          <a:solidFill>
            <a:schemeClr val="bg1"/>
          </a:solidFill>
          <a:effectLst>
            <a:outerShdw blurRad="38100" dist="38100" dir="2700000" algn="tl">
              <a:srgbClr val="000000"/>
            </a:outerShdw>
          </a:effectLst>
          <a:latin typeface="Arial" charset="0"/>
        </a:defRPr>
      </a:lvl2pPr>
      <a:lvl3pPr algn="l" rtl="0" eaLnBrk="0" fontAlgn="base" hangingPunct="0">
        <a:spcBef>
          <a:spcPct val="0"/>
        </a:spcBef>
        <a:spcAft>
          <a:spcPct val="0"/>
        </a:spcAft>
        <a:defRPr sz="2800" b="1">
          <a:solidFill>
            <a:schemeClr val="bg1"/>
          </a:solidFill>
          <a:effectLst>
            <a:outerShdw blurRad="38100" dist="38100" dir="2700000" algn="tl">
              <a:srgbClr val="000000"/>
            </a:outerShdw>
          </a:effectLst>
          <a:latin typeface="Arial" charset="0"/>
        </a:defRPr>
      </a:lvl3pPr>
      <a:lvl4pPr algn="l" rtl="0" eaLnBrk="0" fontAlgn="base" hangingPunct="0">
        <a:spcBef>
          <a:spcPct val="0"/>
        </a:spcBef>
        <a:spcAft>
          <a:spcPct val="0"/>
        </a:spcAft>
        <a:defRPr sz="2800" b="1">
          <a:solidFill>
            <a:schemeClr val="bg1"/>
          </a:solidFill>
          <a:effectLst>
            <a:outerShdw blurRad="38100" dist="38100" dir="2700000" algn="tl">
              <a:srgbClr val="000000"/>
            </a:outerShdw>
          </a:effectLst>
          <a:latin typeface="Arial" charset="0"/>
        </a:defRPr>
      </a:lvl4pPr>
      <a:lvl5pPr algn="l" rtl="0" eaLnBrk="0" fontAlgn="base" hangingPunct="0">
        <a:spcBef>
          <a:spcPct val="0"/>
        </a:spcBef>
        <a:spcAft>
          <a:spcPct val="0"/>
        </a:spcAft>
        <a:defRPr sz="2800" b="1">
          <a:solidFill>
            <a:schemeClr val="bg1"/>
          </a:solidFill>
          <a:effectLst>
            <a:outerShdw blurRad="38100" dist="38100" dir="2700000" algn="tl">
              <a:srgbClr val="000000"/>
            </a:outerShdw>
          </a:effectLst>
          <a:latin typeface="Arial" charset="0"/>
        </a:defRPr>
      </a:lvl5pPr>
      <a:lvl6pPr marL="457200" algn="l" rtl="0" fontAlgn="base">
        <a:spcBef>
          <a:spcPct val="0"/>
        </a:spcBef>
        <a:spcAft>
          <a:spcPct val="0"/>
        </a:spcAft>
        <a:defRPr sz="2800" b="1">
          <a:solidFill>
            <a:schemeClr val="bg1"/>
          </a:solidFill>
          <a:effectLst>
            <a:outerShdw blurRad="38100" dist="38100" dir="2700000" algn="tl">
              <a:srgbClr val="000000"/>
            </a:outerShdw>
          </a:effectLst>
          <a:latin typeface="Arial" charset="0"/>
        </a:defRPr>
      </a:lvl6pPr>
      <a:lvl7pPr marL="914400" algn="l" rtl="0" fontAlgn="base">
        <a:spcBef>
          <a:spcPct val="0"/>
        </a:spcBef>
        <a:spcAft>
          <a:spcPct val="0"/>
        </a:spcAft>
        <a:defRPr sz="2800" b="1">
          <a:solidFill>
            <a:schemeClr val="bg1"/>
          </a:solidFill>
          <a:effectLst>
            <a:outerShdw blurRad="38100" dist="38100" dir="2700000" algn="tl">
              <a:srgbClr val="000000"/>
            </a:outerShdw>
          </a:effectLst>
          <a:latin typeface="Arial" charset="0"/>
        </a:defRPr>
      </a:lvl7pPr>
      <a:lvl8pPr marL="1371600" algn="l" rtl="0" fontAlgn="base">
        <a:spcBef>
          <a:spcPct val="0"/>
        </a:spcBef>
        <a:spcAft>
          <a:spcPct val="0"/>
        </a:spcAft>
        <a:defRPr sz="2800" b="1">
          <a:solidFill>
            <a:schemeClr val="bg1"/>
          </a:solidFill>
          <a:effectLst>
            <a:outerShdw blurRad="38100" dist="38100" dir="2700000" algn="tl">
              <a:srgbClr val="000000"/>
            </a:outerShdw>
          </a:effectLst>
          <a:latin typeface="Arial" charset="0"/>
        </a:defRPr>
      </a:lvl8pPr>
      <a:lvl9pPr marL="1828800" algn="l" rtl="0" fontAlgn="base">
        <a:spcBef>
          <a:spcPct val="0"/>
        </a:spcBef>
        <a:spcAft>
          <a:spcPct val="0"/>
        </a:spcAft>
        <a:defRPr sz="2800" b="1">
          <a:solidFill>
            <a:schemeClr val="bg1"/>
          </a:solidFill>
          <a:effectLst>
            <a:outerShdw blurRad="38100" dist="38100" dir="2700000" algn="tl">
              <a:srgbClr val="000000"/>
            </a:outerShdw>
          </a:effectLst>
          <a:latin typeface="Arial" charset="0"/>
        </a:defRPr>
      </a:lvl9pPr>
    </p:titleStyle>
    <p:bodyStyle>
      <a:lvl1pPr marL="233363" indent="-233363" algn="l" rtl="0" eaLnBrk="0" fontAlgn="base" hangingPunct="0">
        <a:spcBef>
          <a:spcPct val="20000"/>
        </a:spcBef>
        <a:spcAft>
          <a:spcPct val="0"/>
        </a:spcAft>
        <a:buChar char="•"/>
        <a:defRPr b="1">
          <a:solidFill>
            <a:schemeClr val="bg1"/>
          </a:solidFill>
          <a:effectLst>
            <a:outerShdw blurRad="38100" dist="38100" dir="2700000" algn="tl">
              <a:srgbClr val="000000"/>
            </a:outerShdw>
          </a:effectLst>
          <a:latin typeface="+mn-lt"/>
          <a:ea typeface="+mn-ea"/>
          <a:cs typeface="+mn-cs"/>
        </a:defRPr>
      </a:lvl1pPr>
      <a:lvl2pPr marL="458788" indent="-223838" algn="l" rtl="0" eaLnBrk="0" fontAlgn="base" hangingPunct="0">
        <a:spcBef>
          <a:spcPct val="20000"/>
        </a:spcBef>
        <a:spcAft>
          <a:spcPct val="0"/>
        </a:spcAft>
        <a:buChar char="–"/>
        <a:defRPr b="1">
          <a:solidFill>
            <a:schemeClr val="bg1"/>
          </a:solidFill>
          <a:effectLst>
            <a:outerShdw blurRad="38100" dist="38100" dir="2700000" algn="tl">
              <a:srgbClr val="000000"/>
            </a:outerShdw>
          </a:effectLst>
          <a:latin typeface="+mn-lt"/>
        </a:defRPr>
      </a:lvl2pPr>
      <a:lvl3pPr marL="663575" indent="-203200" algn="l" rtl="0" eaLnBrk="0" fontAlgn="base" hangingPunct="0">
        <a:spcBef>
          <a:spcPct val="20000"/>
        </a:spcBef>
        <a:spcAft>
          <a:spcPct val="0"/>
        </a:spcAft>
        <a:buChar char="•"/>
        <a:defRPr b="1">
          <a:solidFill>
            <a:schemeClr val="bg1"/>
          </a:solidFill>
          <a:effectLst>
            <a:outerShdw blurRad="38100" dist="38100" dir="2700000" algn="tl">
              <a:srgbClr val="000000"/>
            </a:outerShdw>
          </a:effectLst>
          <a:latin typeface="+mn-lt"/>
        </a:defRPr>
      </a:lvl3pPr>
      <a:lvl4pPr marL="995363" indent="-274638" algn="l" rtl="0" eaLnBrk="0" fontAlgn="base" hangingPunct="0">
        <a:spcBef>
          <a:spcPct val="20000"/>
        </a:spcBef>
        <a:spcAft>
          <a:spcPct val="0"/>
        </a:spcAft>
        <a:buChar char="–"/>
        <a:defRPr sz="1600" b="1">
          <a:solidFill>
            <a:schemeClr val="bg1"/>
          </a:solidFill>
          <a:effectLst>
            <a:outerShdw blurRad="38100" dist="38100" dir="2700000" algn="tl">
              <a:srgbClr val="000000"/>
            </a:outerShdw>
          </a:effectLst>
          <a:latin typeface="+mn-lt"/>
        </a:defRPr>
      </a:lvl4pPr>
      <a:lvl5pPr marL="1371600" indent="-223838" algn="l" rtl="0" eaLnBrk="0" fontAlgn="base" hangingPunct="0">
        <a:spcBef>
          <a:spcPct val="20000"/>
        </a:spcBef>
        <a:spcAft>
          <a:spcPct val="0"/>
        </a:spcAft>
        <a:buChar char="»"/>
        <a:defRPr sz="1600" b="1">
          <a:solidFill>
            <a:schemeClr val="bg1"/>
          </a:solidFill>
          <a:effectLst>
            <a:outerShdw blurRad="38100" dist="38100" dir="2700000" algn="tl">
              <a:srgbClr val="000000"/>
            </a:outerShdw>
          </a:effectLst>
          <a:latin typeface="+mn-lt"/>
        </a:defRPr>
      </a:lvl5pPr>
      <a:lvl6pPr marL="1828800" indent="-223838" algn="l" rtl="0" fontAlgn="base">
        <a:spcBef>
          <a:spcPct val="20000"/>
        </a:spcBef>
        <a:spcAft>
          <a:spcPct val="0"/>
        </a:spcAft>
        <a:buChar char="»"/>
        <a:defRPr sz="1600" b="1">
          <a:solidFill>
            <a:schemeClr val="bg1"/>
          </a:solidFill>
          <a:effectLst>
            <a:outerShdw blurRad="38100" dist="38100" dir="2700000" algn="tl">
              <a:srgbClr val="000000"/>
            </a:outerShdw>
          </a:effectLst>
          <a:latin typeface="+mn-lt"/>
        </a:defRPr>
      </a:lvl6pPr>
      <a:lvl7pPr marL="2286000" indent="-223838" algn="l" rtl="0" fontAlgn="base">
        <a:spcBef>
          <a:spcPct val="20000"/>
        </a:spcBef>
        <a:spcAft>
          <a:spcPct val="0"/>
        </a:spcAft>
        <a:buChar char="»"/>
        <a:defRPr sz="1600" b="1">
          <a:solidFill>
            <a:schemeClr val="bg1"/>
          </a:solidFill>
          <a:effectLst>
            <a:outerShdw blurRad="38100" dist="38100" dir="2700000" algn="tl">
              <a:srgbClr val="000000"/>
            </a:outerShdw>
          </a:effectLst>
          <a:latin typeface="+mn-lt"/>
        </a:defRPr>
      </a:lvl7pPr>
      <a:lvl8pPr marL="2743200" indent="-223838" algn="l" rtl="0" fontAlgn="base">
        <a:spcBef>
          <a:spcPct val="20000"/>
        </a:spcBef>
        <a:spcAft>
          <a:spcPct val="0"/>
        </a:spcAft>
        <a:buChar char="»"/>
        <a:defRPr sz="1600" b="1">
          <a:solidFill>
            <a:schemeClr val="bg1"/>
          </a:solidFill>
          <a:effectLst>
            <a:outerShdw blurRad="38100" dist="38100" dir="2700000" algn="tl">
              <a:srgbClr val="000000"/>
            </a:outerShdw>
          </a:effectLst>
          <a:latin typeface="+mn-lt"/>
        </a:defRPr>
      </a:lvl8pPr>
      <a:lvl9pPr marL="3200400" indent="-223838" algn="l" rtl="0" fontAlgn="base">
        <a:spcBef>
          <a:spcPct val="20000"/>
        </a:spcBef>
        <a:spcAft>
          <a:spcPct val="0"/>
        </a:spcAft>
        <a:buChar char="»"/>
        <a:defRPr sz="1600" b="1">
          <a:solidFill>
            <a:schemeClr val="bg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jpeg"/></Relationships>
</file>

<file path=ppt/slides/_rels/slide16.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wmf"/><Relationship Id="rId5" Type="http://schemas.openxmlformats.org/officeDocument/2006/relationships/image" Target="../media/image29.png"/><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jpeg"/></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2" name="Rectangle 4"/>
          <p:cNvSpPr>
            <a:spLocks noChangeArrowheads="1"/>
          </p:cNvSpPr>
          <p:nvPr/>
        </p:nvSpPr>
        <p:spPr bwMode="black">
          <a:xfrm>
            <a:off x="756034" y="4780863"/>
            <a:ext cx="6867525" cy="1752600"/>
          </a:xfrm>
          <a:prstGeom prst="rect">
            <a:avLst/>
          </a:prstGeom>
          <a:noFill/>
          <a:ln w="12700">
            <a:noFill/>
            <a:miter lim="800000"/>
            <a:headEnd/>
            <a:tailEnd/>
          </a:ln>
          <a:effectLst/>
        </p:spPr>
        <p:txBody>
          <a:bodyPr lIns="0" tIns="0" rIns="0" bIns="0" anchor="ctr"/>
          <a:lstStyle/>
          <a:p>
            <a:pPr defTabSz="950913">
              <a:lnSpc>
                <a:spcPct val="95000"/>
              </a:lnSpc>
              <a:defRPr/>
            </a:pPr>
            <a:r>
              <a:rPr lang="en-US" sz="2000" i="1" dirty="0" smtClean="0">
                <a:solidFill>
                  <a:srgbClr val="FFFF66"/>
                </a:solidFill>
                <a:latin typeface="Arial" charset="0"/>
              </a:rPr>
              <a:t>With James Paradise, Lockheed Martin Space Systems</a:t>
            </a:r>
            <a:endParaRPr lang="en-US" sz="2000" i="1" dirty="0">
              <a:solidFill>
                <a:srgbClr val="FFFF66"/>
              </a:solidFill>
              <a:latin typeface="Arial" charset="0"/>
            </a:endParaRPr>
          </a:p>
          <a:p>
            <a:pPr defTabSz="950913">
              <a:lnSpc>
                <a:spcPct val="95000"/>
              </a:lnSpc>
              <a:defRPr/>
            </a:pPr>
            <a:r>
              <a:rPr lang="en-US" sz="1800" dirty="0" smtClean="0">
                <a:solidFill>
                  <a:schemeClr val="bg1"/>
                </a:solidFill>
                <a:latin typeface="Arial" charset="0"/>
              </a:rPr>
              <a:t> </a:t>
            </a:r>
          </a:p>
          <a:p>
            <a:pPr defTabSz="950913">
              <a:lnSpc>
                <a:spcPct val="95000"/>
              </a:lnSpc>
              <a:defRPr/>
            </a:pPr>
            <a:r>
              <a:rPr lang="en-US" sz="1800" dirty="0" smtClean="0">
                <a:solidFill>
                  <a:schemeClr val="bg1"/>
                </a:solidFill>
                <a:latin typeface="Arial" charset="0"/>
              </a:rPr>
              <a:t>                                                                                 </a:t>
            </a:r>
            <a:r>
              <a:rPr lang="en-US" sz="1800" dirty="0" smtClean="0">
                <a:solidFill>
                  <a:schemeClr val="bg1"/>
                </a:solidFill>
                <a:latin typeface="Arial" charset="0"/>
              </a:rPr>
              <a:t>February 2016</a:t>
            </a:r>
            <a:endParaRPr lang="en-US" sz="1400" dirty="0">
              <a:solidFill>
                <a:schemeClr val="bg1"/>
              </a:solidFill>
              <a:effectLst>
                <a:outerShdw blurRad="38100" dist="38100" dir="2700000" algn="tl">
                  <a:srgbClr val="000000"/>
                </a:outerShdw>
              </a:effectLst>
              <a:latin typeface="Arial" charset="0"/>
            </a:endParaRPr>
          </a:p>
          <a:p>
            <a:pPr defTabSz="950913">
              <a:lnSpc>
                <a:spcPct val="95000"/>
              </a:lnSpc>
              <a:defRPr/>
            </a:pPr>
            <a:endParaRPr lang="en-US" sz="1400" dirty="0">
              <a:solidFill>
                <a:srgbClr val="FFFF66"/>
              </a:solidFill>
              <a:effectLst>
                <a:outerShdw blurRad="38100" dist="38100" dir="2700000" algn="tl">
                  <a:srgbClr val="000000"/>
                </a:outerShdw>
              </a:effectLst>
              <a:latin typeface="Arial" charset="0"/>
            </a:endParaRPr>
          </a:p>
        </p:txBody>
      </p:sp>
      <p:sp>
        <p:nvSpPr>
          <p:cNvPr id="4" name="Rectangle 4"/>
          <p:cNvSpPr>
            <a:spLocks noChangeArrowheads="1"/>
          </p:cNvSpPr>
          <p:nvPr/>
        </p:nvSpPr>
        <p:spPr bwMode="black">
          <a:xfrm>
            <a:off x="738344" y="1490162"/>
            <a:ext cx="8090709" cy="2834582"/>
          </a:xfrm>
          <a:prstGeom prst="rect">
            <a:avLst/>
          </a:prstGeom>
          <a:noFill/>
          <a:ln w="12700">
            <a:noFill/>
            <a:miter lim="800000"/>
            <a:headEnd/>
            <a:tailEnd/>
          </a:ln>
          <a:effectLst/>
        </p:spPr>
        <p:txBody>
          <a:bodyPr lIns="0" tIns="0" rIns="0" bIns="0" anchor="ctr"/>
          <a:lstStyle/>
          <a:p>
            <a:pPr defTabSz="950913">
              <a:lnSpc>
                <a:spcPct val="95000"/>
              </a:lnSpc>
              <a:defRPr/>
            </a:pPr>
            <a:r>
              <a:rPr lang="en-US" sz="3600" i="1" dirty="0">
                <a:solidFill>
                  <a:srgbClr val="FFFF66"/>
                </a:solidFill>
                <a:latin typeface="Arial" charset="0"/>
              </a:rPr>
              <a:t> </a:t>
            </a:r>
            <a:r>
              <a:rPr lang="en-US" sz="3600" i="1" dirty="0" smtClean="0">
                <a:solidFill>
                  <a:srgbClr val="FFFF66"/>
                </a:solidFill>
                <a:latin typeface="Arial" charset="0"/>
              </a:rPr>
              <a:t>Engineering as a Career</a:t>
            </a:r>
          </a:p>
          <a:p>
            <a:pPr defTabSz="950913">
              <a:lnSpc>
                <a:spcPct val="95000"/>
              </a:lnSpc>
              <a:defRPr/>
            </a:pPr>
            <a:endParaRPr lang="en-US" sz="3600" i="1" dirty="0" smtClean="0">
              <a:solidFill>
                <a:srgbClr val="FFFF66"/>
              </a:solidFill>
              <a:latin typeface="Arial" charset="0"/>
            </a:endParaRPr>
          </a:p>
          <a:p>
            <a:pPr defTabSz="950913">
              <a:lnSpc>
                <a:spcPct val="95000"/>
              </a:lnSpc>
              <a:defRPr/>
            </a:pPr>
            <a:endParaRPr lang="en-US" sz="2400" i="1" dirty="0" smtClean="0">
              <a:solidFill>
                <a:srgbClr val="FFFF66"/>
              </a:solidFill>
              <a:latin typeface="Arial" charset="0"/>
            </a:endParaRPr>
          </a:p>
          <a:p>
            <a:pPr defTabSz="950913">
              <a:lnSpc>
                <a:spcPct val="95000"/>
              </a:lnSpc>
              <a:defRPr/>
            </a:pPr>
            <a:endParaRPr lang="en-US" sz="2000" i="1" dirty="0">
              <a:solidFill>
                <a:srgbClr val="FFFF66"/>
              </a:solidFill>
              <a:latin typeface="Arial" charset="0"/>
            </a:endParaRPr>
          </a:p>
          <a:p>
            <a:pPr defTabSz="950913">
              <a:lnSpc>
                <a:spcPct val="95000"/>
              </a:lnSpc>
              <a:defRPr/>
            </a:pPr>
            <a:endParaRPr lang="en-US" sz="1400" dirty="0">
              <a:solidFill>
                <a:srgbClr val="FFFF66"/>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759461618"/>
      </p:ext>
    </p:extLst>
  </p:cSld>
  <p:clrMapOvr>
    <a:masterClrMapping/>
  </p:clrMapOvr>
  <p:transition spd="med">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Electrical Engineering</a:t>
            </a:r>
            <a:endParaRPr lang="en-US" dirty="0"/>
          </a:p>
        </p:txBody>
      </p:sp>
      <p:sp>
        <p:nvSpPr>
          <p:cNvPr id="592899" name="Rectangle 3"/>
          <p:cNvSpPr>
            <a:spLocks noGrp="1" noChangeArrowheads="1"/>
          </p:cNvSpPr>
          <p:nvPr>
            <p:ph type="body" idx="1"/>
          </p:nvPr>
        </p:nvSpPr>
        <p:spPr>
          <a:xfrm>
            <a:off x="330740" y="898752"/>
            <a:ext cx="8521430" cy="1970906"/>
          </a:xfrm>
        </p:spPr>
        <p:txBody>
          <a:bodyPr/>
          <a:lstStyle/>
          <a:p>
            <a:r>
              <a:rPr lang="en-US" sz="2400" dirty="0" smtClean="0">
                <a:solidFill>
                  <a:srgbClr val="FFFF00"/>
                </a:solidFill>
              </a:rPr>
              <a:t>Deals with the application of electricity, electronics and electromagnetism.  </a:t>
            </a:r>
          </a:p>
          <a:p>
            <a:r>
              <a:rPr lang="en-US" sz="2400" dirty="0" smtClean="0">
                <a:solidFill>
                  <a:srgbClr val="FFFF00"/>
                </a:solidFill>
              </a:rPr>
              <a:t>Covers a range of subtopics including power, electronics, control systems, signal processing and telecommunications.</a:t>
            </a:r>
          </a:p>
        </p:txBody>
      </p:sp>
      <p:sp>
        <p:nvSpPr>
          <p:cNvPr id="10" name="Rectangle 9"/>
          <p:cNvSpPr/>
          <p:nvPr/>
        </p:nvSpPr>
        <p:spPr>
          <a:xfrm>
            <a:off x="3002988" y="6413923"/>
            <a:ext cx="2095445" cy="246221"/>
          </a:xfrm>
          <a:prstGeom prst="rect">
            <a:avLst/>
          </a:prstGeom>
        </p:spPr>
        <p:txBody>
          <a:bodyPr wrap="none">
            <a:spAutoFit/>
          </a:bodyPr>
          <a:lstStyle/>
          <a:p>
            <a:r>
              <a:rPr lang="en-US" dirty="0" smtClean="0">
                <a:solidFill>
                  <a:schemeClr val="bg1"/>
                </a:solidFill>
              </a:rPr>
              <a:t>Credit:  http://www.wikipedia.com</a:t>
            </a:r>
            <a:endParaRPr lang="en-US" dirty="0">
              <a:solidFill>
                <a:schemeClr val="bg1"/>
              </a:solidFill>
            </a:endParaRPr>
          </a:p>
        </p:txBody>
      </p:sp>
      <p:pic>
        <p:nvPicPr>
          <p:cNvPr id="5" name="Picture 4" descr="Circuit.jpg"/>
          <p:cNvPicPr>
            <a:picLocks noChangeAspect="1"/>
          </p:cNvPicPr>
          <p:nvPr/>
        </p:nvPicPr>
        <p:blipFill>
          <a:blip r:embed="rId3" cstate="print"/>
          <a:stretch>
            <a:fillRect/>
          </a:stretch>
        </p:blipFill>
        <p:spPr>
          <a:xfrm>
            <a:off x="5549920" y="2947147"/>
            <a:ext cx="3088247" cy="3599049"/>
          </a:xfrm>
          <a:prstGeom prst="rect">
            <a:avLst/>
          </a:prstGeom>
        </p:spPr>
      </p:pic>
      <p:pic>
        <p:nvPicPr>
          <p:cNvPr id="6" name="Picture 5" descr="CircuitLogix3.jpg"/>
          <p:cNvPicPr>
            <a:picLocks noChangeAspect="1"/>
          </p:cNvPicPr>
          <p:nvPr/>
        </p:nvPicPr>
        <p:blipFill>
          <a:blip r:embed="rId4" cstate="print"/>
          <a:stretch>
            <a:fillRect/>
          </a:stretch>
        </p:blipFill>
        <p:spPr>
          <a:xfrm>
            <a:off x="600520" y="2962944"/>
            <a:ext cx="4793525" cy="3437856"/>
          </a:xfrm>
          <a:prstGeom prst="rect">
            <a:avLst/>
          </a:prstGeom>
        </p:spPr>
      </p:pic>
    </p:spTree>
  </p:cSld>
  <p:clrMapOvr>
    <a:masterClrMapping/>
  </p:clrMapOvr>
  <p:transition spd="slow">
    <p:spli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Software Engineering</a:t>
            </a:r>
            <a:endParaRPr lang="en-US" dirty="0"/>
          </a:p>
        </p:txBody>
      </p:sp>
      <p:sp>
        <p:nvSpPr>
          <p:cNvPr id="592899" name="Rectangle 3"/>
          <p:cNvSpPr>
            <a:spLocks noGrp="1" noChangeArrowheads="1"/>
          </p:cNvSpPr>
          <p:nvPr>
            <p:ph type="body" idx="1"/>
          </p:nvPr>
        </p:nvSpPr>
        <p:spPr>
          <a:xfrm>
            <a:off x="291829" y="937665"/>
            <a:ext cx="8641963" cy="4159629"/>
          </a:xfrm>
        </p:spPr>
        <p:txBody>
          <a:bodyPr/>
          <a:lstStyle/>
          <a:p>
            <a:r>
              <a:rPr lang="en-US" sz="2400" dirty="0" smtClean="0">
                <a:solidFill>
                  <a:srgbClr val="FFFF00"/>
                </a:solidFill>
              </a:rPr>
              <a:t>Software Engineering is the application that develops, tests, operates, and maintains software.</a:t>
            </a:r>
          </a:p>
          <a:p>
            <a:pPr eaLnBrk="1" hangingPunct="1">
              <a:defRPr/>
            </a:pPr>
            <a:endParaRPr lang="en-US" sz="2400" dirty="0" smtClean="0">
              <a:solidFill>
                <a:srgbClr val="FFFF00"/>
              </a:solidFill>
            </a:endParaRPr>
          </a:p>
        </p:txBody>
      </p:sp>
      <p:sp>
        <p:nvSpPr>
          <p:cNvPr id="10" name="Rectangle 9"/>
          <p:cNvSpPr/>
          <p:nvPr/>
        </p:nvSpPr>
        <p:spPr>
          <a:xfrm>
            <a:off x="6726781" y="6465134"/>
            <a:ext cx="2095445" cy="246221"/>
          </a:xfrm>
          <a:prstGeom prst="rect">
            <a:avLst/>
          </a:prstGeom>
        </p:spPr>
        <p:txBody>
          <a:bodyPr wrap="none">
            <a:spAutoFit/>
          </a:bodyPr>
          <a:lstStyle/>
          <a:p>
            <a:r>
              <a:rPr lang="en-US" dirty="0" smtClean="0">
                <a:solidFill>
                  <a:schemeClr val="bg1"/>
                </a:solidFill>
              </a:rPr>
              <a:t>Credit:  http://www.wikipedia.com</a:t>
            </a:r>
            <a:endParaRPr lang="en-US" dirty="0">
              <a:solidFill>
                <a:schemeClr val="bg1"/>
              </a:solidFill>
            </a:endParaRPr>
          </a:p>
        </p:txBody>
      </p:sp>
      <p:pic>
        <p:nvPicPr>
          <p:cNvPr id="103426" name="Picture 2"/>
          <p:cNvPicPr>
            <a:picLocks noChangeAspect="1" noChangeArrowheads="1"/>
          </p:cNvPicPr>
          <p:nvPr/>
        </p:nvPicPr>
        <p:blipFill>
          <a:blip r:embed="rId3" cstate="print"/>
          <a:srcRect/>
          <a:stretch>
            <a:fillRect/>
          </a:stretch>
        </p:blipFill>
        <p:spPr bwMode="auto">
          <a:xfrm>
            <a:off x="882858" y="1843511"/>
            <a:ext cx="7062952" cy="4619200"/>
          </a:xfrm>
          <a:prstGeom prst="rect">
            <a:avLst/>
          </a:prstGeom>
          <a:noFill/>
          <a:ln w="9525">
            <a:noFill/>
            <a:miter lim="800000"/>
            <a:headEnd/>
            <a:tailEnd/>
          </a:ln>
        </p:spPr>
      </p:pic>
    </p:spTree>
  </p:cSld>
  <p:clrMapOvr>
    <a:masterClrMapping/>
  </p:clrMapOvr>
  <p:transition spd="slow">
    <p:spli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Systems Engineering</a:t>
            </a:r>
            <a:endParaRPr lang="en-US" dirty="0"/>
          </a:p>
        </p:txBody>
      </p:sp>
      <p:sp>
        <p:nvSpPr>
          <p:cNvPr id="592899" name="Rectangle 3"/>
          <p:cNvSpPr>
            <a:spLocks noGrp="1" noChangeArrowheads="1"/>
          </p:cNvSpPr>
          <p:nvPr>
            <p:ph type="body" idx="1"/>
          </p:nvPr>
        </p:nvSpPr>
        <p:spPr>
          <a:xfrm>
            <a:off x="175491" y="937665"/>
            <a:ext cx="3445163" cy="2821535"/>
          </a:xfrm>
        </p:spPr>
        <p:txBody>
          <a:bodyPr/>
          <a:lstStyle/>
          <a:p>
            <a:pPr>
              <a:buNone/>
            </a:pPr>
            <a:r>
              <a:rPr lang="en-US" sz="2400" dirty="0" smtClean="0">
                <a:solidFill>
                  <a:srgbClr val="FFFF00"/>
                </a:solidFill>
              </a:rPr>
              <a:t>  The interdisciplinary field of engineering that focuses the integration of electrical, mechanical, and software systems. </a:t>
            </a:r>
          </a:p>
          <a:p>
            <a:pPr eaLnBrk="1" hangingPunct="1">
              <a:defRPr/>
            </a:pPr>
            <a:endParaRPr lang="en-US" sz="2400" dirty="0" smtClean="0">
              <a:solidFill>
                <a:srgbClr val="FFFF00"/>
              </a:solidFill>
            </a:endParaRPr>
          </a:p>
        </p:txBody>
      </p:sp>
      <p:sp>
        <p:nvSpPr>
          <p:cNvPr id="10" name="Rectangle 9"/>
          <p:cNvSpPr/>
          <p:nvPr/>
        </p:nvSpPr>
        <p:spPr>
          <a:xfrm>
            <a:off x="5707278" y="6388358"/>
            <a:ext cx="2095445" cy="246221"/>
          </a:xfrm>
          <a:prstGeom prst="rect">
            <a:avLst/>
          </a:prstGeom>
        </p:spPr>
        <p:txBody>
          <a:bodyPr wrap="none">
            <a:spAutoFit/>
          </a:bodyPr>
          <a:lstStyle/>
          <a:p>
            <a:r>
              <a:rPr lang="en-US" dirty="0" smtClean="0">
                <a:solidFill>
                  <a:schemeClr val="bg1"/>
                </a:solidFill>
              </a:rPr>
              <a:t>Credit:  http://www.wikipedia.com</a:t>
            </a:r>
            <a:endParaRPr lang="en-US" dirty="0">
              <a:solidFill>
                <a:schemeClr val="bg1"/>
              </a:solidFill>
            </a:endParaRPr>
          </a:p>
        </p:txBody>
      </p:sp>
      <p:pic>
        <p:nvPicPr>
          <p:cNvPr id="5" name="Picture 4" descr="Systems_engineering_application_projects_collage.jpg"/>
          <p:cNvPicPr>
            <a:picLocks noChangeAspect="1"/>
          </p:cNvPicPr>
          <p:nvPr/>
        </p:nvPicPr>
        <p:blipFill>
          <a:blip r:embed="rId3" cstate="print"/>
          <a:stretch>
            <a:fillRect/>
          </a:stretch>
        </p:blipFill>
        <p:spPr>
          <a:xfrm>
            <a:off x="3519051" y="943582"/>
            <a:ext cx="5478487" cy="5478487"/>
          </a:xfrm>
          <a:prstGeom prst="rect">
            <a:avLst/>
          </a:prstGeom>
        </p:spPr>
      </p:pic>
    </p:spTree>
  </p:cSld>
  <p:clrMapOvr>
    <a:masterClrMapping/>
  </p:clrMapOvr>
  <p:transition spd="slow">
    <p:spli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386927"/>
            <a:ext cx="8229600" cy="563562"/>
          </a:xfrm>
        </p:spPr>
        <p:txBody>
          <a:bodyPr/>
          <a:lstStyle/>
          <a:p>
            <a:pPr eaLnBrk="1" hangingPunct="1">
              <a:defRPr/>
            </a:pPr>
            <a:r>
              <a:rPr lang="en-US" dirty="0" smtClean="0"/>
              <a:t>Engineering  Has Many Disciplines/Specialties</a:t>
            </a:r>
            <a:endParaRPr lang="en-US" dirty="0"/>
          </a:p>
        </p:txBody>
      </p:sp>
      <p:sp>
        <p:nvSpPr>
          <p:cNvPr id="592899" name="Rectangle 3"/>
          <p:cNvSpPr>
            <a:spLocks noGrp="1" noChangeArrowheads="1"/>
          </p:cNvSpPr>
          <p:nvPr>
            <p:ph type="body" idx="1"/>
          </p:nvPr>
        </p:nvSpPr>
        <p:spPr>
          <a:xfrm>
            <a:off x="854258" y="1158310"/>
            <a:ext cx="8135816" cy="4798850"/>
          </a:xfrm>
        </p:spPr>
        <p:txBody>
          <a:bodyPr/>
          <a:lstStyle/>
          <a:p>
            <a:pPr eaLnBrk="1" hangingPunct="1">
              <a:defRPr/>
            </a:pPr>
            <a:r>
              <a:rPr lang="en-US" sz="2400" dirty="0" smtClean="0"/>
              <a:t>Aerodynamics</a:t>
            </a:r>
          </a:p>
          <a:p>
            <a:pPr eaLnBrk="1" hangingPunct="1">
              <a:defRPr/>
            </a:pPr>
            <a:r>
              <a:rPr lang="en-US" sz="2400" dirty="0" smtClean="0"/>
              <a:t>Fluids</a:t>
            </a:r>
          </a:p>
          <a:p>
            <a:pPr eaLnBrk="1" hangingPunct="1">
              <a:defRPr/>
            </a:pPr>
            <a:r>
              <a:rPr lang="en-US" sz="2400" dirty="0" smtClean="0"/>
              <a:t>Thermal</a:t>
            </a:r>
          </a:p>
          <a:p>
            <a:pPr eaLnBrk="1" hangingPunct="1">
              <a:defRPr/>
            </a:pPr>
            <a:r>
              <a:rPr lang="en-US" sz="2400" dirty="0" smtClean="0"/>
              <a:t>Stress/Loads/Dynamics</a:t>
            </a:r>
          </a:p>
          <a:p>
            <a:pPr eaLnBrk="1" hangingPunct="1">
              <a:defRPr/>
            </a:pPr>
            <a:r>
              <a:rPr lang="en-US" sz="2400" dirty="0" smtClean="0"/>
              <a:t>Solar Arrays</a:t>
            </a:r>
          </a:p>
          <a:p>
            <a:pPr eaLnBrk="1" hangingPunct="1">
              <a:defRPr/>
            </a:pPr>
            <a:r>
              <a:rPr lang="en-US" sz="2400" dirty="0" smtClean="0"/>
              <a:t>Batteries</a:t>
            </a:r>
          </a:p>
          <a:p>
            <a:pPr eaLnBrk="1" hangingPunct="1">
              <a:defRPr/>
            </a:pPr>
            <a:r>
              <a:rPr lang="en-US" sz="2400" dirty="0" smtClean="0"/>
              <a:t>Lots more disciplines not mentioned today</a:t>
            </a:r>
          </a:p>
          <a:p>
            <a:pPr eaLnBrk="1" hangingPunct="1">
              <a:buNone/>
              <a:defRPr/>
            </a:pPr>
            <a:endParaRPr lang="en-US" sz="2400" dirty="0" smtClean="0">
              <a:solidFill>
                <a:srgbClr val="FFFF00"/>
              </a:solidFill>
            </a:endParaRPr>
          </a:p>
          <a:p>
            <a:pPr eaLnBrk="1" hangingPunct="1">
              <a:defRPr/>
            </a:pPr>
            <a:endParaRPr lang="en-US" sz="2400" dirty="0" smtClean="0">
              <a:solidFill>
                <a:srgbClr val="FFFF00"/>
              </a:solidFill>
            </a:endParaRPr>
          </a:p>
        </p:txBody>
      </p:sp>
      <p:sp>
        <p:nvSpPr>
          <p:cNvPr id="6" name="TextBox 5"/>
          <p:cNvSpPr txBox="1"/>
          <p:nvPr/>
        </p:nvSpPr>
        <p:spPr>
          <a:xfrm>
            <a:off x="1801484" y="5233286"/>
            <a:ext cx="5413973"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outerShdw>
                </a:effectLst>
                <a:latin typeface="+mn-lt"/>
              </a:rPr>
              <a:t> = Widely used in Aerospace</a:t>
            </a:r>
          </a:p>
        </p:txBody>
      </p:sp>
      <p:sp>
        <p:nvSpPr>
          <p:cNvPr id="7" name="Rectangle 6"/>
          <p:cNvSpPr/>
          <p:nvPr/>
        </p:nvSpPr>
        <p:spPr bwMode="auto">
          <a:xfrm>
            <a:off x="1557721" y="5295985"/>
            <a:ext cx="325925" cy="32592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spd="slow">
    <p:spli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279161" y="64653"/>
            <a:ext cx="8486150" cy="1431636"/>
          </a:xfrm>
        </p:spPr>
        <p:txBody>
          <a:bodyPr/>
          <a:lstStyle/>
          <a:p>
            <a:pPr eaLnBrk="1" hangingPunct="1">
              <a:defRPr/>
            </a:pPr>
            <a:r>
              <a:rPr lang="en-US" dirty="0" smtClean="0"/>
              <a:t>Aerodynamics</a:t>
            </a:r>
            <a:br>
              <a:rPr lang="en-US" dirty="0" smtClean="0"/>
            </a:br>
            <a:r>
              <a:rPr lang="en-US" dirty="0" smtClean="0"/>
              <a:t/>
            </a:r>
            <a:br>
              <a:rPr lang="en-US" dirty="0" smtClean="0"/>
            </a:br>
            <a:r>
              <a:rPr lang="en-US" dirty="0" smtClean="0"/>
              <a:t>              Optimize design to minimize drag</a:t>
            </a:r>
            <a:endParaRPr lang="en-US" dirty="0"/>
          </a:p>
        </p:txBody>
      </p:sp>
      <p:pic>
        <p:nvPicPr>
          <p:cNvPr id="20482" name="Picture 2" descr="http://www.bmw-syria.com/me_dl/sy_en/newvehicles/mseries/m3coupe/2007/_images/aerodynamic.jpg"/>
          <p:cNvPicPr>
            <a:picLocks noChangeAspect="1" noChangeArrowheads="1"/>
          </p:cNvPicPr>
          <p:nvPr/>
        </p:nvPicPr>
        <p:blipFill>
          <a:blip r:embed="rId3" cstate="print"/>
          <a:srcRect/>
          <a:stretch>
            <a:fillRect/>
          </a:stretch>
        </p:blipFill>
        <p:spPr bwMode="auto">
          <a:xfrm>
            <a:off x="128155" y="1505527"/>
            <a:ext cx="6519818" cy="2463223"/>
          </a:xfrm>
          <a:prstGeom prst="rect">
            <a:avLst/>
          </a:prstGeom>
          <a:noFill/>
        </p:spPr>
      </p:pic>
      <p:pic>
        <p:nvPicPr>
          <p:cNvPr id="20484" name="Picture 4" descr="http://www.businessweek.com/magazine/content/04_23/art04_23/0423_super_aerodynamics.jpg"/>
          <p:cNvPicPr>
            <a:picLocks noChangeAspect="1" noChangeArrowheads="1"/>
          </p:cNvPicPr>
          <p:nvPr/>
        </p:nvPicPr>
        <p:blipFill>
          <a:blip r:embed="rId4" cstate="print"/>
          <a:srcRect/>
          <a:stretch>
            <a:fillRect/>
          </a:stretch>
        </p:blipFill>
        <p:spPr bwMode="auto">
          <a:xfrm>
            <a:off x="5740399" y="3105438"/>
            <a:ext cx="3204249" cy="3604780"/>
          </a:xfrm>
          <a:prstGeom prst="rect">
            <a:avLst/>
          </a:prstGeom>
          <a:noFill/>
        </p:spPr>
      </p:pic>
      <p:pic>
        <p:nvPicPr>
          <p:cNvPr id="20486" name="Picture 6" descr="http://www.anl.gov/TRACC/images/truck_aerodynamics.jpg"/>
          <p:cNvPicPr>
            <a:picLocks noChangeAspect="1" noChangeArrowheads="1"/>
          </p:cNvPicPr>
          <p:nvPr/>
        </p:nvPicPr>
        <p:blipFill>
          <a:blip r:embed="rId5" cstate="print"/>
          <a:srcRect/>
          <a:stretch>
            <a:fillRect/>
          </a:stretch>
        </p:blipFill>
        <p:spPr bwMode="auto">
          <a:xfrm>
            <a:off x="1393536" y="4159186"/>
            <a:ext cx="3834245" cy="2452319"/>
          </a:xfrm>
          <a:prstGeom prst="rect">
            <a:avLst/>
          </a:prstGeom>
          <a:noFill/>
        </p:spPr>
      </p:pic>
    </p:spTree>
  </p:cSld>
  <p:clrMapOvr>
    <a:masterClrMapping/>
  </p:clrMapOvr>
  <p:transition spd="slow">
    <p:split/>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196032" y="177234"/>
            <a:ext cx="7171424" cy="652326"/>
          </a:xfrm>
        </p:spPr>
        <p:txBody>
          <a:bodyPr/>
          <a:lstStyle/>
          <a:p>
            <a:pPr eaLnBrk="1" hangingPunct="1">
              <a:defRPr/>
            </a:pPr>
            <a:r>
              <a:rPr lang="en-US" dirty="0" smtClean="0"/>
              <a:t>Fluid / Flow Analysis</a:t>
            </a:r>
            <a:endParaRPr lang="en-US" dirty="0"/>
          </a:p>
        </p:txBody>
      </p:sp>
      <p:pic>
        <p:nvPicPr>
          <p:cNvPr id="64514" name="Picture 2" descr="http://www.caddigest.com/subjects/solidworks/select/images/cadcamnet_solidworksworld2007_large.jpg"/>
          <p:cNvPicPr>
            <a:picLocks noChangeAspect="1" noChangeArrowheads="1"/>
          </p:cNvPicPr>
          <p:nvPr/>
        </p:nvPicPr>
        <p:blipFill>
          <a:blip r:embed="rId3" cstate="print"/>
          <a:srcRect/>
          <a:stretch>
            <a:fillRect/>
          </a:stretch>
        </p:blipFill>
        <p:spPr bwMode="auto">
          <a:xfrm>
            <a:off x="223757" y="737044"/>
            <a:ext cx="4555634" cy="3644507"/>
          </a:xfrm>
          <a:prstGeom prst="rect">
            <a:avLst/>
          </a:prstGeom>
          <a:noFill/>
        </p:spPr>
      </p:pic>
      <p:pic>
        <p:nvPicPr>
          <p:cNvPr id="64516" name="Picture 4" descr="http://www.ferret.com.au/odin/images/164964/Software-for-fluid-flow-design-simulation-and-analysis-from-Accutech-164964.jpg"/>
          <p:cNvPicPr>
            <a:picLocks noChangeAspect="1" noChangeArrowheads="1"/>
          </p:cNvPicPr>
          <p:nvPr/>
        </p:nvPicPr>
        <p:blipFill>
          <a:blip r:embed="rId4" cstate="print"/>
          <a:srcRect/>
          <a:stretch>
            <a:fillRect/>
          </a:stretch>
        </p:blipFill>
        <p:spPr bwMode="auto">
          <a:xfrm>
            <a:off x="5936495" y="458506"/>
            <a:ext cx="2689031" cy="2986435"/>
          </a:xfrm>
          <a:prstGeom prst="rect">
            <a:avLst/>
          </a:prstGeom>
          <a:noFill/>
        </p:spPr>
      </p:pic>
      <p:pic>
        <p:nvPicPr>
          <p:cNvPr id="64518" name="Picture 6" descr="http://www.algor.com/news_pub/tech_reports/2008/CFD_analysis/porous_media_L.gif"/>
          <p:cNvPicPr>
            <a:picLocks noChangeAspect="1" noChangeArrowheads="1"/>
          </p:cNvPicPr>
          <p:nvPr/>
        </p:nvPicPr>
        <p:blipFill>
          <a:blip r:embed="rId5" cstate="print"/>
          <a:srcRect/>
          <a:stretch>
            <a:fillRect/>
          </a:stretch>
        </p:blipFill>
        <p:spPr bwMode="auto">
          <a:xfrm>
            <a:off x="3770722" y="3610465"/>
            <a:ext cx="5036859" cy="2864440"/>
          </a:xfrm>
          <a:prstGeom prst="rect">
            <a:avLst/>
          </a:prstGeom>
          <a:noFill/>
        </p:spPr>
      </p:pic>
    </p:spTree>
  </p:cSld>
  <p:clrMapOvr>
    <a:masterClrMapping/>
  </p:clrMapOvr>
  <p:transition spd="slow">
    <p:split/>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3714" name="Title 1"/>
          <p:cNvSpPr>
            <a:spLocks noGrp="1"/>
          </p:cNvSpPr>
          <p:nvPr>
            <p:ph type="title" idx="4294967295"/>
          </p:nvPr>
        </p:nvSpPr>
        <p:spPr/>
        <p:txBody>
          <a:bodyPr lIns="91440" tIns="45720" rIns="91440" bIns="45720"/>
          <a:lstStyle/>
          <a:p>
            <a:pPr eaLnBrk="1" hangingPunct="1">
              <a:defRPr/>
            </a:pPr>
            <a:r>
              <a:rPr lang="en-US" smtClean="0"/>
              <a:t>Thermal Engineering</a:t>
            </a:r>
          </a:p>
        </p:txBody>
      </p:sp>
      <p:sp>
        <p:nvSpPr>
          <p:cNvPr id="1523715" name="Content Placeholder 2"/>
          <p:cNvSpPr>
            <a:spLocks noGrp="1"/>
          </p:cNvSpPr>
          <p:nvPr>
            <p:ph idx="4294967295"/>
          </p:nvPr>
        </p:nvSpPr>
        <p:spPr>
          <a:xfrm>
            <a:off x="457200" y="941388"/>
            <a:ext cx="8229600" cy="1162620"/>
          </a:xfrm>
        </p:spPr>
        <p:txBody>
          <a:bodyPr/>
          <a:lstStyle/>
          <a:p>
            <a:pPr eaLnBrk="1" hangingPunct="1">
              <a:defRPr/>
            </a:pPr>
            <a:r>
              <a:rPr lang="en-US" dirty="0" smtClean="0"/>
              <a:t>responsible for the architecture, analysis, design, modeling, verification, technical evaluation and selection of hardware related to the thermal systems. </a:t>
            </a:r>
          </a:p>
          <a:p>
            <a:pPr eaLnBrk="1" hangingPunct="1">
              <a:defRPr/>
            </a:pPr>
            <a:endParaRPr lang="en-US" dirty="0" smtClean="0"/>
          </a:p>
        </p:txBody>
      </p:sp>
      <p:sp>
        <p:nvSpPr>
          <p:cNvPr id="17412" name="Slide Number Placeholder 3"/>
          <p:cNvSpPr txBox="1">
            <a:spLocks noGrp="1"/>
          </p:cNvSpPr>
          <p:nvPr/>
        </p:nvSpPr>
        <p:spPr bwMode="auto">
          <a:xfrm>
            <a:off x="7162800" y="6553200"/>
            <a:ext cx="1905000" cy="457200"/>
          </a:xfrm>
          <a:prstGeom prst="rect">
            <a:avLst/>
          </a:prstGeom>
          <a:noFill/>
          <a:ln w="9525">
            <a:noFill/>
            <a:miter lim="800000"/>
            <a:headEnd/>
            <a:tailEnd/>
          </a:ln>
        </p:spPr>
        <p:txBody>
          <a:bodyPr/>
          <a:lstStyle/>
          <a:p>
            <a:pPr algn="r" eaLnBrk="1" hangingPunct="1"/>
            <a:fld id="{9C942EAD-BE08-4F3E-BE5F-EB763FC42E66}" type="slidenum">
              <a:rPr lang="en-US" sz="1400">
                <a:latin typeface="Times New Roman" pitchFamily="18" charset="0"/>
              </a:rPr>
              <a:pPr algn="r" eaLnBrk="1" hangingPunct="1"/>
              <a:t>16</a:t>
            </a:fld>
            <a:endParaRPr lang="en-US" sz="1400">
              <a:latin typeface="Times New Roman" pitchFamily="18" charset="0"/>
            </a:endParaRPr>
          </a:p>
        </p:txBody>
      </p:sp>
      <p:sp>
        <p:nvSpPr>
          <p:cNvPr id="17418" name="Text Box 10"/>
          <p:cNvSpPr txBox="1">
            <a:spLocks noChangeArrowheads="1"/>
          </p:cNvSpPr>
          <p:nvPr/>
        </p:nvSpPr>
        <p:spPr bwMode="auto">
          <a:xfrm>
            <a:off x="1214531" y="5843731"/>
            <a:ext cx="3490635" cy="307777"/>
          </a:xfrm>
          <a:prstGeom prst="rect">
            <a:avLst/>
          </a:prstGeom>
          <a:noFill/>
          <a:ln w="9525">
            <a:noFill/>
            <a:miter lim="800000"/>
            <a:headEnd/>
            <a:tailEnd/>
          </a:ln>
        </p:spPr>
        <p:txBody>
          <a:bodyPr wrap="square">
            <a:spAutoFit/>
          </a:bodyPr>
          <a:lstStyle/>
          <a:p>
            <a:pPr algn="ctr" eaLnBrk="1" hangingPunct="1"/>
            <a:r>
              <a:rPr lang="en-US" sz="1400" b="1" dirty="0">
                <a:solidFill>
                  <a:schemeClr val="bg1"/>
                </a:solidFill>
              </a:rPr>
              <a:t>Thermal Model </a:t>
            </a:r>
            <a:r>
              <a:rPr lang="en-US" sz="1400" b="1" dirty="0" smtClean="0">
                <a:solidFill>
                  <a:schemeClr val="bg1"/>
                </a:solidFill>
              </a:rPr>
              <a:t>for a Mechanical Part</a:t>
            </a:r>
            <a:endParaRPr lang="en-US" sz="1400" b="1" dirty="0">
              <a:solidFill>
                <a:schemeClr val="bg1"/>
              </a:solidFill>
            </a:endParaRPr>
          </a:p>
        </p:txBody>
      </p:sp>
      <p:pic>
        <p:nvPicPr>
          <p:cNvPr id="67586" name="Picture 2" descr="http://img.directindustry.com/images_di/photo-g/thermal-analysis-software-398174.jpg"/>
          <p:cNvPicPr>
            <a:picLocks noChangeAspect="1" noChangeArrowheads="1"/>
          </p:cNvPicPr>
          <p:nvPr/>
        </p:nvPicPr>
        <p:blipFill>
          <a:blip r:embed="rId2" cstate="print"/>
          <a:srcRect/>
          <a:stretch>
            <a:fillRect/>
          </a:stretch>
        </p:blipFill>
        <p:spPr bwMode="auto">
          <a:xfrm>
            <a:off x="383094" y="1905336"/>
            <a:ext cx="5224553" cy="3918415"/>
          </a:xfrm>
          <a:prstGeom prst="rect">
            <a:avLst/>
          </a:prstGeom>
          <a:noFill/>
        </p:spPr>
      </p:pic>
      <p:pic>
        <p:nvPicPr>
          <p:cNvPr id="67588" name="Picture 4" descr="http://www.integratedsoft.com/App_Themes/Theme1/product_image/celsiuscup.gif"/>
          <p:cNvPicPr>
            <a:picLocks noChangeAspect="1" noChangeArrowheads="1"/>
          </p:cNvPicPr>
          <p:nvPr/>
        </p:nvPicPr>
        <p:blipFill>
          <a:blip r:embed="rId3" cstate="print"/>
          <a:srcRect/>
          <a:stretch>
            <a:fillRect/>
          </a:stretch>
        </p:blipFill>
        <p:spPr bwMode="auto">
          <a:xfrm>
            <a:off x="5905008" y="1887583"/>
            <a:ext cx="2609538" cy="2790949"/>
          </a:xfrm>
          <a:prstGeom prst="rect">
            <a:avLst/>
          </a:prstGeom>
          <a:noFill/>
        </p:spPr>
      </p:pic>
    </p:spTree>
  </p:cSld>
  <p:clrMapOvr>
    <a:masterClrMapping/>
  </p:clrMapOvr>
  <p:transition spd="slow">
    <p:zoom/>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62" name="Title 1"/>
          <p:cNvSpPr>
            <a:spLocks/>
          </p:cNvSpPr>
          <p:nvPr/>
        </p:nvSpPr>
        <p:spPr bwMode="auto">
          <a:xfrm>
            <a:off x="304800" y="152400"/>
            <a:ext cx="8458200" cy="838200"/>
          </a:xfrm>
          <a:prstGeom prst="rect">
            <a:avLst/>
          </a:prstGeom>
          <a:noFill/>
          <a:ln w="9525">
            <a:noFill/>
            <a:miter lim="800000"/>
            <a:headEnd/>
            <a:tailEnd/>
          </a:ln>
        </p:spPr>
        <p:txBody>
          <a:bodyPr anchor="ctr"/>
          <a:lstStyle/>
          <a:p>
            <a:pPr eaLnBrk="1" hangingPunct="1">
              <a:defRPr/>
            </a:pPr>
            <a:r>
              <a:rPr lang="en-US" sz="2800" b="1" dirty="0" smtClean="0">
                <a:solidFill>
                  <a:schemeClr val="bg1"/>
                </a:solidFill>
                <a:effectLst>
                  <a:outerShdw blurRad="38100" dist="38100" dir="2700000" algn="tl">
                    <a:srgbClr val="000000"/>
                  </a:outerShdw>
                </a:effectLst>
              </a:rPr>
              <a:t>Stress</a:t>
            </a:r>
            <a:r>
              <a:rPr lang="en-US" sz="2800" b="1" dirty="0">
                <a:solidFill>
                  <a:schemeClr val="bg1"/>
                </a:solidFill>
                <a:effectLst>
                  <a:outerShdw blurRad="38100" dist="38100" dir="2700000" algn="tl">
                    <a:srgbClr val="000000"/>
                  </a:outerShdw>
                </a:effectLst>
              </a:rPr>
              <a:t>, Loads &amp; </a:t>
            </a:r>
            <a:r>
              <a:rPr lang="en-US" sz="2800" b="1" dirty="0" smtClean="0">
                <a:solidFill>
                  <a:schemeClr val="bg1"/>
                </a:solidFill>
                <a:effectLst>
                  <a:outerShdw blurRad="38100" dist="38100" dir="2700000" algn="tl">
                    <a:srgbClr val="000000"/>
                  </a:outerShdw>
                </a:effectLst>
              </a:rPr>
              <a:t>Dynamics Analysis </a:t>
            </a:r>
            <a:r>
              <a:rPr lang="en-US" sz="2800" b="1" dirty="0">
                <a:solidFill>
                  <a:schemeClr val="bg1"/>
                </a:solidFill>
                <a:effectLst>
                  <a:outerShdw blurRad="38100" dist="38100" dir="2700000" algn="tl">
                    <a:srgbClr val="000000"/>
                  </a:outerShdw>
                </a:effectLst>
              </a:rPr>
              <a:t>and Test</a:t>
            </a:r>
          </a:p>
        </p:txBody>
      </p:sp>
      <p:pic>
        <p:nvPicPr>
          <p:cNvPr id="25604" name="Picture 4"/>
          <p:cNvPicPr>
            <a:picLocks noChangeAspect="1" noChangeArrowheads="1"/>
          </p:cNvPicPr>
          <p:nvPr/>
        </p:nvPicPr>
        <p:blipFill>
          <a:blip r:embed="rId2" cstate="print"/>
          <a:srcRect/>
          <a:stretch>
            <a:fillRect/>
          </a:stretch>
        </p:blipFill>
        <p:spPr bwMode="auto">
          <a:xfrm>
            <a:off x="228600" y="1676400"/>
            <a:ext cx="2266950" cy="1511300"/>
          </a:xfrm>
          <a:prstGeom prst="rect">
            <a:avLst/>
          </a:prstGeom>
          <a:noFill/>
          <a:ln w="9525">
            <a:noFill/>
            <a:miter lim="800000"/>
            <a:headEnd/>
            <a:tailEnd/>
          </a:ln>
        </p:spPr>
      </p:pic>
      <p:pic>
        <p:nvPicPr>
          <p:cNvPr id="25605" name="Picture 5"/>
          <p:cNvPicPr>
            <a:picLocks noChangeAspect="1" noChangeArrowheads="1"/>
          </p:cNvPicPr>
          <p:nvPr/>
        </p:nvPicPr>
        <p:blipFill>
          <a:blip r:embed="rId3" cstate="print"/>
          <a:srcRect/>
          <a:stretch>
            <a:fillRect/>
          </a:stretch>
        </p:blipFill>
        <p:spPr bwMode="auto">
          <a:xfrm>
            <a:off x="1686758" y="3025066"/>
            <a:ext cx="2349500" cy="1708150"/>
          </a:xfrm>
          <a:prstGeom prst="rect">
            <a:avLst/>
          </a:prstGeom>
          <a:noFill/>
          <a:ln w="9525">
            <a:noFill/>
            <a:miter lim="800000"/>
            <a:headEnd/>
            <a:tailEnd/>
          </a:ln>
        </p:spPr>
      </p:pic>
      <p:pic>
        <p:nvPicPr>
          <p:cNvPr id="25606" name="Picture 6"/>
          <p:cNvPicPr>
            <a:picLocks noChangeAspect="1" noChangeArrowheads="1"/>
          </p:cNvPicPr>
          <p:nvPr/>
        </p:nvPicPr>
        <p:blipFill>
          <a:blip r:embed="rId4" cstate="print"/>
          <a:srcRect/>
          <a:stretch>
            <a:fillRect/>
          </a:stretch>
        </p:blipFill>
        <p:spPr bwMode="auto">
          <a:xfrm>
            <a:off x="685800" y="4800600"/>
            <a:ext cx="2339975" cy="1308100"/>
          </a:xfrm>
          <a:prstGeom prst="rect">
            <a:avLst/>
          </a:prstGeom>
          <a:noFill/>
          <a:ln w="9525">
            <a:noFill/>
            <a:miter lim="800000"/>
            <a:headEnd/>
            <a:tailEnd/>
          </a:ln>
        </p:spPr>
      </p:pic>
      <p:sp>
        <p:nvSpPr>
          <p:cNvPr id="25607" name="Text Box 7"/>
          <p:cNvSpPr txBox="1">
            <a:spLocks noChangeArrowheads="1"/>
          </p:cNvSpPr>
          <p:nvPr/>
        </p:nvSpPr>
        <p:spPr bwMode="auto">
          <a:xfrm>
            <a:off x="228600" y="1295400"/>
            <a:ext cx="3124200" cy="336550"/>
          </a:xfrm>
          <a:prstGeom prst="rect">
            <a:avLst/>
          </a:prstGeom>
          <a:noFill/>
          <a:ln w="9525">
            <a:noFill/>
            <a:miter lim="800000"/>
            <a:headEnd/>
            <a:tailEnd/>
          </a:ln>
        </p:spPr>
        <p:txBody>
          <a:bodyPr>
            <a:spAutoFit/>
          </a:bodyPr>
          <a:lstStyle/>
          <a:p>
            <a:pPr eaLnBrk="1" hangingPunct="1">
              <a:spcBef>
                <a:spcPct val="50000"/>
              </a:spcBef>
            </a:pPr>
            <a:r>
              <a:rPr lang="en-US" sz="1600" dirty="0">
                <a:solidFill>
                  <a:schemeClr val="bg1"/>
                </a:solidFill>
              </a:rPr>
              <a:t>Electronics Package Analysis</a:t>
            </a:r>
          </a:p>
        </p:txBody>
      </p:sp>
      <p:sp>
        <p:nvSpPr>
          <p:cNvPr id="25608" name="Text Box 8"/>
          <p:cNvSpPr txBox="1">
            <a:spLocks noChangeArrowheads="1"/>
          </p:cNvSpPr>
          <p:nvPr/>
        </p:nvSpPr>
        <p:spPr bwMode="auto">
          <a:xfrm>
            <a:off x="381000" y="3048000"/>
            <a:ext cx="2590800" cy="304800"/>
          </a:xfrm>
          <a:prstGeom prst="rect">
            <a:avLst/>
          </a:prstGeom>
          <a:noFill/>
          <a:ln w="9525">
            <a:noFill/>
            <a:miter lim="800000"/>
            <a:headEnd/>
            <a:tailEnd/>
          </a:ln>
        </p:spPr>
        <p:txBody>
          <a:bodyPr>
            <a:spAutoFit/>
          </a:bodyPr>
          <a:lstStyle/>
          <a:p>
            <a:pPr eaLnBrk="1" hangingPunct="1">
              <a:spcBef>
                <a:spcPct val="50000"/>
              </a:spcBef>
            </a:pPr>
            <a:r>
              <a:rPr lang="en-US" sz="1400" dirty="0">
                <a:solidFill>
                  <a:schemeClr val="bg1"/>
                </a:solidFill>
              </a:rPr>
              <a:t>Design Model</a:t>
            </a:r>
          </a:p>
        </p:txBody>
      </p:sp>
      <p:sp>
        <p:nvSpPr>
          <p:cNvPr id="25609" name="Text Box 9"/>
          <p:cNvSpPr txBox="1">
            <a:spLocks noChangeArrowheads="1"/>
          </p:cNvSpPr>
          <p:nvPr/>
        </p:nvSpPr>
        <p:spPr bwMode="auto">
          <a:xfrm>
            <a:off x="457200" y="3657600"/>
            <a:ext cx="1371600" cy="523220"/>
          </a:xfrm>
          <a:prstGeom prst="rect">
            <a:avLst/>
          </a:prstGeom>
          <a:noFill/>
          <a:ln w="9525">
            <a:noFill/>
            <a:miter lim="800000"/>
            <a:headEnd/>
            <a:tailEnd/>
          </a:ln>
        </p:spPr>
        <p:txBody>
          <a:bodyPr>
            <a:spAutoFit/>
          </a:bodyPr>
          <a:lstStyle/>
          <a:p>
            <a:pPr eaLnBrk="1" hangingPunct="1">
              <a:spcBef>
                <a:spcPct val="50000"/>
              </a:spcBef>
            </a:pPr>
            <a:r>
              <a:rPr lang="en-US" sz="1400" dirty="0">
                <a:solidFill>
                  <a:schemeClr val="bg1"/>
                </a:solidFill>
              </a:rPr>
              <a:t>Finite Element Model</a:t>
            </a:r>
          </a:p>
        </p:txBody>
      </p:sp>
      <p:sp>
        <p:nvSpPr>
          <p:cNvPr id="25610" name="Text Box 10"/>
          <p:cNvSpPr txBox="1">
            <a:spLocks noChangeArrowheads="1"/>
          </p:cNvSpPr>
          <p:nvPr/>
        </p:nvSpPr>
        <p:spPr bwMode="auto">
          <a:xfrm>
            <a:off x="609600" y="6172200"/>
            <a:ext cx="3124200" cy="523220"/>
          </a:xfrm>
          <a:prstGeom prst="rect">
            <a:avLst/>
          </a:prstGeom>
          <a:noFill/>
          <a:ln w="9525">
            <a:noFill/>
            <a:miter lim="800000"/>
            <a:headEnd/>
            <a:tailEnd/>
          </a:ln>
        </p:spPr>
        <p:txBody>
          <a:bodyPr>
            <a:spAutoFit/>
          </a:bodyPr>
          <a:lstStyle/>
          <a:p>
            <a:pPr eaLnBrk="1" hangingPunct="1">
              <a:spcBef>
                <a:spcPct val="50000"/>
              </a:spcBef>
            </a:pPr>
            <a:r>
              <a:rPr lang="en-US" sz="1400" dirty="0">
                <a:solidFill>
                  <a:schemeClr val="bg1"/>
                </a:solidFill>
              </a:rPr>
              <a:t>Results – Response Under Loading Conditions</a:t>
            </a:r>
          </a:p>
        </p:txBody>
      </p:sp>
      <p:sp>
        <p:nvSpPr>
          <p:cNvPr id="25611" name="AutoShape 11"/>
          <p:cNvSpPr>
            <a:spLocks noChangeArrowheads="1"/>
          </p:cNvSpPr>
          <p:nvPr/>
        </p:nvSpPr>
        <p:spPr bwMode="auto">
          <a:xfrm rot="5400000">
            <a:off x="2743200" y="2514600"/>
            <a:ext cx="457200" cy="304800"/>
          </a:xfrm>
          <a:custGeom>
            <a:avLst/>
            <a:gdLst>
              <a:gd name="T0" fmla="*/ 320167 w 21600"/>
              <a:gd name="T1" fmla="*/ 0 h 21600"/>
              <a:gd name="T2" fmla="*/ 320167 w 21600"/>
              <a:gd name="T3" fmla="*/ 171563 h 21600"/>
              <a:gd name="T4" fmla="*/ 68516 w 21600"/>
              <a:gd name="T5" fmla="*/ 304800 h 21600"/>
              <a:gd name="T6" fmla="*/ 457200 w 21600"/>
              <a:gd name="T7" fmla="*/ 85781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5612" name="AutoShape 12"/>
          <p:cNvSpPr>
            <a:spLocks noChangeArrowheads="1"/>
          </p:cNvSpPr>
          <p:nvPr/>
        </p:nvSpPr>
        <p:spPr bwMode="auto">
          <a:xfrm rot="10800000">
            <a:off x="3276600" y="4724400"/>
            <a:ext cx="457200" cy="838200"/>
          </a:xfrm>
          <a:custGeom>
            <a:avLst/>
            <a:gdLst>
              <a:gd name="T0" fmla="*/ 320167 w 21600"/>
              <a:gd name="T1" fmla="*/ 0 h 21600"/>
              <a:gd name="T2" fmla="*/ 320167 w 21600"/>
              <a:gd name="T3" fmla="*/ 471798 h 21600"/>
              <a:gd name="T4" fmla="*/ 68516 w 21600"/>
              <a:gd name="T5" fmla="*/ 838200 h 21600"/>
              <a:gd name="T6" fmla="*/ 457200 w 21600"/>
              <a:gd name="T7" fmla="*/ 235899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5614" name="Picture 14"/>
          <p:cNvPicPr>
            <a:picLocks noChangeAspect="1" noChangeArrowheads="1"/>
          </p:cNvPicPr>
          <p:nvPr/>
        </p:nvPicPr>
        <p:blipFill>
          <a:blip r:embed="rId5" cstate="print"/>
          <a:srcRect/>
          <a:stretch>
            <a:fillRect/>
          </a:stretch>
        </p:blipFill>
        <p:spPr bwMode="auto">
          <a:xfrm>
            <a:off x="5598111" y="4745115"/>
            <a:ext cx="2174875" cy="1625600"/>
          </a:xfrm>
          <a:prstGeom prst="rect">
            <a:avLst/>
          </a:prstGeom>
          <a:noFill/>
          <a:ln w="9525">
            <a:noFill/>
            <a:miter lim="800000"/>
            <a:headEnd/>
            <a:tailEnd/>
          </a:ln>
        </p:spPr>
      </p:pic>
      <p:pic>
        <p:nvPicPr>
          <p:cNvPr id="25615" name="Picture 15"/>
          <p:cNvPicPr>
            <a:picLocks noChangeAspect="1" noChangeArrowheads="1"/>
          </p:cNvPicPr>
          <p:nvPr/>
        </p:nvPicPr>
        <p:blipFill>
          <a:blip r:embed="rId6" cstate="print"/>
          <a:srcRect/>
          <a:stretch>
            <a:fillRect/>
          </a:stretch>
        </p:blipFill>
        <p:spPr bwMode="auto">
          <a:xfrm>
            <a:off x="5606988" y="1148919"/>
            <a:ext cx="2174875" cy="3249613"/>
          </a:xfrm>
          <a:prstGeom prst="rect">
            <a:avLst/>
          </a:prstGeom>
          <a:noFill/>
          <a:ln w="9525">
            <a:noFill/>
            <a:miter lim="800000"/>
            <a:headEnd/>
            <a:tailEnd/>
          </a:ln>
        </p:spPr>
      </p:pic>
      <p:sp>
        <p:nvSpPr>
          <p:cNvPr id="25617" name="Text Box 17"/>
          <p:cNvSpPr txBox="1">
            <a:spLocks noChangeArrowheads="1"/>
          </p:cNvSpPr>
          <p:nvPr/>
        </p:nvSpPr>
        <p:spPr bwMode="auto">
          <a:xfrm>
            <a:off x="4648200" y="1295400"/>
            <a:ext cx="4267200" cy="336550"/>
          </a:xfrm>
          <a:prstGeom prst="rect">
            <a:avLst/>
          </a:prstGeom>
          <a:noFill/>
          <a:ln w="9525">
            <a:noFill/>
            <a:miter lim="800000"/>
            <a:headEnd/>
            <a:tailEnd/>
          </a:ln>
        </p:spPr>
        <p:txBody>
          <a:bodyPr>
            <a:spAutoFit/>
          </a:bodyPr>
          <a:lstStyle/>
          <a:p>
            <a:pPr eaLnBrk="1" hangingPunct="1">
              <a:spcBef>
                <a:spcPct val="50000"/>
              </a:spcBef>
            </a:pPr>
            <a:r>
              <a:rPr lang="en-US" sz="1600"/>
              <a:t>Nose Fairing &amp; Cap Structural Test</a:t>
            </a:r>
          </a:p>
        </p:txBody>
      </p:sp>
    </p:spTree>
  </p:cSld>
  <p:clrMapOvr>
    <a:masterClrMapping/>
  </p:clrMapOvr>
  <p:transition spd="slow">
    <p:zoom/>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4" name="Text Box 4"/>
          <p:cNvSpPr txBox="1">
            <a:spLocks noChangeArrowheads="1"/>
          </p:cNvSpPr>
          <p:nvPr/>
        </p:nvSpPr>
        <p:spPr bwMode="auto">
          <a:xfrm>
            <a:off x="590550" y="179388"/>
            <a:ext cx="4256088" cy="519112"/>
          </a:xfrm>
          <a:prstGeom prst="rect">
            <a:avLst/>
          </a:prstGeom>
          <a:noFill/>
          <a:ln w="9525">
            <a:noFill/>
            <a:miter lim="800000"/>
            <a:headEnd/>
            <a:tailEnd/>
          </a:ln>
          <a:effectLst>
            <a:outerShdw dist="35921" dir="2700000" algn="ctr" rotWithShape="0">
              <a:schemeClr val="tx2"/>
            </a:outerShdw>
          </a:effectLst>
        </p:spPr>
        <p:txBody>
          <a:bodyPr wrap="none">
            <a:spAutoFit/>
          </a:bodyPr>
          <a:lstStyle/>
          <a:p>
            <a:pPr>
              <a:defRPr/>
            </a:pPr>
            <a:r>
              <a:rPr lang="en-US" sz="2800" b="1" i="1">
                <a:solidFill>
                  <a:srgbClr val="FFFFFF"/>
                </a:solidFill>
                <a:effectLst>
                  <a:outerShdw blurRad="38100" dist="38100" dir="2700000" algn="tl">
                    <a:srgbClr val="C0C0C0"/>
                  </a:outerShdw>
                </a:effectLst>
                <a:latin typeface="Arial" charset="0"/>
              </a:rPr>
              <a:t>Solar Array Engineering</a:t>
            </a:r>
          </a:p>
        </p:txBody>
      </p:sp>
      <p:pic>
        <p:nvPicPr>
          <p:cNvPr id="11275" name="Picture 19"/>
          <p:cNvPicPr>
            <a:picLocks noChangeAspect="1" noChangeArrowheads="1"/>
          </p:cNvPicPr>
          <p:nvPr/>
        </p:nvPicPr>
        <p:blipFill>
          <a:blip r:embed="rId2" cstate="print"/>
          <a:srcRect/>
          <a:stretch>
            <a:fillRect/>
          </a:stretch>
        </p:blipFill>
        <p:spPr bwMode="auto">
          <a:xfrm>
            <a:off x="3156844" y="1447060"/>
            <a:ext cx="2622254" cy="2084581"/>
          </a:xfrm>
          <a:prstGeom prst="rect">
            <a:avLst/>
          </a:prstGeom>
          <a:noFill/>
          <a:ln w="57150">
            <a:solidFill>
              <a:srgbClr val="FFFFFF"/>
            </a:solidFill>
            <a:miter lim="800000"/>
            <a:headEnd/>
            <a:tailEnd/>
          </a:ln>
        </p:spPr>
      </p:pic>
      <p:pic>
        <p:nvPicPr>
          <p:cNvPr id="11276" name="Picture 20" descr="hst_arrays_lo"/>
          <p:cNvPicPr>
            <a:picLocks noChangeAspect="1" noChangeArrowheads="1"/>
          </p:cNvPicPr>
          <p:nvPr/>
        </p:nvPicPr>
        <p:blipFill>
          <a:blip r:embed="rId3" cstate="print"/>
          <a:srcRect/>
          <a:stretch>
            <a:fillRect/>
          </a:stretch>
        </p:blipFill>
        <p:spPr bwMode="auto">
          <a:xfrm>
            <a:off x="1870352" y="3994784"/>
            <a:ext cx="2595115" cy="2126305"/>
          </a:xfrm>
          <a:prstGeom prst="rect">
            <a:avLst/>
          </a:prstGeom>
          <a:noFill/>
          <a:ln w="57150">
            <a:solidFill>
              <a:srgbClr val="FFFFFF"/>
            </a:solidFill>
            <a:miter lim="800000"/>
            <a:headEnd/>
            <a:tailEnd/>
          </a:ln>
        </p:spPr>
      </p:pic>
      <p:pic>
        <p:nvPicPr>
          <p:cNvPr id="11277" name="Picture 21"/>
          <p:cNvPicPr>
            <a:picLocks noChangeAspect="1" noChangeArrowheads="1"/>
          </p:cNvPicPr>
          <p:nvPr/>
        </p:nvPicPr>
        <p:blipFill>
          <a:blip r:embed="rId4" cstate="print"/>
          <a:srcRect/>
          <a:stretch>
            <a:fillRect/>
          </a:stretch>
        </p:blipFill>
        <p:spPr bwMode="auto">
          <a:xfrm>
            <a:off x="377887" y="1447539"/>
            <a:ext cx="2702665" cy="2087923"/>
          </a:xfrm>
          <a:prstGeom prst="rect">
            <a:avLst/>
          </a:prstGeom>
          <a:noFill/>
          <a:ln w="57150">
            <a:solidFill>
              <a:srgbClr val="FFFFFF"/>
            </a:solidFill>
            <a:miter lim="800000"/>
            <a:headEnd/>
            <a:tailEnd/>
          </a:ln>
        </p:spPr>
      </p:pic>
      <p:sp>
        <p:nvSpPr>
          <p:cNvPr id="11278" name="Rectangle 22"/>
          <p:cNvSpPr>
            <a:spLocks noChangeArrowheads="1"/>
          </p:cNvSpPr>
          <p:nvPr/>
        </p:nvSpPr>
        <p:spPr bwMode="auto">
          <a:xfrm>
            <a:off x="1186864" y="3651944"/>
            <a:ext cx="4029075" cy="271462"/>
          </a:xfrm>
          <a:prstGeom prst="rect">
            <a:avLst/>
          </a:prstGeom>
          <a:noFill/>
          <a:ln w="12700">
            <a:noFill/>
            <a:miter lim="800000"/>
            <a:headEnd/>
            <a:tailEnd/>
          </a:ln>
        </p:spPr>
        <p:txBody>
          <a:bodyPr lIns="90487" tIns="44450" rIns="90487" bIns="44450">
            <a:spAutoFit/>
          </a:bodyPr>
          <a:lstStyle/>
          <a:p>
            <a:pPr algn="ctr"/>
            <a:r>
              <a:rPr lang="en-US" sz="1200" b="1" dirty="0">
                <a:solidFill>
                  <a:srgbClr val="FFFFFF"/>
                </a:solidFill>
                <a:latin typeface="Arial" charset="0"/>
              </a:rPr>
              <a:t>Flexible Solar Arrays</a:t>
            </a:r>
          </a:p>
        </p:txBody>
      </p:sp>
      <p:sp>
        <p:nvSpPr>
          <p:cNvPr id="11279" name="Rectangle 23"/>
          <p:cNvSpPr>
            <a:spLocks noChangeArrowheads="1"/>
          </p:cNvSpPr>
          <p:nvPr/>
        </p:nvSpPr>
        <p:spPr bwMode="auto">
          <a:xfrm>
            <a:off x="1960765" y="6201545"/>
            <a:ext cx="2566848" cy="274434"/>
          </a:xfrm>
          <a:prstGeom prst="rect">
            <a:avLst/>
          </a:prstGeom>
          <a:noFill/>
          <a:ln w="12700">
            <a:noFill/>
            <a:miter lim="800000"/>
            <a:headEnd/>
            <a:tailEnd/>
          </a:ln>
        </p:spPr>
        <p:txBody>
          <a:bodyPr wrap="square" lIns="90487" tIns="44450" rIns="90487" bIns="44450">
            <a:spAutoFit/>
          </a:bodyPr>
          <a:lstStyle/>
          <a:p>
            <a:pPr algn="ctr"/>
            <a:r>
              <a:rPr lang="en-US" sz="1200" b="1" dirty="0">
                <a:solidFill>
                  <a:srgbClr val="FFFFFF"/>
                </a:solidFill>
                <a:latin typeface="Arial" charset="0"/>
              </a:rPr>
              <a:t>Rigid Solar </a:t>
            </a:r>
            <a:r>
              <a:rPr lang="en-US" sz="1200" b="1" dirty="0" smtClean="0">
                <a:solidFill>
                  <a:srgbClr val="FFFFFF"/>
                </a:solidFill>
                <a:latin typeface="Arial" charset="0"/>
              </a:rPr>
              <a:t>Arrays</a:t>
            </a:r>
            <a:endParaRPr lang="en-US" sz="1200" b="1" dirty="0">
              <a:solidFill>
                <a:srgbClr val="FFFFFF"/>
              </a:solidFill>
              <a:latin typeface="Arial" charset="0"/>
            </a:endParaRPr>
          </a:p>
        </p:txBody>
      </p:sp>
      <p:sp>
        <p:nvSpPr>
          <p:cNvPr id="11281" name="Text Box 26"/>
          <p:cNvSpPr txBox="1">
            <a:spLocks noChangeArrowheads="1"/>
          </p:cNvSpPr>
          <p:nvPr/>
        </p:nvSpPr>
        <p:spPr bwMode="auto">
          <a:xfrm>
            <a:off x="6007517" y="1363338"/>
            <a:ext cx="2586068" cy="1569660"/>
          </a:xfrm>
          <a:prstGeom prst="rect">
            <a:avLst/>
          </a:prstGeom>
          <a:noFill/>
          <a:ln w="9525" algn="ctr">
            <a:noFill/>
            <a:miter lim="800000"/>
            <a:headEnd/>
            <a:tailEnd/>
          </a:ln>
        </p:spPr>
        <p:txBody>
          <a:bodyPr wrap="square">
            <a:spAutoFit/>
          </a:bodyPr>
          <a:lstStyle/>
          <a:p>
            <a:pPr marL="57150" indent="-57150">
              <a:buFontTx/>
              <a:buChar char="•"/>
            </a:pPr>
            <a:r>
              <a:rPr lang="en-US" sz="1200" b="1" i="1" dirty="0">
                <a:solidFill>
                  <a:srgbClr val="FFFFFF"/>
                </a:solidFill>
                <a:latin typeface="Arial" charset="0"/>
              </a:rPr>
              <a:t>Product &amp; component </a:t>
            </a:r>
          </a:p>
          <a:p>
            <a:pPr marL="57150" indent="-57150"/>
            <a:r>
              <a:rPr lang="en-US" sz="1200" b="1" i="1" dirty="0">
                <a:solidFill>
                  <a:srgbClr val="FFFFFF"/>
                </a:solidFill>
                <a:latin typeface="Arial" charset="0"/>
              </a:rPr>
              <a:t> design, development, qualification and acceptance</a:t>
            </a:r>
          </a:p>
          <a:p>
            <a:pPr marL="57150" indent="-57150"/>
            <a:endParaRPr lang="en-US" sz="1200" b="1" i="1" dirty="0">
              <a:solidFill>
                <a:srgbClr val="FFFFFF"/>
              </a:solidFill>
              <a:latin typeface="Arial" charset="0"/>
            </a:endParaRPr>
          </a:p>
          <a:p>
            <a:pPr marL="57150" indent="-57150">
              <a:buFontTx/>
              <a:buChar char="•"/>
            </a:pPr>
            <a:r>
              <a:rPr lang="en-US" sz="1200" b="1" i="1" dirty="0" smtClean="0">
                <a:solidFill>
                  <a:srgbClr val="FFFFFF"/>
                </a:solidFill>
                <a:latin typeface="Arial" charset="0"/>
              </a:rPr>
              <a:t>Analysis </a:t>
            </a:r>
            <a:r>
              <a:rPr lang="en-US" sz="1200" b="1" i="1" dirty="0">
                <a:solidFill>
                  <a:srgbClr val="FFFFFF"/>
                </a:solidFill>
                <a:latin typeface="Arial" charset="0"/>
              </a:rPr>
              <a:t>- Structural, dynamics, thermal, separation, </a:t>
            </a:r>
            <a:r>
              <a:rPr lang="en-US" sz="1200" b="1" i="1" dirty="0" err="1">
                <a:solidFill>
                  <a:srgbClr val="FFFFFF"/>
                </a:solidFill>
                <a:latin typeface="Arial" charset="0"/>
              </a:rPr>
              <a:t>tribology</a:t>
            </a:r>
            <a:r>
              <a:rPr lang="en-US" sz="1200" b="1" i="1" dirty="0">
                <a:solidFill>
                  <a:srgbClr val="FFFFFF"/>
                </a:solidFill>
                <a:latin typeface="Arial" charset="0"/>
              </a:rPr>
              <a:t>, power,         radiation, magnetic </a:t>
            </a:r>
            <a:r>
              <a:rPr lang="en-US" sz="1200" b="1" i="1" dirty="0" smtClean="0">
                <a:solidFill>
                  <a:srgbClr val="FFFFFF"/>
                </a:solidFill>
                <a:latin typeface="Arial" charset="0"/>
              </a:rPr>
              <a:t>dipole</a:t>
            </a:r>
            <a:endParaRPr lang="en-US" sz="1200" b="1" i="1" dirty="0">
              <a:solidFill>
                <a:srgbClr val="FFFFFF"/>
              </a:solidFill>
              <a:latin typeface="Arial" charset="0"/>
            </a:endParaRPr>
          </a:p>
        </p:txBody>
      </p:sp>
      <p:sp>
        <p:nvSpPr>
          <p:cNvPr id="1397788" name="Text Box 28"/>
          <p:cNvSpPr txBox="1">
            <a:spLocks noChangeArrowheads="1"/>
          </p:cNvSpPr>
          <p:nvPr/>
        </p:nvSpPr>
        <p:spPr bwMode="auto">
          <a:xfrm>
            <a:off x="2718633" y="6436635"/>
            <a:ext cx="936625" cy="244475"/>
          </a:xfrm>
          <a:prstGeom prst="rect">
            <a:avLst/>
          </a:prstGeom>
          <a:noFill/>
          <a:ln w="9525" algn="ctr">
            <a:noFill/>
            <a:miter lim="800000"/>
            <a:headEnd/>
            <a:tailEnd/>
          </a:ln>
          <a:effectLst/>
        </p:spPr>
        <p:txBody>
          <a:bodyPr wrap="none">
            <a:spAutoFit/>
            <a:flatTx/>
          </a:bodyPr>
          <a:lstStyle/>
          <a:p>
            <a:pPr algn="ctr">
              <a:defRPr/>
            </a:pPr>
            <a:r>
              <a:rPr lang="en-US" sz="1000" b="1" i="1" dirty="0">
                <a:solidFill>
                  <a:srgbClr val="FFFFFF"/>
                </a:solidFill>
                <a:effectLst>
                  <a:outerShdw blurRad="38100" dist="38100" dir="2700000" algn="tl">
                    <a:srgbClr val="C0C0C0"/>
                  </a:outerShdw>
                </a:effectLst>
                <a:latin typeface="Arial" charset="0"/>
              </a:rPr>
              <a:t>Iridium Fleet</a:t>
            </a:r>
          </a:p>
        </p:txBody>
      </p:sp>
      <p:sp>
        <p:nvSpPr>
          <p:cNvPr id="1397790" name="Text Box 30"/>
          <p:cNvSpPr txBox="1">
            <a:spLocks noChangeArrowheads="1"/>
          </p:cNvSpPr>
          <p:nvPr/>
        </p:nvSpPr>
        <p:spPr bwMode="auto">
          <a:xfrm>
            <a:off x="2316409" y="1119557"/>
            <a:ext cx="1816100" cy="244475"/>
          </a:xfrm>
          <a:prstGeom prst="rect">
            <a:avLst/>
          </a:prstGeom>
          <a:noFill/>
          <a:ln w="9525" algn="ctr">
            <a:noFill/>
            <a:miter lim="800000"/>
            <a:headEnd/>
            <a:tailEnd/>
          </a:ln>
          <a:effectLst/>
        </p:spPr>
        <p:txBody>
          <a:bodyPr wrap="none">
            <a:spAutoFit/>
            <a:flatTx/>
          </a:bodyPr>
          <a:lstStyle/>
          <a:p>
            <a:pPr algn="ctr">
              <a:defRPr/>
            </a:pPr>
            <a:r>
              <a:rPr lang="en-US" sz="1000" b="1" i="1" dirty="0">
                <a:solidFill>
                  <a:srgbClr val="FFFFFF"/>
                </a:solidFill>
                <a:effectLst>
                  <a:outerShdw blurRad="38100" dist="38100" dir="2700000" algn="tl">
                    <a:srgbClr val="C0C0C0"/>
                  </a:outerShdw>
                </a:effectLst>
                <a:latin typeface="Arial" charset="0"/>
              </a:rPr>
              <a:t>International Space Station</a:t>
            </a:r>
          </a:p>
        </p:txBody>
      </p:sp>
    </p:spTree>
  </p:cSld>
  <p:clrMapOvr>
    <a:masterClrMapping/>
  </p:clrMapOvr>
  <p:transition spd="slow">
    <p:zoom/>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3" descr="IMG_1342"/>
          <p:cNvPicPr>
            <a:picLocks noChangeAspect="1" noChangeArrowheads="1"/>
          </p:cNvPicPr>
          <p:nvPr/>
        </p:nvPicPr>
        <p:blipFill>
          <a:blip r:embed="rId2" cstate="print"/>
          <a:srcRect/>
          <a:stretch>
            <a:fillRect/>
          </a:stretch>
        </p:blipFill>
        <p:spPr bwMode="auto">
          <a:xfrm>
            <a:off x="2533249" y="4854822"/>
            <a:ext cx="2404823" cy="1750164"/>
          </a:xfrm>
          <a:prstGeom prst="rect">
            <a:avLst/>
          </a:prstGeom>
          <a:noFill/>
          <a:ln w="25400">
            <a:noFill/>
            <a:miter lim="800000"/>
            <a:headEnd/>
            <a:tailEnd/>
          </a:ln>
        </p:spPr>
      </p:pic>
      <p:sp>
        <p:nvSpPr>
          <p:cNvPr id="9219" name="Rectangle 2"/>
          <p:cNvSpPr>
            <a:spLocks noGrp="1" noChangeArrowheads="1"/>
          </p:cNvSpPr>
          <p:nvPr>
            <p:ph type="title" idx="4294967295"/>
          </p:nvPr>
        </p:nvSpPr>
        <p:spPr bwMode="auto">
          <a:xfrm>
            <a:off x="484188" y="187325"/>
            <a:ext cx="7312025" cy="530225"/>
          </a:xfrm>
          <a:prstGeom prst="rect">
            <a:avLst/>
          </a:prstGeom>
          <a:noFill/>
          <a:ln>
            <a:miter lim="800000"/>
            <a:headEnd/>
            <a:tailEnd/>
          </a:ln>
        </p:spPr>
        <p:txBody>
          <a:bodyPr lIns="82058" tIns="41029" rIns="82058" bIns="41029"/>
          <a:lstStyle/>
          <a:p>
            <a:pPr algn="l"/>
            <a:r>
              <a:rPr lang="en-US" sz="3600" dirty="0" smtClean="0">
                <a:solidFill>
                  <a:srgbClr val="FFFFFF"/>
                </a:solidFill>
              </a:rPr>
              <a:t>Battery Design</a:t>
            </a:r>
          </a:p>
        </p:txBody>
      </p:sp>
      <p:sp>
        <p:nvSpPr>
          <p:cNvPr id="9220" name="Rectangle 3"/>
          <p:cNvSpPr>
            <a:spLocks noGrp="1" noChangeArrowheads="1"/>
          </p:cNvSpPr>
          <p:nvPr>
            <p:ph type="body" idx="4294967295"/>
          </p:nvPr>
        </p:nvSpPr>
        <p:spPr bwMode="auto">
          <a:xfrm>
            <a:off x="433389" y="952500"/>
            <a:ext cx="5914146" cy="4090017"/>
          </a:xfrm>
          <a:prstGeom prst="rect">
            <a:avLst/>
          </a:prstGeom>
          <a:noFill/>
          <a:ln>
            <a:miter lim="800000"/>
            <a:headEnd/>
            <a:tailEnd/>
          </a:ln>
        </p:spPr>
        <p:txBody>
          <a:bodyPr lIns="82058" tIns="41029" rIns="82058" bIns="41029"/>
          <a:lstStyle/>
          <a:p>
            <a:pPr>
              <a:lnSpc>
                <a:spcPct val="90000"/>
              </a:lnSpc>
            </a:pPr>
            <a:r>
              <a:rPr lang="en-US" sz="1900" dirty="0" smtClean="0">
                <a:solidFill>
                  <a:srgbClr val="FFFFFF"/>
                </a:solidFill>
              </a:rPr>
              <a:t>Battery types</a:t>
            </a:r>
          </a:p>
          <a:p>
            <a:pPr lvl="1">
              <a:lnSpc>
                <a:spcPct val="90000"/>
              </a:lnSpc>
            </a:pPr>
            <a:r>
              <a:rPr lang="en-US" sz="1700" dirty="0" smtClean="0">
                <a:solidFill>
                  <a:srgbClr val="FFFFFF"/>
                </a:solidFill>
              </a:rPr>
              <a:t>Nickel Hydrogen / Cadmium Batteries</a:t>
            </a:r>
          </a:p>
          <a:p>
            <a:pPr lvl="1">
              <a:lnSpc>
                <a:spcPct val="90000"/>
              </a:lnSpc>
            </a:pPr>
            <a:r>
              <a:rPr lang="en-US" sz="1700" dirty="0" smtClean="0">
                <a:solidFill>
                  <a:srgbClr val="FFFFFF"/>
                </a:solidFill>
              </a:rPr>
              <a:t>Lithium Ion / Polymer Batteries</a:t>
            </a:r>
          </a:p>
          <a:p>
            <a:pPr lvl="1">
              <a:lnSpc>
                <a:spcPct val="90000"/>
              </a:lnSpc>
            </a:pPr>
            <a:r>
              <a:rPr lang="en-US" sz="1700" dirty="0" smtClean="0">
                <a:solidFill>
                  <a:srgbClr val="FFFFFF"/>
                </a:solidFill>
              </a:rPr>
              <a:t>Lithium Metal / </a:t>
            </a:r>
            <a:r>
              <a:rPr lang="en-US" sz="1700" dirty="0" err="1" smtClean="0">
                <a:solidFill>
                  <a:srgbClr val="FFFFFF"/>
                </a:solidFill>
              </a:rPr>
              <a:t>Oxyhalide</a:t>
            </a:r>
            <a:r>
              <a:rPr lang="en-US" sz="1700" dirty="0" smtClean="0">
                <a:solidFill>
                  <a:srgbClr val="FFFFFF"/>
                </a:solidFill>
              </a:rPr>
              <a:t> Batteries</a:t>
            </a:r>
          </a:p>
          <a:p>
            <a:pPr lvl="1">
              <a:lnSpc>
                <a:spcPct val="90000"/>
              </a:lnSpc>
            </a:pPr>
            <a:r>
              <a:rPr lang="en-US" sz="1700" dirty="0" smtClean="0">
                <a:solidFill>
                  <a:srgbClr val="FFFFFF"/>
                </a:solidFill>
              </a:rPr>
              <a:t>Silver Oxide-Zinc Batteries</a:t>
            </a:r>
          </a:p>
          <a:p>
            <a:pPr lvl="1">
              <a:lnSpc>
                <a:spcPct val="90000"/>
              </a:lnSpc>
            </a:pPr>
            <a:r>
              <a:rPr lang="en-US" sz="1700" dirty="0" smtClean="0">
                <a:solidFill>
                  <a:srgbClr val="FFFFFF"/>
                </a:solidFill>
              </a:rPr>
              <a:t>Thermal Batteries</a:t>
            </a:r>
          </a:p>
          <a:p>
            <a:pPr lvl="1">
              <a:lnSpc>
                <a:spcPct val="90000"/>
              </a:lnSpc>
            </a:pPr>
            <a:r>
              <a:rPr lang="en-US" sz="1700" dirty="0" smtClean="0">
                <a:solidFill>
                  <a:srgbClr val="FFFFFF"/>
                </a:solidFill>
              </a:rPr>
              <a:t>Fuel Cells</a:t>
            </a:r>
          </a:p>
          <a:p>
            <a:pPr>
              <a:lnSpc>
                <a:spcPct val="90000"/>
              </a:lnSpc>
            </a:pPr>
            <a:r>
              <a:rPr lang="en-US" sz="1900" dirty="0" smtClean="0">
                <a:solidFill>
                  <a:srgbClr val="FFFFFF"/>
                </a:solidFill>
              </a:rPr>
              <a:t>Primary and secondary batteries</a:t>
            </a:r>
          </a:p>
          <a:p>
            <a:pPr>
              <a:lnSpc>
                <a:spcPct val="90000"/>
              </a:lnSpc>
            </a:pPr>
            <a:r>
              <a:rPr lang="en-US" sz="1900" dirty="0" smtClean="0">
                <a:solidFill>
                  <a:srgbClr val="FFFFFF"/>
                </a:solidFill>
              </a:rPr>
              <a:t>Protection Mechanisms</a:t>
            </a:r>
          </a:p>
          <a:p>
            <a:pPr lvl="1">
              <a:lnSpc>
                <a:spcPct val="90000"/>
              </a:lnSpc>
            </a:pPr>
            <a:r>
              <a:rPr lang="en-US" sz="1700" dirty="0" smtClean="0">
                <a:solidFill>
                  <a:srgbClr val="FFFFFF"/>
                </a:solidFill>
              </a:rPr>
              <a:t>Bypass switches, TABS, redundancy mgt</a:t>
            </a:r>
          </a:p>
          <a:p>
            <a:pPr lvl="1">
              <a:lnSpc>
                <a:spcPct val="90000"/>
              </a:lnSpc>
            </a:pPr>
            <a:r>
              <a:rPr lang="en-US" sz="1700" dirty="0" smtClean="0">
                <a:solidFill>
                  <a:srgbClr val="FFFFFF"/>
                </a:solidFill>
              </a:rPr>
              <a:t>Internal and external to cell</a:t>
            </a:r>
          </a:p>
          <a:p>
            <a:pPr>
              <a:lnSpc>
                <a:spcPct val="90000"/>
              </a:lnSpc>
            </a:pPr>
            <a:r>
              <a:rPr lang="en-US" sz="1900" dirty="0" smtClean="0">
                <a:solidFill>
                  <a:srgbClr val="FFFFFF"/>
                </a:solidFill>
              </a:rPr>
              <a:t>Charge/Discharge management</a:t>
            </a:r>
          </a:p>
          <a:p>
            <a:pPr>
              <a:lnSpc>
                <a:spcPct val="90000"/>
              </a:lnSpc>
            </a:pPr>
            <a:r>
              <a:rPr lang="en-US" sz="1900" dirty="0" smtClean="0">
                <a:solidFill>
                  <a:srgbClr val="FFFFFF"/>
                </a:solidFill>
              </a:rPr>
              <a:t>Thermal management</a:t>
            </a:r>
          </a:p>
        </p:txBody>
      </p:sp>
      <p:pic>
        <p:nvPicPr>
          <p:cNvPr id="9221" name="Picture 7"/>
          <p:cNvPicPr>
            <a:picLocks noChangeAspect="1" noChangeArrowheads="1"/>
          </p:cNvPicPr>
          <p:nvPr/>
        </p:nvPicPr>
        <p:blipFill>
          <a:blip r:embed="rId3" cstate="print"/>
          <a:srcRect/>
          <a:stretch>
            <a:fillRect/>
          </a:stretch>
        </p:blipFill>
        <p:spPr bwMode="auto">
          <a:xfrm>
            <a:off x="443529" y="4859013"/>
            <a:ext cx="1997830" cy="1734355"/>
          </a:xfrm>
          <a:prstGeom prst="rect">
            <a:avLst/>
          </a:prstGeom>
          <a:noFill/>
          <a:ln w="25400">
            <a:noFill/>
            <a:miter lim="800000"/>
            <a:headEnd/>
            <a:tailEnd/>
          </a:ln>
        </p:spPr>
      </p:pic>
      <p:pic>
        <p:nvPicPr>
          <p:cNvPr id="9222" name="Picture 9" descr="Battery%20Module"/>
          <p:cNvPicPr>
            <a:picLocks noChangeAspect="1" noChangeArrowheads="1"/>
          </p:cNvPicPr>
          <p:nvPr/>
        </p:nvPicPr>
        <p:blipFill>
          <a:blip r:embed="rId4" cstate="print"/>
          <a:srcRect/>
          <a:stretch>
            <a:fillRect/>
          </a:stretch>
        </p:blipFill>
        <p:spPr bwMode="auto">
          <a:xfrm>
            <a:off x="5016547" y="4863453"/>
            <a:ext cx="2422940" cy="1773767"/>
          </a:xfrm>
          <a:prstGeom prst="rect">
            <a:avLst/>
          </a:prstGeom>
          <a:noFill/>
          <a:ln w="9525">
            <a:noFill/>
            <a:miter lim="800000"/>
            <a:headEnd/>
            <a:tailEnd/>
          </a:ln>
        </p:spPr>
      </p:pic>
      <p:pic>
        <p:nvPicPr>
          <p:cNvPr id="9223" name="Picture 6" descr="Left Side Iso"/>
          <p:cNvPicPr>
            <a:picLocks noChangeAspect="1" noChangeArrowheads="1"/>
          </p:cNvPicPr>
          <p:nvPr/>
        </p:nvPicPr>
        <p:blipFill>
          <a:blip r:embed="rId5" cstate="print"/>
          <a:srcRect/>
          <a:stretch>
            <a:fillRect/>
          </a:stretch>
        </p:blipFill>
        <p:spPr bwMode="auto">
          <a:xfrm>
            <a:off x="5517163" y="1963476"/>
            <a:ext cx="2499373" cy="2798149"/>
          </a:xfrm>
          <a:prstGeom prst="rect">
            <a:avLst/>
          </a:prstGeom>
          <a:noFill/>
          <a:ln w="9525">
            <a:noFill/>
            <a:miter lim="800000"/>
            <a:headEnd/>
            <a:tailEnd/>
          </a:ln>
        </p:spPr>
      </p:pic>
      <p:pic>
        <p:nvPicPr>
          <p:cNvPr id="9225" name="Picture 7"/>
          <p:cNvPicPr>
            <a:picLocks noChangeAspect="1" noChangeArrowheads="1"/>
          </p:cNvPicPr>
          <p:nvPr/>
        </p:nvPicPr>
        <p:blipFill>
          <a:blip r:embed="rId6" cstate="print"/>
          <a:srcRect/>
          <a:stretch>
            <a:fillRect/>
          </a:stretch>
        </p:blipFill>
        <p:spPr bwMode="gray">
          <a:xfrm>
            <a:off x="5565945" y="404920"/>
            <a:ext cx="1731500" cy="1477841"/>
          </a:xfrm>
          <a:prstGeom prst="rect">
            <a:avLst/>
          </a:prstGeom>
          <a:noFill/>
          <a:ln w="12700">
            <a:noFill/>
            <a:miter lim="800000"/>
            <a:headEnd/>
            <a:tailEnd/>
          </a:ln>
        </p:spPr>
      </p:pic>
    </p:spTree>
  </p:cSld>
  <p:clrMapOvr>
    <a:masterClrMapping/>
  </p:clrMapOvr>
  <p:transition spd="slow">
    <p:zoom/>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386926"/>
            <a:ext cx="8229600" cy="1419571"/>
          </a:xfrm>
        </p:spPr>
        <p:txBody>
          <a:bodyPr/>
          <a:lstStyle/>
          <a:p>
            <a:pPr eaLnBrk="1" hangingPunct="1">
              <a:defRPr/>
            </a:pPr>
            <a:r>
              <a:rPr lang="en-US" dirty="0" smtClean="0"/>
              <a:t>Let’s Talk About Engineering</a:t>
            </a:r>
            <a:br>
              <a:rPr lang="en-US" dirty="0" smtClean="0"/>
            </a:br>
            <a:r>
              <a:rPr lang="en-US" dirty="0" smtClean="0"/>
              <a:t/>
            </a:r>
            <a:br>
              <a:rPr lang="en-US" dirty="0" smtClean="0"/>
            </a:br>
            <a:r>
              <a:rPr lang="en-US" dirty="0" smtClean="0"/>
              <a:t>Definitions:</a:t>
            </a:r>
            <a:endParaRPr lang="en-US" dirty="0"/>
          </a:p>
        </p:txBody>
      </p:sp>
      <p:sp>
        <p:nvSpPr>
          <p:cNvPr id="592899" name="Rectangle 3"/>
          <p:cNvSpPr>
            <a:spLocks noGrp="1" noChangeArrowheads="1"/>
          </p:cNvSpPr>
          <p:nvPr>
            <p:ph type="body" idx="1"/>
          </p:nvPr>
        </p:nvSpPr>
        <p:spPr>
          <a:xfrm>
            <a:off x="528350" y="1883125"/>
            <a:ext cx="8135816" cy="3737075"/>
          </a:xfrm>
        </p:spPr>
        <p:txBody>
          <a:bodyPr/>
          <a:lstStyle/>
          <a:p>
            <a:pPr eaLnBrk="1" hangingPunct="1">
              <a:buNone/>
              <a:defRPr/>
            </a:pPr>
            <a:r>
              <a:rPr lang="en-US" sz="2400" dirty="0" smtClean="0">
                <a:solidFill>
                  <a:srgbClr val="FFFF00"/>
                </a:solidFill>
              </a:rPr>
              <a:t>Engineering:</a:t>
            </a:r>
          </a:p>
          <a:p>
            <a:pPr eaLnBrk="1" hangingPunct="1">
              <a:defRPr/>
            </a:pPr>
            <a:r>
              <a:rPr lang="en-US" sz="2400" dirty="0" smtClean="0"/>
              <a:t>The application of science and mathematics by which the properties of matter and the sources of energy in nature are made useful to people</a:t>
            </a:r>
          </a:p>
          <a:p>
            <a:pPr eaLnBrk="1" hangingPunct="1">
              <a:defRPr/>
            </a:pPr>
            <a:r>
              <a:rPr lang="en-US" sz="2400" dirty="0" smtClean="0"/>
              <a:t>The design and manufacture of complex products</a:t>
            </a:r>
          </a:p>
          <a:p>
            <a:pPr eaLnBrk="1" hangingPunct="1">
              <a:buNone/>
              <a:defRPr/>
            </a:pPr>
            <a:endParaRPr lang="en-US" sz="2400" dirty="0">
              <a:solidFill>
                <a:srgbClr val="FFFF00"/>
              </a:solidFill>
            </a:endParaRPr>
          </a:p>
          <a:p>
            <a:pPr eaLnBrk="1" hangingPunct="1">
              <a:buNone/>
              <a:defRPr/>
            </a:pPr>
            <a:r>
              <a:rPr lang="en-US" sz="2400" dirty="0" smtClean="0">
                <a:solidFill>
                  <a:srgbClr val="FFFF00"/>
                </a:solidFill>
              </a:rPr>
              <a:t>Engineer:</a:t>
            </a:r>
            <a:endParaRPr lang="en-US" sz="2400" dirty="0">
              <a:solidFill>
                <a:srgbClr val="FFFF00"/>
              </a:solidFill>
            </a:endParaRPr>
          </a:p>
          <a:p>
            <a:r>
              <a:rPr lang="en-US" sz="2400" dirty="0" smtClean="0"/>
              <a:t>One who practices engineering is called an engineer.</a:t>
            </a:r>
            <a:endParaRPr lang="en-US" sz="2400" dirty="0"/>
          </a:p>
        </p:txBody>
      </p:sp>
      <p:sp>
        <p:nvSpPr>
          <p:cNvPr id="8" name="Rectangle 7"/>
          <p:cNvSpPr/>
          <p:nvPr/>
        </p:nvSpPr>
        <p:spPr>
          <a:xfrm>
            <a:off x="3187812" y="6375015"/>
            <a:ext cx="3613490" cy="246221"/>
          </a:xfrm>
          <a:prstGeom prst="rect">
            <a:avLst/>
          </a:prstGeom>
        </p:spPr>
        <p:txBody>
          <a:bodyPr wrap="none">
            <a:spAutoFit/>
          </a:bodyPr>
          <a:lstStyle/>
          <a:p>
            <a:r>
              <a:rPr lang="en-US" dirty="0" smtClean="0">
                <a:solidFill>
                  <a:schemeClr val="bg1"/>
                </a:solidFill>
              </a:rPr>
              <a:t>Credit:  http://www.merriam-webster.com/netdict/engineering</a:t>
            </a:r>
            <a:endParaRPr lang="en-US" dirty="0">
              <a:solidFill>
                <a:schemeClr val="bg1"/>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92899">
                                            <p:txEl>
                                              <p:pRg st="1" end="1"/>
                                            </p:txEl>
                                          </p:spTgt>
                                        </p:tgtEl>
                                        <p:attrNameLst>
                                          <p:attrName>style.visibility</p:attrName>
                                        </p:attrNameLst>
                                      </p:cBhvr>
                                      <p:to>
                                        <p:strVal val="visible"/>
                                      </p:to>
                                    </p:set>
                                    <p:anim calcmode="lin" valueType="num">
                                      <p:cBhvr additive="base">
                                        <p:cTn id="7" dur="1000" fill="hold"/>
                                        <p:tgtEl>
                                          <p:spTgt spid="592899">
                                            <p:txEl>
                                              <p:pRg st="1" end="1"/>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59289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92899">
                                            <p:txEl>
                                              <p:pRg st="2" end="2"/>
                                            </p:txEl>
                                          </p:spTgt>
                                        </p:tgtEl>
                                        <p:attrNameLst>
                                          <p:attrName>style.visibility</p:attrName>
                                        </p:attrNameLst>
                                      </p:cBhvr>
                                      <p:to>
                                        <p:strVal val="visible"/>
                                      </p:to>
                                    </p:set>
                                    <p:anim calcmode="lin" valueType="num">
                                      <p:cBhvr additive="base">
                                        <p:cTn id="13" dur="1000" fill="hold"/>
                                        <p:tgtEl>
                                          <p:spTgt spid="592899">
                                            <p:txEl>
                                              <p:pRg st="2" end="2"/>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59289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92899">
                                            <p:txEl>
                                              <p:pRg st="5" end="5"/>
                                            </p:txEl>
                                          </p:spTgt>
                                        </p:tgtEl>
                                        <p:attrNameLst>
                                          <p:attrName>style.visibility</p:attrName>
                                        </p:attrNameLst>
                                      </p:cBhvr>
                                      <p:to>
                                        <p:strVal val="visible"/>
                                      </p:to>
                                    </p:set>
                                    <p:anim calcmode="lin" valueType="num">
                                      <p:cBhvr additive="base">
                                        <p:cTn id="19" dur="1000" fill="hold"/>
                                        <p:tgtEl>
                                          <p:spTgt spid="592899">
                                            <p:txEl>
                                              <p:pRg st="5" end="5"/>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592899">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Engineering Statistics</a:t>
            </a:r>
            <a:endParaRPr lang="en-US" dirty="0"/>
          </a:p>
        </p:txBody>
      </p:sp>
      <p:sp>
        <p:nvSpPr>
          <p:cNvPr id="592899" name="Rectangle 3"/>
          <p:cNvSpPr>
            <a:spLocks noGrp="1" noChangeArrowheads="1"/>
          </p:cNvSpPr>
          <p:nvPr>
            <p:ph type="body" idx="1"/>
          </p:nvPr>
        </p:nvSpPr>
        <p:spPr>
          <a:xfrm>
            <a:off x="523050" y="1168885"/>
            <a:ext cx="8494818" cy="4927107"/>
          </a:xfrm>
        </p:spPr>
        <p:txBody>
          <a:bodyPr/>
          <a:lstStyle/>
          <a:p>
            <a:r>
              <a:rPr lang="en-US" sz="2400" dirty="0" smtClean="0">
                <a:solidFill>
                  <a:srgbClr val="FFFF00"/>
                </a:solidFill>
              </a:rPr>
              <a:t>Engineering Jobs in United States</a:t>
            </a:r>
          </a:p>
          <a:p>
            <a:pPr lvl="1"/>
            <a:r>
              <a:rPr lang="en-US" sz="2400" dirty="0" smtClean="0">
                <a:solidFill>
                  <a:srgbClr val="FFFF00"/>
                </a:solidFill>
              </a:rPr>
              <a:t>1.5 Million</a:t>
            </a:r>
          </a:p>
          <a:p>
            <a:pPr lvl="1">
              <a:buNone/>
            </a:pPr>
            <a:endParaRPr lang="en-US" sz="2400" dirty="0" smtClean="0">
              <a:solidFill>
                <a:srgbClr val="FFFF00"/>
              </a:solidFill>
            </a:endParaRPr>
          </a:p>
          <a:p>
            <a:r>
              <a:rPr lang="en-US" sz="2400" dirty="0" smtClean="0">
                <a:solidFill>
                  <a:srgbClr val="FFFF00"/>
                </a:solidFill>
              </a:rPr>
              <a:t>Engineering Jobs Growth Rate</a:t>
            </a:r>
          </a:p>
          <a:p>
            <a:pPr lvl="1"/>
            <a:r>
              <a:rPr lang="en-US" sz="2400" dirty="0" smtClean="0">
                <a:solidFill>
                  <a:srgbClr val="FFFF00"/>
                </a:solidFill>
              </a:rPr>
              <a:t>10% annual growth </a:t>
            </a:r>
          </a:p>
          <a:p>
            <a:pPr lvl="1"/>
            <a:r>
              <a:rPr lang="en-US" sz="2400" dirty="0" smtClean="0">
                <a:solidFill>
                  <a:srgbClr val="FFFF00"/>
                </a:solidFill>
              </a:rPr>
              <a:t>Approximately 150,000 / year</a:t>
            </a:r>
          </a:p>
          <a:p>
            <a:pPr lvl="1">
              <a:buNone/>
            </a:pPr>
            <a:endParaRPr lang="en-US" sz="2400" dirty="0" smtClean="0">
              <a:solidFill>
                <a:srgbClr val="FFFF00"/>
              </a:solidFill>
            </a:endParaRPr>
          </a:p>
          <a:p>
            <a:r>
              <a:rPr lang="en-US" sz="2400" dirty="0" smtClean="0">
                <a:solidFill>
                  <a:srgbClr val="FFFF00"/>
                </a:solidFill>
              </a:rPr>
              <a:t>Current Engineering Graduation Rate</a:t>
            </a:r>
          </a:p>
          <a:p>
            <a:pPr lvl="1"/>
            <a:r>
              <a:rPr lang="en-US" sz="2400" dirty="0" smtClean="0">
                <a:solidFill>
                  <a:srgbClr val="FFFF00"/>
                </a:solidFill>
              </a:rPr>
              <a:t>137,000 new engineers per year</a:t>
            </a:r>
          </a:p>
          <a:p>
            <a:pPr eaLnBrk="1" hangingPunct="1">
              <a:defRPr/>
            </a:pPr>
            <a:endParaRPr lang="en-US" sz="2400" dirty="0" smtClean="0">
              <a:solidFill>
                <a:srgbClr val="FFFF00"/>
              </a:solidFill>
            </a:endParaRPr>
          </a:p>
        </p:txBody>
      </p:sp>
      <p:sp>
        <p:nvSpPr>
          <p:cNvPr id="10" name="Rectangle 9"/>
          <p:cNvSpPr/>
          <p:nvPr/>
        </p:nvSpPr>
        <p:spPr>
          <a:xfrm>
            <a:off x="5801871" y="6254927"/>
            <a:ext cx="2601994" cy="246221"/>
          </a:xfrm>
          <a:prstGeom prst="rect">
            <a:avLst/>
          </a:prstGeom>
        </p:spPr>
        <p:txBody>
          <a:bodyPr wrap="none">
            <a:spAutoFit/>
          </a:bodyPr>
          <a:lstStyle/>
          <a:p>
            <a:r>
              <a:rPr lang="en-US" dirty="0" smtClean="0">
                <a:solidFill>
                  <a:schemeClr val="bg1"/>
                </a:solidFill>
              </a:rPr>
              <a:t>Credit:  http://www.careermarketplace.com</a:t>
            </a:r>
            <a:endParaRPr lang="en-US" dirty="0">
              <a:solidFill>
                <a:schemeClr val="bg1"/>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2899">
                                            <p:txEl>
                                              <p:pRg st="1" end="1"/>
                                            </p:txEl>
                                          </p:spTgt>
                                        </p:tgtEl>
                                        <p:attrNameLst>
                                          <p:attrName>style.visibility</p:attrName>
                                        </p:attrNameLst>
                                      </p:cBhvr>
                                      <p:to>
                                        <p:strVal val="visible"/>
                                      </p:to>
                                    </p:set>
                                    <p:anim calcmode="lin" valueType="num">
                                      <p:cBhvr additive="base">
                                        <p:cTn id="7" dur="1000" fill="hold"/>
                                        <p:tgtEl>
                                          <p:spTgt spid="592899">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9289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92899">
                                            <p:txEl>
                                              <p:pRg st="4" end="4"/>
                                            </p:txEl>
                                          </p:spTgt>
                                        </p:tgtEl>
                                        <p:attrNameLst>
                                          <p:attrName>style.visibility</p:attrName>
                                        </p:attrNameLst>
                                      </p:cBhvr>
                                      <p:to>
                                        <p:strVal val="visible"/>
                                      </p:to>
                                    </p:set>
                                    <p:anim calcmode="lin" valueType="num">
                                      <p:cBhvr additive="base">
                                        <p:cTn id="13" dur="1000" fill="hold"/>
                                        <p:tgtEl>
                                          <p:spTgt spid="592899">
                                            <p:txEl>
                                              <p:pRg st="4" end="4"/>
                                            </p:txEl>
                                          </p:spTgt>
                                        </p:tgtEl>
                                        <p:attrNameLst>
                                          <p:attrName>ppt_x</p:attrName>
                                        </p:attrNameLst>
                                      </p:cBhvr>
                                      <p:tavLst>
                                        <p:tav tm="0">
                                          <p:val>
                                            <p:strVal val="1+#ppt_w/2"/>
                                          </p:val>
                                        </p:tav>
                                        <p:tav tm="100000">
                                          <p:val>
                                            <p:strVal val="#ppt_x"/>
                                          </p:val>
                                        </p:tav>
                                      </p:tavLst>
                                    </p:anim>
                                    <p:anim calcmode="lin" valueType="num">
                                      <p:cBhvr additive="base">
                                        <p:cTn id="14" dur="1000" fill="hold"/>
                                        <p:tgtEl>
                                          <p:spTgt spid="59289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92899">
                                            <p:txEl>
                                              <p:pRg st="5" end="5"/>
                                            </p:txEl>
                                          </p:spTgt>
                                        </p:tgtEl>
                                        <p:attrNameLst>
                                          <p:attrName>style.visibility</p:attrName>
                                        </p:attrNameLst>
                                      </p:cBhvr>
                                      <p:to>
                                        <p:strVal val="visible"/>
                                      </p:to>
                                    </p:set>
                                    <p:anim calcmode="lin" valueType="num">
                                      <p:cBhvr additive="base">
                                        <p:cTn id="19" dur="1000" fill="hold"/>
                                        <p:tgtEl>
                                          <p:spTgt spid="592899">
                                            <p:txEl>
                                              <p:pRg st="5" end="5"/>
                                            </p:txEl>
                                          </p:spTgt>
                                        </p:tgtEl>
                                        <p:attrNameLst>
                                          <p:attrName>ppt_x</p:attrName>
                                        </p:attrNameLst>
                                      </p:cBhvr>
                                      <p:tavLst>
                                        <p:tav tm="0">
                                          <p:val>
                                            <p:strVal val="1+#ppt_w/2"/>
                                          </p:val>
                                        </p:tav>
                                        <p:tav tm="100000">
                                          <p:val>
                                            <p:strVal val="#ppt_x"/>
                                          </p:val>
                                        </p:tav>
                                      </p:tavLst>
                                    </p:anim>
                                    <p:anim calcmode="lin" valueType="num">
                                      <p:cBhvr additive="base">
                                        <p:cTn id="20" dur="1000" fill="hold"/>
                                        <p:tgtEl>
                                          <p:spTgt spid="592899">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92899">
                                            <p:txEl>
                                              <p:pRg st="8" end="8"/>
                                            </p:txEl>
                                          </p:spTgt>
                                        </p:tgtEl>
                                        <p:attrNameLst>
                                          <p:attrName>style.visibility</p:attrName>
                                        </p:attrNameLst>
                                      </p:cBhvr>
                                      <p:to>
                                        <p:strVal val="visible"/>
                                      </p:to>
                                    </p:set>
                                    <p:anim calcmode="lin" valueType="num">
                                      <p:cBhvr additive="base">
                                        <p:cTn id="25" dur="1000" fill="hold"/>
                                        <p:tgtEl>
                                          <p:spTgt spid="592899">
                                            <p:txEl>
                                              <p:pRg st="8" end="8"/>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592899">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1949" name="Rectangle 13"/>
          <p:cNvSpPr>
            <a:spLocks noChangeArrowheads="1"/>
          </p:cNvSpPr>
          <p:nvPr/>
        </p:nvSpPr>
        <p:spPr bwMode="auto">
          <a:xfrm>
            <a:off x="0" y="603250"/>
            <a:ext cx="9144000" cy="444500"/>
          </a:xfrm>
          <a:prstGeom prst="rect">
            <a:avLst/>
          </a:prstGeom>
          <a:noFill/>
          <a:ln w="9525">
            <a:noFill/>
            <a:miter lim="800000"/>
            <a:headEnd/>
            <a:tailEnd/>
          </a:ln>
          <a:effectLst/>
        </p:spPr>
        <p:txBody>
          <a:bodyPr lIns="82296" anchor="ctr"/>
          <a:lstStyle/>
          <a:p>
            <a:pPr algn="ctr">
              <a:defRPr/>
            </a:pPr>
            <a:r>
              <a:rPr lang="en-US" sz="2800" dirty="0" smtClean="0">
                <a:effectLst>
                  <a:outerShdw blurRad="38100" dist="38100" dir="2700000" algn="tl">
                    <a:srgbClr val="C0C0C0"/>
                  </a:outerShdw>
                </a:effectLst>
                <a:latin typeface="Arial" charset="0"/>
              </a:rPr>
              <a:t>Engineering Career Projections</a:t>
            </a:r>
          </a:p>
          <a:p>
            <a:pPr algn="ctr">
              <a:defRPr/>
            </a:pPr>
            <a:r>
              <a:rPr lang="en-US" sz="2800" dirty="0" smtClean="0">
                <a:effectLst>
                  <a:outerShdw blurRad="38100" dist="38100" dir="2700000" algn="tl">
                    <a:srgbClr val="C0C0C0"/>
                  </a:outerShdw>
                </a:effectLst>
                <a:latin typeface="Arial" charset="0"/>
              </a:rPr>
              <a:t>2013 – 1.5 Million Engineers</a:t>
            </a:r>
            <a:endParaRPr lang="en-US" sz="2800" dirty="0">
              <a:effectLst>
                <a:outerShdw blurRad="38100" dist="38100" dir="2700000" algn="tl">
                  <a:srgbClr val="C0C0C0"/>
                </a:outerShdw>
              </a:effectLst>
              <a:latin typeface="Arial" charset="0"/>
            </a:endParaRPr>
          </a:p>
        </p:txBody>
      </p:sp>
      <p:sp>
        <p:nvSpPr>
          <p:cNvPr id="552005" name="Line 69"/>
          <p:cNvSpPr>
            <a:spLocks noChangeShapeType="1"/>
          </p:cNvSpPr>
          <p:nvPr/>
        </p:nvSpPr>
        <p:spPr bwMode="auto">
          <a:xfrm>
            <a:off x="1152236" y="2514600"/>
            <a:ext cx="0" cy="3048000"/>
          </a:xfrm>
          <a:prstGeom prst="line">
            <a:avLst/>
          </a:prstGeom>
          <a:noFill/>
          <a:ln w="38100">
            <a:solidFill>
              <a:schemeClr val="tx1"/>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52006" name="Line 70"/>
          <p:cNvSpPr>
            <a:spLocks noChangeShapeType="1"/>
          </p:cNvSpPr>
          <p:nvPr/>
        </p:nvSpPr>
        <p:spPr bwMode="auto">
          <a:xfrm>
            <a:off x="1066800" y="5410200"/>
            <a:ext cx="6553200" cy="0"/>
          </a:xfrm>
          <a:prstGeom prst="line">
            <a:avLst/>
          </a:prstGeom>
          <a:noFill/>
          <a:ln w="38100">
            <a:solidFill>
              <a:schemeClr val="tx1"/>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552007" name="Line 71"/>
          <p:cNvSpPr>
            <a:spLocks noChangeShapeType="1"/>
          </p:cNvSpPr>
          <p:nvPr/>
        </p:nvSpPr>
        <p:spPr bwMode="auto">
          <a:xfrm>
            <a:off x="5336336" y="2346036"/>
            <a:ext cx="0" cy="3052616"/>
          </a:xfrm>
          <a:prstGeom prst="line">
            <a:avLst/>
          </a:prstGeom>
          <a:noFill/>
          <a:ln w="38100">
            <a:solidFill>
              <a:schemeClr val="accent2"/>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8198" name="Text Box 72"/>
          <p:cNvSpPr txBox="1">
            <a:spLocks noChangeArrowheads="1"/>
          </p:cNvSpPr>
          <p:nvPr/>
        </p:nvSpPr>
        <p:spPr bwMode="auto">
          <a:xfrm>
            <a:off x="4345736" y="2406104"/>
            <a:ext cx="2362200" cy="304800"/>
          </a:xfrm>
          <a:prstGeom prst="rect">
            <a:avLst/>
          </a:prstGeom>
          <a:noFill/>
          <a:ln w="9525">
            <a:noFill/>
            <a:miter lim="800000"/>
            <a:headEnd/>
            <a:tailEnd/>
          </a:ln>
        </p:spPr>
        <p:txBody>
          <a:bodyPr>
            <a:spAutoFit/>
          </a:bodyPr>
          <a:lstStyle/>
          <a:p>
            <a:pPr algn="ctr">
              <a:spcBef>
                <a:spcPct val="50000"/>
              </a:spcBef>
            </a:pPr>
            <a:r>
              <a:rPr lang="en-US" sz="1400" dirty="0">
                <a:solidFill>
                  <a:schemeClr val="accent2"/>
                </a:solidFill>
                <a:latin typeface="Arial" pitchFamily="34" charset="0"/>
              </a:rPr>
              <a:t>Career             Retirement</a:t>
            </a:r>
          </a:p>
        </p:txBody>
      </p:sp>
      <p:sp>
        <p:nvSpPr>
          <p:cNvPr id="8199" name="Text Box 73"/>
          <p:cNvSpPr txBox="1">
            <a:spLocks noChangeArrowheads="1"/>
          </p:cNvSpPr>
          <p:nvPr/>
        </p:nvSpPr>
        <p:spPr bwMode="auto">
          <a:xfrm>
            <a:off x="1143000" y="5486400"/>
            <a:ext cx="7391400" cy="304800"/>
          </a:xfrm>
          <a:prstGeom prst="rect">
            <a:avLst/>
          </a:prstGeom>
          <a:noFill/>
          <a:ln w="9525">
            <a:noFill/>
            <a:miter lim="800000"/>
            <a:headEnd/>
            <a:tailEnd/>
          </a:ln>
        </p:spPr>
        <p:txBody>
          <a:bodyPr>
            <a:spAutoFit/>
          </a:bodyPr>
          <a:lstStyle/>
          <a:p>
            <a:pPr>
              <a:spcBef>
                <a:spcPct val="50000"/>
              </a:spcBef>
            </a:pPr>
            <a:r>
              <a:rPr lang="en-US" sz="1400" b="0" dirty="0">
                <a:latin typeface="Arial" pitchFamily="34" charset="0"/>
              </a:rPr>
              <a:t>Early Career          </a:t>
            </a:r>
            <a:r>
              <a:rPr lang="en-US" sz="1400" b="0" dirty="0" smtClean="0">
                <a:latin typeface="Arial" pitchFamily="34" charset="0"/>
              </a:rPr>
              <a:t>Mid </a:t>
            </a:r>
            <a:r>
              <a:rPr lang="en-US" sz="1400" b="0" dirty="0">
                <a:latin typeface="Arial" pitchFamily="34" charset="0"/>
              </a:rPr>
              <a:t>Career         </a:t>
            </a:r>
            <a:r>
              <a:rPr lang="en-US" sz="1400" b="0" dirty="0" smtClean="0">
                <a:latin typeface="Arial" pitchFamily="34" charset="0"/>
              </a:rPr>
              <a:t>   Late </a:t>
            </a:r>
            <a:r>
              <a:rPr lang="en-US" sz="1400" b="0" dirty="0">
                <a:latin typeface="Arial" pitchFamily="34" charset="0"/>
              </a:rPr>
              <a:t>Career</a:t>
            </a:r>
          </a:p>
        </p:txBody>
      </p:sp>
      <p:sp>
        <p:nvSpPr>
          <p:cNvPr id="8200" name="Text Box 74"/>
          <p:cNvSpPr txBox="1">
            <a:spLocks noChangeArrowheads="1"/>
          </p:cNvSpPr>
          <p:nvPr/>
        </p:nvSpPr>
        <p:spPr bwMode="auto">
          <a:xfrm>
            <a:off x="2354317" y="5822731"/>
            <a:ext cx="2514600" cy="304800"/>
          </a:xfrm>
          <a:prstGeom prst="rect">
            <a:avLst/>
          </a:prstGeom>
          <a:noFill/>
          <a:ln w="9525">
            <a:noFill/>
            <a:miter lim="800000"/>
            <a:headEnd/>
            <a:tailEnd/>
          </a:ln>
        </p:spPr>
        <p:txBody>
          <a:bodyPr>
            <a:spAutoFit/>
          </a:bodyPr>
          <a:lstStyle/>
          <a:p>
            <a:pPr>
              <a:spcBef>
                <a:spcPct val="50000"/>
              </a:spcBef>
            </a:pPr>
            <a:r>
              <a:rPr lang="en-US" sz="1400" dirty="0" smtClean="0">
                <a:latin typeface="Arial" pitchFamily="34" charset="0"/>
              </a:rPr>
              <a:t>Stage </a:t>
            </a:r>
            <a:r>
              <a:rPr lang="en-US" sz="1400" dirty="0">
                <a:latin typeface="Arial" pitchFamily="34" charset="0"/>
              </a:rPr>
              <a:t>of Career</a:t>
            </a:r>
          </a:p>
        </p:txBody>
      </p:sp>
      <p:sp>
        <p:nvSpPr>
          <p:cNvPr id="8201" name="Text Box 75"/>
          <p:cNvSpPr txBox="1">
            <a:spLocks noChangeArrowheads="1"/>
          </p:cNvSpPr>
          <p:nvPr/>
        </p:nvSpPr>
        <p:spPr bwMode="auto">
          <a:xfrm>
            <a:off x="2068951" y="1905000"/>
            <a:ext cx="3722255" cy="369332"/>
          </a:xfrm>
          <a:prstGeom prst="rect">
            <a:avLst/>
          </a:prstGeom>
          <a:noFill/>
          <a:ln w="9525">
            <a:noFill/>
            <a:miter lim="800000"/>
            <a:headEnd/>
            <a:tailEnd/>
          </a:ln>
        </p:spPr>
        <p:txBody>
          <a:bodyPr wrap="square">
            <a:spAutoFit/>
          </a:bodyPr>
          <a:lstStyle/>
          <a:p>
            <a:pPr algn="ctr">
              <a:spcBef>
                <a:spcPct val="50000"/>
              </a:spcBef>
            </a:pPr>
            <a:r>
              <a:rPr lang="en-US" sz="1800" dirty="0" smtClean="0">
                <a:latin typeface="Arial" pitchFamily="34" charset="0"/>
              </a:rPr>
              <a:t>Engineer Age Demographics</a:t>
            </a:r>
            <a:endParaRPr lang="en-US" sz="1800" dirty="0">
              <a:latin typeface="Arial" pitchFamily="34" charset="0"/>
            </a:endParaRPr>
          </a:p>
        </p:txBody>
      </p:sp>
      <p:sp>
        <p:nvSpPr>
          <p:cNvPr id="8202" name="Text Box 76"/>
          <p:cNvSpPr txBox="1">
            <a:spLocks noChangeArrowheads="1"/>
          </p:cNvSpPr>
          <p:nvPr/>
        </p:nvSpPr>
        <p:spPr bwMode="auto">
          <a:xfrm>
            <a:off x="1600200" y="1524000"/>
            <a:ext cx="2590800" cy="366713"/>
          </a:xfrm>
          <a:prstGeom prst="rect">
            <a:avLst/>
          </a:prstGeom>
          <a:noFill/>
          <a:ln w="9525">
            <a:noFill/>
            <a:miter lim="800000"/>
            <a:headEnd/>
            <a:tailEnd/>
          </a:ln>
        </p:spPr>
        <p:txBody>
          <a:bodyPr>
            <a:spAutoFit/>
          </a:bodyPr>
          <a:lstStyle/>
          <a:p>
            <a:pPr>
              <a:spcBef>
                <a:spcPct val="50000"/>
              </a:spcBef>
            </a:pPr>
            <a:endParaRPr lang="en-US" sz="1800" b="0">
              <a:latin typeface="Arial" pitchFamily="34" charset="0"/>
            </a:endParaRPr>
          </a:p>
        </p:txBody>
      </p:sp>
      <p:grpSp>
        <p:nvGrpSpPr>
          <p:cNvPr id="2" name="Group 77"/>
          <p:cNvGrpSpPr>
            <a:grpSpLocks/>
          </p:cNvGrpSpPr>
          <p:nvPr/>
        </p:nvGrpSpPr>
        <p:grpSpPr bwMode="auto">
          <a:xfrm>
            <a:off x="-2438400" y="1524000"/>
            <a:ext cx="8991600" cy="3644900"/>
            <a:chOff x="-1536" y="960"/>
            <a:chExt cx="5664" cy="2296"/>
          </a:xfrm>
        </p:grpSpPr>
        <p:sp>
          <p:nvSpPr>
            <p:cNvPr id="8207" name="Text Box 78"/>
            <p:cNvSpPr txBox="1">
              <a:spLocks noChangeArrowheads="1"/>
            </p:cNvSpPr>
            <p:nvPr/>
          </p:nvSpPr>
          <p:spPr bwMode="auto">
            <a:xfrm>
              <a:off x="2784" y="2352"/>
              <a:ext cx="672" cy="326"/>
            </a:xfrm>
            <a:prstGeom prst="rect">
              <a:avLst/>
            </a:prstGeom>
            <a:noFill/>
            <a:ln w="9525">
              <a:noFill/>
              <a:miter lim="800000"/>
              <a:headEnd/>
              <a:tailEnd/>
            </a:ln>
          </p:spPr>
          <p:txBody>
            <a:bodyPr>
              <a:spAutoFit/>
            </a:bodyPr>
            <a:lstStyle/>
            <a:p>
              <a:pPr>
                <a:spcBef>
                  <a:spcPct val="50000"/>
                </a:spcBef>
              </a:pPr>
              <a:r>
                <a:rPr lang="en-US" sz="1400">
                  <a:latin typeface="Arial" pitchFamily="34" charset="0"/>
                </a:rPr>
                <a:t>Baby Boomers</a:t>
              </a:r>
            </a:p>
          </p:txBody>
        </p:sp>
        <p:grpSp>
          <p:nvGrpSpPr>
            <p:cNvPr id="8208" name="Group 79"/>
            <p:cNvGrpSpPr>
              <a:grpSpLocks/>
            </p:cNvGrpSpPr>
            <p:nvPr/>
          </p:nvGrpSpPr>
          <p:grpSpPr bwMode="auto">
            <a:xfrm>
              <a:off x="-1536" y="960"/>
              <a:ext cx="5664" cy="2296"/>
              <a:chOff x="-1536" y="960"/>
              <a:chExt cx="5664" cy="2296"/>
            </a:xfrm>
          </p:grpSpPr>
          <p:grpSp>
            <p:nvGrpSpPr>
              <p:cNvPr id="8209" name="Group 80"/>
              <p:cNvGrpSpPr>
                <a:grpSpLocks/>
              </p:cNvGrpSpPr>
              <p:nvPr/>
            </p:nvGrpSpPr>
            <p:grpSpPr bwMode="auto">
              <a:xfrm>
                <a:off x="-1536" y="1914"/>
                <a:ext cx="5664" cy="1342"/>
                <a:chOff x="-1968" y="1914"/>
                <a:chExt cx="5664" cy="1342"/>
              </a:xfrm>
            </p:grpSpPr>
            <p:sp>
              <p:nvSpPr>
                <p:cNvPr id="552017" name="Freeform 81"/>
                <p:cNvSpPr>
                  <a:spLocks/>
                </p:cNvSpPr>
                <p:nvPr/>
              </p:nvSpPr>
              <p:spPr bwMode="auto">
                <a:xfrm>
                  <a:off x="-1968" y="1914"/>
                  <a:ext cx="5664" cy="1342"/>
                </a:xfrm>
                <a:custGeom>
                  <a:avLst/>
                  <a:gdLst/>
                  <a:ahLst/>
                  <a:cxnLst>
                    <a:cxn ang="0">
                      <a:pos x="0" y="952"/>
                    </a:cxn>
                    <a:cxn ang="0">
                      <a:pos x="288" y="808"/>
                    </a:cxn>
                    <a:cxn ang="0">
                      <a:pos x="528" y="472"/>
                    </a:cxn>
                    <a:cxn ang="0">
                      <a:pos x="768" y="88"/>
                    </a:cxn>
                    <a:cxn ang="0">
                      <a:pos x="1200" y="40"/>
                    </a:cxn>
                    <a:cxn ang="0">
                      <a:pos x="1536" y="328"/>
                    </a:cxn>
                    <a:cxn ang="0">
                      <a:pos x="1776" y="664"/>
                    </a:cxn>
                    <a:cxn ang="0">
                      <a:pos x="2064" y="808"/>
                    </a:cxn>
                    <a:cxn ang="0">
                      <a:pos x="2256" y="664"/>
                    </a:cxn>
                    <a:cxn ang="0">
                      <a:pos x="2544" y="568"/>
                    </a:cxn>
                    <a:cxn ang="0">
                      <a:pos x="2784" y="616"/>
                    </a:cxn>
                    <a:cxn ang="0">
                      <a:pos x="3024" y="760"/>
                    </a:cxn>
                    <a:cxn ang="0">
                      <a:pos x="3264" y="856"/>
                    </a:cxn>
                    <a:cxn ang="0">
                      <a:pos x="3600" y="856"/>
                    </a:cxn>
                    <a:cxn ang="0">
                      <a:pos x="3840" y="664"/>
                    </a:cxn>
                    <a:cxn ang="0">
                      <a:pos x="4272" y="184"/>
                    </a:cxn>
                    <a:cxn ang="0">
                      <a:pos x="4656" y="88"/>
                    </a:cxn>
                    <a:cxn ang="0">
                      <a:pos x="4992" y="376"/>
                    </a:cxn>
                    <a:cxn ang="0">
                      <a:pos x="5184" y="856"/>
                    </a:cxn>
                    <a:cxn ang="0">
                      <a:pos x="5664" y="1000"/>
                    </a:cxn>
                  </a:cxnLst>
                  <a:rect l="0" t="0" r="r" b="b"/>
                  <a:pathLst>
                    <a:path w="5664" h="1000">
                      <a:moveTo>
                        <a:pt x="0" y="952"/>
                      </a:moveTo>
                      <a:cubicBezTo>
                        <a:pt x="100" y="920"/>
                        <a:pt x="200" y="888"/>
                        <a:pt x="288" y="808"/>
                      </a:cubicBezTo>
                      <a:cubicBezTo>
                        <a:pt x="376" y="728"/>
                        <a:pt x="448" y="592"/>
                        <a:pt x="528" y="472"/>
                      </a:cubicBezTo>
                      <a:cubicBezTo>
                        <a:pt x="608" y="352"/>
                        <a:pt x="656" y="160"/>
                        <a:pt x="768" y="88"/>
                      </a:cubicBezTo>
                      <a:cubicBezTo>
                        <a:pt x="880" y="16"/>
                        <a:pt x="1072" y="0"/>
                        <a:pt x="1200" y="40"/>
                      </a:cubicBezTo>
                      <a:cubicBezTo>
                        <a:pt x="1328" y="80"/>
                        <a:pt x="1440" y="224"/>
                        <a:pt x="1536" y="328"/>
                      </a:cubicBezTo>
                      <a:cubicBezTo>
                        <a:pt x="1632" y="432"/>
                        <a:pt x="1688" y="584"/>
                        <a:pt x="1776" y="664"/>
                      </a:cubicBezTo>
                      <a:cubicBezTo>
                        <a:pt x="1864" y="744"/>
                        <a:pt x="1984" y="808"/>
                        <a:pt x="2064" y="808"/>
                      </a:cubicBezTo>
                      <a:cubicBezTo>
                        <a:pt x="2144" y="808"/>
                        <a:pt x="2176" y="704"/>
                        <a:pt x="2256" y="664"/>
                      </a:cubicBezTo>
                      <a:cubicBezTo>
                        <a:pt x="2336" y="624"/>
                        <a:pt x="2456" y="576"/>
                        <a:pt x="2544" y="568"/>
                      </a:cubicBezTo>
                      <a:cubicBezTo>
                        <a:pt x="2632" y="560"/>
                        <a:pt x="2704" y="584"/>
                        <a:pt x="2784" y="616"/>
                      </a:cubicBezTo>
                      <a:cubicBezTo>
                        <a:pt x="2864" y="648"/>
                        <a:pt x="2944" y="720"/>
                        <a:pt x="3024" y="760"/>
                      </a:cubicBezTo>
                      <a:cubicBezTo>
                        <a:pt x="3104" y="800"/>
                        <a:pt x="3168" y="840"/>
                        <a:pt x="3264" y="856"/>
                      </a:cubicBezTo>
                      <a:cubicBezTo>
                        <a:pt x="3360" y="872"/>
                        <a:pt x="3504" y="888"/>
                        <a:pt x="3600" y="856"/>
                      </a:cubicBezTo>
                      <a:cubicBezTo>
                        <a:pt x="3696" y="824"/>
                        <a:pt x="3728" y="776"/>
                        <a:pt x="3840" y="664"/>
                      </a:cubicBezTo>
                      <a:cubicBezTo>
                        <a:pt x="3952" y="552"/>
                        <a:pt x="4136" y="280"/>
                        <a:pt x="4272" y="184"/>
                      </a:cubicBezTo>
                      <a:cubicBezTo>
                        <a:pt x="4408" y="88"/>
                        <a:pt x="4536" y="56"/>
                        <a:pt x="4656" y="88"/>
                      </a:cubicBezTo>
                      <a:cubicBezTo>
                        <a:pt x="4776" y="120"/>
                        <a:pt x="4904" y="248"/>
                        <a:pt x="4992" y="376"/>
                      </a:cubicBezTo>
                      <a:cubicBezTo>
                        <a:pt x="5080" y="504"/>
                        <a:pt x="5072" y="752"/>
                        <a:pt x="5184" y="856"/>
                      </a:cubicBezTo>
                      <a:cubicBezTo>
                        <a:pt x="5296" y="960"/>
                        <a:pt x="5584" y="976"/>
                        <a:pt x="5664" y="1000"/>
                      </a:cubicBezTo>
                    </a:path>
                  </a:pathLst>
                </a:custGeom>
                <a:noFill/>
                <a:ln w="9525">
                  <a:solidFill>
                    <a:schemeClr val="tx1"/>
                  </a:solidFill>
                  <a:round/>
                  <a:headEnd/>
                  <a:tailEnd/>
                </a:ln>
                <a:effectLst/>
              </p:spPr>
              <p:txBody>
                <a:bodyPr/>
                <a:lstStyle/>
                <a:p>
                  <a:pPr eaLnBrk="0" hangingPunct="0">
                    <a:defRPr/>
                  </a:pPr>
                  <a:endParaRPr lang="en-US">
                    <a:effectLst>
                      <a:outerShdw blurRad="38100" dist="38100" dir="2700000" algn="tl">
                        <a:srgbClr val="000000">
                          <a:alpha val="43137"/>
                        </a:srgbClr>
                      </a:outerShdw>
                    </a:effectLst>
                  </a:endParaRPr>
                </a:p>
              </p:txBody>
            </p:sp>
            <p:sp>
              <p:nvSpPr>
                <p:cNvPr id="8212" name="Text Box 82"/>
                <p:cNvSpPr txBox="1">
                  <a:spLocks noChangeArrowheads="1"/>
                </p:cNvSpPr>
                <p:nvPr/>
              </p:nvSpPr>
              <p:spPr bwMode="auto">
                <a:xfrm>
                  <a:off x="-1664" y="2382"/>
                  <a:ext cx="1584" cy="601"/>
                </a:xfrm>
                <a:prstGeom prst="rect">
                  <a:avLst/>
                </a:prstGeom>
                <a:noFill/>
                <a:ln w="9525">
                  <a:noFill/>
                  <a:miter lim="800000"/>
                  <a:headEnd/>
                  <a:tailEnd/>
                </a:ln>
              </p:spPr>
              <p:txBody>
                <a:bodyPr>
                  <a:spAutoFit/>
                </a:bodyPr>
                <a:lstStyle/>
                <a:p>
                  <a:pPr algn="ctr">
                    <a:spcBef>
                      <a:spcPct val="50000"/>
                    </a:spcBef>
                  </a:pPr>
                  <a:r>
                    <a:rPr lang="en-US" sz="1400" dirty="0">
                      <a:latin typeface="Arial" pitchFamily="34" charset="0"/>
                    </a:rPr>
                    <a:t>Tremendous</a:t>
                  </a:r>
                </a:p>
                <a:p>
                  <a:pPr algn="ctr">
                    <a:spcBef>
                      <a:spcPct val="50000"/>
                    </a:spcBef>
                  </a:pPr>
                  <a:r>
                    <a:rPr lang="en-US" sz="1400" dirty="0" smtClean="0">
                      <a:latin typeface="Arial" pitchFamily="34" charset="0"/>
                    </a:rPr>
                    <a:t>Opportunity for </a:t>
                  </a:r>
                  <a:r>
                    <a:rPr lang="en-US" sz="1400" dirty="0">
                      <a:latin typeface="Arial" pitchFamily="34" charset="0"/>
                    </a:rPr>
                    <a:t>new </a:t>
                  </a:r>
                  <a:endParaRPr lang="en-US" sz="1400" dirty="0" smtClean="0">
                    <a:latin typeface="Arial" pitchFamily="34" charset="0"/>
                  </a:endParaRPr>
                </a:p>
                <a:p>
                  <a:pPr algn="ctr">
                    <a:spcBef>
                      <a:spcPct val="50000"/>
                    </a:spcBef>
                  </a:pPr>
                  <a:r>
                    <a:rPr lang="en-US" sz="1400" dirty="0" smtClean="0">
                      <a:latin typeface="Arial" pitchFamily="34" charset="0"/>
                    </a:rPr>
                    <a:t>Engineering Graduates</a:t>
                  </a:r>
                  <a:endParaRPr lang="en-US" sz="1400" dirty="0">
                    <a:latin typeface="Arial" pitchFamily="34" charset="0"/>
                  </a:endParaRPr>
                </a:p>
              </p:txBody>
            </p:sp>
          </p:grpSp>
          <p:sp>
            <p:nvSpPr>
              <p:cNvPr id="8210" name="Text Box 83"/>
              <p:cNvSpPr txBox="1">
                <a:spLocks noChangeArrowheads="1"/>
              </p:cNvSpPr>
              <p:nvPr/>
            </p:nvSpPr>
            <p:spPr bwMode="auto">
              <a:xfrm>
                <a:off x="288" y="960"/>
                <a:ext cx="2297" cy="233"/>
              </a:xfrm>
              <a:prstGeom prst="rect">
                <a:avLst/>
              </a:prstGeom>
              <a:noFill/>
              <a:ln w="9525">
                <a:noFill/>
                <a:miter lim="800000"/>
                <a:headEnd/>
                <a:tailEnd/>
              </a:ln>
            </p:spPr>
            <p:txBody>
              <a:bodyPr wrap="none">
                <a:spAutoFit/>
              </a:bodyPr>
              <a:lstStyle/>
              <a:p>
                <a:r>
                  <a:rPr lang="en-US" sz="1800" dirty="0" smtClean="0">
                    <a:latin typeface="Arial" pitchFamily="34" charset="0"/>
                  </a:rPr>
                  <a:t>2023               2018               2013</a:t>
                </a:r>
                <a:endParaRPr lang="en-US" sz="1800" dirty="0">
                  <a:latin typeface="Arial" pitchFamily="34" charset="0"/>
                </a:endParaRPr>
              </a:p>
            </p:txBody>
          </p:sp>
        </p:grpSp>
      </p:grpSp>
      <p:sp>
        <p:nvSpPr>
          <p:cNvPr id="8204" name="Rectangle 84"/>
          <p:cNvSpPr>
            <a:spLocks noChangeArrowheads="1"/>
          </p:cNvSpPr>
          <p:nvPr/>
        </p:nvSpPr>
        <p:spPr bwMode="auto">
          <a:xfrm>
            <a:off x="4495800" y="1524000"/>
            <a:ext cx="3657600" cy="381000"/>
          </a:xfrm>
          <a:prstGeom prst="rect">
            <a:avLst/>
          </a:prstGeom>
          <a:solidFill>
            <a:schemeClr val="bg1"/>
          </a:solidFill>
          <a:ln w="9525">
            <a:noFill/>
            <a:miter lim="800000"/>
            <a:headEnd/>
            <a:tailEnd/>
          </a:ln>
        </p:spPr>
        <p:txBody>
          <a:bodyPr wrap="none" anchor="ctr"/>
          <a:lstStyle/>
          <a:p>
            <a:pPr algn="ctr"/>
            <a:endParaRPr lang="en-US" sz="1800" b="0">
              <a:solidFill>
                <a:schemeClr val="bg1"/>
              </a:solidFill>
              <a:latin typeface="Arial" pitchFamily="34" charset="0"/>
            </a:endParaRPr>
          </a:p>
        </p:txBody>
      </p:sp>
      <p:sp>
        <p:nvSpPr>
          <p:cNvPr id="8205" name="Rectangle 85"/>
          <p:cNvSpPr>
            <a:spLocks noChangeArrowheads="1"/>
          </p:cNvSpPr>
          <p:nvPr/>
        </p:nvSpPr>
        <p:spPr bwMode="auto">
          <a:xfrm>
            <a:off x="-756229" y="1421823"/>
            <a:ext cx="3657600" cy="381000"/>
          </a:xfrm>
          <a:prstGeom prst="rect">
            <a:avLst/>
          </a:prstGeom>
          <a:solidFill>
            <a:schemeClr val="bg1"/>
          </a:solidFill>
          <a:ln w="9525">
            <a:noFill/>
            <a:miter lim="800000"/>
            <a:headEnd/>
            <a:tailEnd/>
          </a:ln>
        </p:spPr>
        <p:txBody>
          <a:bodyPr wrap="none" anchor="ctr"/>
          <a:lstStyle/>
          <a:p>
            <a:pPr algn="ctr"/>
            <a:endParaRPr lang="en-US" sz="1800" b="0">
              <a:solidFill>
                <a:schemeClr val="bg1"/>
              </a:solidFill>
              <a:latin typeface="Arial" pitchFamily="34" charset="0"/>
            </a:endParaRPr>
          </a:p>
        </p:txBody>
      </p:sp>
      <p:sp>
        <p:nvSpPr>
          <p:cNvPr id="8206" name="Rectangle 86"/>
          <p:cNvSpPr>
            <a:spLocks noChangeArrowheads="1"/>
          </p:cNvSpPr>
          <p:nvPr/>
        </p:nvSpPr>
        <p:spPr bwMode="auto">
          <a:xfrm>
            <a:off x="0" y="2060028"/>
            <a:ext cx="1131452" cy="3368644"/>
          </a:xfrm>
          <a:prstGeom prst="rect">
            <a:avLst/>
          </a:prstGeom>
          <a:solidFill>
            <a:schemeClr val="bg1"/>
          </a:solidFill>
          <a:ln w="9525">
            <a:noFill/>
            <a:miter lim="800000"/>
            <a:headEnd/>
            <a:tailEnd/>
          </a:ln>
        </p:spPr>
        <p:txBody>
          <a:bodyPr wrap="none" anchor="ctr"/>
          <a:lstStyle/>
          <a:p>
            <a:pPr algn="ctr"/>
            <a:r>
              <a:rPr lang="en-US" sz="1400" dirty="0">
                <a:latin typeface="Arial" pitchFamily="34" charset="0"/>
              </a:rPr>
              <a:t>Qty of</a:t>
            </a:r>
          </a:p>
          <a:p>
            <a:pPr algn="ctr"/>
            <a:r>
              <a:rPr lang="en-US" sz="1400" dirty="0">
                <a:latin typeface="Arial" pitchFamily="34" charset="0"/>
              </a:rPr>
              <a:t>Engineers</a:t>
            </a:r>
          </a:p>
          <a:p>
            <a:pPr algn="ctr"/>
            <a:endParaRPr lang="en-US" sz="1400" dirty="0">
              <a:latin typeface="Arial" pitchFamily="34" charset="0"/>
            </a:endParaRPr>
          </a:p>
          <a:p>
            <a:pPr algn="ctr"/>
            <a:endParaRPr lang="en-US" sz="1400" dirty="0">
              <a:latin typeface="Arial" pitchFamily="34" charset="0"/>
            </a:endParaRPr>
          </a:p>
          <a:p>
            <a:pPr algn="ctr"/>
            <a:r>
              <a:rPr lang="en-US" sz="1400" dirty="0">
                <a:latin typeface="Arial" pitchFamily="34" charset="0"/>
              </a:rPr>
              <a:t>Lots</a:t>
            </a:r>
          </a:p>
          <a:p>
            <a:pPr algn="ctr"/>
            <a:endParaRPr lang="en-US" sz="1400" dirty="0">
              <a:latin typeface="Arial" pitchFamily="34" charset="0"/>
            </a:endParaRPr>
          </a:p>
          <a:p>
            <a:pPr algn="ctr"/>
            <a:endParaRPr lang="en-US" sz="1400" dirty="0">
              <a:latin typeface="Arial" pitchFamily="34" charset="0"/>
            </a:endParaRPr>
          </a:p>
          <a:p>
            <a:pPr algn="ctr"/>
            <a:endParaRPr lang="en-US" sz="1400" dirty="0">
              <a:latin typeface="Arial" pitchFamily="34" charset="0"/>
            </a:endParaRPr>
          </a:p>
          <a:p>
            <a:pPr algn="ctr"/>
            <a:endParaRPr lang="en-US" sz="1400" dirty="0">
              <a:latin typeface="Arial" pitchFamily="34" charset="0"/>
            </a:endParaRPr>
          </a:p>
          <a:p>
            <a:pPr algn="ctr"/>
            <a:endParaRPr lang="en-US" sz="1400" dirty="0">
              <a:latin typeface="Arial" pitchFamily="34" charset="0"/>
            </a:endParaRPr>
          </a:p>
          <a:p>
            <a:pPr algn="ctr"/>
            <a:endParaRPr lang="en-US" sz="1400" dirty="0">
              <a:latin typeface="Arial" pitchFamily="34" charset="0"/>
            </a:endParaRPr>
          </a:p>
          <a:p>
            <a:pPr algn="ctr"/>
            <a:r>
              <a:rPr lang="en-US" sz="1400" dirty="0">
                <a:latin typeface="Arial" pitchFamily="34" charset="0"/>
              </a:rPr>
              <a:t>Not Many</a:t>
            </a:r>
          </a:p>
        </p:txBody>
      </p:sp>
      <p:sp>
        <p:nvSpPr>
          <p:cNvPr id="21" name="TextBox 20"/>
          <p:cNvSpPr txBox="1"/>
          <p:nvPr/>
        </p:nvSpPr>
        <p:spPr>
          <a:xfrm>
            <a:off x="4897821" y="6001406"/>
            <a:ext cx="882869" cy="369332"/>
          </a:xfrm>
          <a:prstGeom prst="rect">
            <a:avLst/>
          </a:prstGeom>
          <a:noFill/>
        </p:spPr>
        <p:txBody>
          <a:bodyPr wrap="square" rtlCol="0">
            <a:spAutoFit/>
          </a:bodyPr>
          <a:lstStyle/>
          <a:p>
            <a:r>
              <a:rPr lang="en-US" sz="1800" dirty="0" smtClean="0">
                <a:solidFill>
                  <a:srgbClr val="FF0000"/>
                </a:solidFill>
              </a:rPr>
              <a:t>Age 55</a:t>
            </a:r>
            <a:endParaRPr lang="en-US" sz="1800" dirty="0">
              <a:solidFill>
                <a:srgbClr val="FF0000"/>
              </a:solidFill>
            </a:endParaRPr>
          </a:p>
        </p:txBody>
      </p:sp>
      <p:cxnSp>
        <p:nvCxnSpPr>
          <p:cNvPr id="23" name="Straight Arrow Connector 22"/>
          <p:cNvCxnSpPr>
            <a:stCxn id="21" idx="0"/>
          </p:cNvCxnSpPr>
          <p:nvPr/>
        </p:nvCxnSpPr>
        <p:spPr bwMode="auto">
          <a:xfrm rot="16200000" flipV="1">
            <a:off x="5060733" y="5722882"/>
            <a:ext cx="557047" cy="1"/>
          </a:xfrm>
          <a:prstGeom prst="straightConnector1">
            <a:avLst/>
          </a:prstGeom>
          <a:ln>
            <a:headEnd type="none" w="med" len="med"/>
            <a:tailEnd type="arrow"/>
          </a:ln>
        </p:spPr>
        <p:style>
          <a:lnRef idx="3">
            <a:schemeClr val="accent2"/>
          </a:lnRef>
          <a:fillRef idx="0">
            <a:schemeClr val="accent2"/>
          </a:fillRef>
          <a:effectRef idx="2">
            <a:schemeClr val="accent2"/>
          </a:effectRef>
          <a:fontRef idx="minor">
            <a:schemeClr val="tx1"/>
          </a:fontRef>
        </p:style>
      </p:cxnSp>
      <p:sp>
        <p:nvSpPr>
          <p:cNvPr id="24" name="Rectangle 23"/>
          <p:cNvSpPr/>
          <p:nvPr/>
        </p:nvSpPr>
        <p:spPr>
          <a:xfrm>
            <a:off x="6932863" y="6384183"/>
            <a:ext cx="1569660" cy="246221"/>
          </a:xfrm>
          <a:prstGeom prst="rect">
            <a:avLst/>
          </a:prstGeom>
        </p:spPr>
        <p:txBody>
          <a:bodyPr wrap="none">
            <a:spAutoFit/>
          </a:bodyPr>
          <a:lstStyle/>
          <a:p>
            <a:r>
              <a:rPr lang="en-US" dirty="0" smtClean="0"/>
              <a:t>Courtesy James Paradise</a:t>
            </a:r>
            <a:endParaRPr lang="en-US" dirty="0"/>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556E-17 -4.33495E-6 L 0.325 -4.33495E-6 " pathEditMode="relative" rAng="0" ptsTypes="AA">
                                      <p:cBhvr>
                                        <p:cTn id="6" dur="2000" fill="hold"/>
                                        <p:tgtEl>
                                          <p:spTgt spid="2"/>
                                        </p:tgtEl>
                                        <p:attrNameLst>
                                          <p:attrName>ppt_x</p:attrName>
                                          <p:attrName>ppt_y</p:attrName>
                                        </p:attrNameLst>
                                      </p:cBhvr>
                                      <p:rCtr x="162" y="0"/>
                                    </p:animMotion>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7556E-17 -2.96296E-6 L 0.37188 -2.96296E-6 " pathEditMode="relative" rAng="0" ptsTypes="AA">
                                      <p:cBhvr>
                                        <p:cTn id="10" dur="2000" fill="hold"/>
                                        <p:tgtEl>
                                          <p:spTgt spid="2"/>
                                        </p:tgtEl>
                                        <p:attrNameLst>
                                          <p:attrName>ppt_x</p:attrName>
                                          <p:attrName>ppt_y</p:attrName>
                                        </p:attrNameLst>
                                      </p:cBhvr>
                                      <p:rCtr x="186"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386927"/>
            <a:ext cx="8229600" cy="563562"/>
          </a:xfrm>
        </p:spPr>
        <p:txBody>
          <a:bodyPr/>
          <a:lstStyle/>
          <a:p>
            <a:pPr eaLnBrk="1" hangingPunct="1">
              <a:defRPr/>
            </a:pPr>
            <a:r>
              <a:rPr lang="en-US" dirty="0" smtClean="0"/>
              <a:t>Engineering  Salaries</a:t>
            </a:r>
            <a:endParaRPr lang="en-US" dirty="0"/>
          </a:p>
        </p:txBody>
      </p:sp>
      <p:sp>
        <p:nvSpPr>
          <p:cNvPr id="592899" name="Rectangle 3"/>
          <p:cNvSpPr>
            <a:spLocks noGrp="1" noChangeArrowheads="1"/>
          </p:cNvSpPr>
          <p:nvPr>
            <p:ph type="body" idx="1"/>
          </p:nvPr>
        </p:nvSpPr>
        <p:spPr>
          <a:xfrm>
            <a:off x="519665" y="1582478"/>
            <a:ext cx="8135816" cy="4798850"/>
          </a:xfrm>
        </p:spPr>
        <p:txBody>
          <a:bodyPr/>
          <a:lstStyle/>
          <a:p>
            <a:pPr eaLnBrk="1" hangingPunct="1">
              <a:defRPr/>
            </a:pPr>
            <a:r>
              <a:rPr lang="en-US" sz="2400" dirty="0" smtClean="0"/>
              <a:t>Starting Salaries (by Degree)</a:t>
            </a:r>
          </a:p>
          <a:p>
            <a:pPr eaLnBrk="1" hangingPunct="1">
              <a:defRPr/>
            </a:pPr>
            <a:endParaRPr lang="en-US" sz="2400" dirty="0" smtClean="0">
              <a:solidFill>
                <a:srgbClr val="FFFF00"/>
              </a:solidFill>
            </a:endParaRPr>
          </a:p>
          <a:p>
            <a:pPr eaLnBrk="1" hangingPunct="1">
              <a:defRPr/>
            </a:pPr>
            <a:endParaRPr lang="en-US" sz="2400" dirty="0" smtClean="0">
              <a:solidFill>
                <a:srgbClr val="FFFF00"/>
              </a:solidFill>
            </a:endParaRPr>
          </a:p>
          <a:p>
            <a:pPr marL="0" indent="0" eaLnBrk="1" hangingPunct="1">
              <a:buNone/>
              <a:defRPr/>
            </a:pPr>
            <a:r>
              <a:rPr lang="en-US" sz="2400" dirty="0" smtClean="0">
                <a:solidFill>
                  <a:srgbClr val="FFFF00"/>
                </a:solidFill>
              </a:rPr>
              <a:t> </a:t>
            </a:r>
          </a:p>
          <a:p>
            <a:pPr eaLnBrk="1" hangingPunct="1">
              <a:defRPr/>
            </a:pPr>
            <a:endParaRPr lang="en-US" sz="2400" dirty="0" smtClean="0">
              <a:solidFill>
                <a:srgbClr val="FFFF00"/>
              </a:solidFill>
            </a:endParaRPr>
          </a:p>
          <a:p>
            <a:pPr eaLnBrk="1" hangingPunct="1">
              <a:defRPr/>
            </a:pPr>
            <a:endParaRPr lang="en-US" sz="2400" dirty="0" smtClean="0">
              <a:solidFill>
                <a:srgbClr val="FFFF00"/>
              </a:solidFill>
            </a:endParaRPr>
          </a:p>
        </p:txBody>
      </p:sp>
      <p:graphicFrame>
        <p:nvGraphicFramePr>
          <p:cNvPr id="9" name="Table 8"/>
          <p:cNvGraphicFramePr>
            <a:graphicFrameLocks noGrp="1"/>
          </p:cNvGraphicFramePr>
          <p:nvPr>
            <p:extLst>
              <p:ext uri="{D42A27DB-BD31-4B8C-83A1-F6EECF244321}">
                <p14:modId xmlns:p14="http://schemas.microsoft.com/office/powerpoint/2010/main" val="3566129648"/>
              </p:ext>
            </p:extLst>
          </p:nvPr>
        </p:nvGraphicFramePr>
        <p:xfrm>
          <a:off x="1475361" y="2321108"/>
          <a:ext cx="6096000" cy="767080"/>
        </p:xfrm>
        <a:graphic>
          <a:graphicData uri="http://schemas.openxmlformats.org/drawingml/2006/table">
            <a:tbl>
              <a:tblPr firstRow="1" bandRow="1">
                <a:tableStyleId>{5C22544A-7EE6-4342-B048-85BDC9FD1C3A}</a:tableStyleId>
              </a:tblPr>
              <a:tblGrid>
                <a:gridCol w="2032000"/>
                <a:gridCol w="2032000"/>
                <a:gridCol w="2032000"/>
              </a:tblGrid>
              <a:tr h="370840">
                <a:tc>
                  <a:txBody>
                    <a:bodyPr/>
                    <a:lstStyle/>
                    <a:p>
                      <a:pPr algn="ctr"/>
                      <a:r>
                        <a:rPr lang="en-US" dirty="0" smtClean="0">
                          <a:solidFill>
                            <a:schemeClr val="tx1"/>
                          </a:solidFill>
                        </a:rPr>
                        <a:t>Bachelor’s</a:t>
                      </a:r>
                      <a:endParaRPr lang="en-US" dirty="0">
                        <a:solidFill>
                          <a:schemeClr val="tx1"/>
                        </a:solidFill>
                      </a:endParaRPr>
                    </a:p>
                  </a:txBody>
                  <a:tcPr/>
                </a:tc>
                <a:tc>
                  <a:txBody>
                    <a:bodyPr/>
                    <a:lstStyle/>
                    <a:p>
                      <a:pPr algn="ctr"/>
                      <a:r>
                        <a:rPr lang="en-US" dirty="0" smtClean="0">
                          <a:solidFill>
                            <a:schemeClr val="tx1"/>
                          </a:solidFill>
                        </a:rPr>
                        <a:t>Master’s</a:t>
                      </a:r>
                      <a:endParaRPr lang="en-US" dirty="0">
                        <a:solidFill>
                          <a:schemeClr val="tx1"/>
                        </a:solidFill>
                      </a:endParaRPr>
                    </a:p>
                  </a:txBody>
                  <a:tcPr/>
                </a:tc>
                <a:tc>
                  <a:txBody>
                    <a:bodyPr/>
                    <a:lstStyle/>
                    <a:p>
                      <a:pPr algn="ctr"/>
                      <a:r>
                        <a:rPr lang="en-US" dirty="0" smtClean="0">
                          <a:solidFill>
                            <a:schemeClr val="tx1"/>
                          </a:solidFill>
                        </a:rPr>
                        <a:t>Ph.D.</a:t>
                      </a:r>
                      <a:endParaRPr lang="en-US" dirty="0">
                        <a:solidFill>
                          <a:schemeClr val="tx1"/>
                        </a:solidFill>
                      </a:endParaRPr>
                    </a:p>
                  </a:txBody>
                  <a:tcPr/>
                </a:tc>
              </a:tr>
              <a:tr h="370840">
                <a:tc>
                  <a:txBody>
                    <a:bodyPr/>
                    <a:lstStyle/>
                    <a:p>
                      <a:pPr algn="ctr"/>
                      <a:r>
                        <a:rPr lang="en-US" sz="2000" b="1" dirty="0" smtClean="0"/>
                        <a:t>$65,000</a:t>
                      </a:r>
                      <a:endParaRPr lang="en-US" sz="2000" b="1" dirty="0"/>
                    </a:p>
                  </a:txBody>
                  <a:tcPr/>
                </a:tc>
                <a:tc>
                  <a:txBody>
                    <a:bodyPr/>
                    <a:lstStyle/>
                    <a:p>
                      <a:pPr algn="ctr"/>
                      <a:r>
                        <a:rPr lang="en-US" sz="2000" b="1" dirty="0" smtClean="0"/>
                        <a:t>$72,000</a:t>
                      </a:r>
                      <a:endParaRPr lang="en-US" sz="2000" b="1" dirty="0"/>
                    </a:p>
                  </a:txBody>
                  <a:tcPr/>
                </a:tc>
                <a:tc>
                  <a:txBody>
                    <a:bodyPr/>
                    <a:lstStyle/>
                    <a:p>
                      <a:pPr algn="ctr"/>
                      <a:r>
                        <a:rPr lang="en-US" sz="2000" b="1" dirty="0" smtClean="0"/>
                        <a:t>$80,000</a:t>
                      </a:r>
                      <a:endParaRPr lang="en-US" sz="2000" b="1" dirty="0"/>
                    </a:p>
                  </a:txBody>
                  <a:tcPr/>
                </a:tc>
              </a:tr>
            </a:tbl>
          </a:graphicData>
        </a:graphic>
      </p:graphicFrame>
      <p:sp>
        <p:nvSpPr>
          <p:cNvPr id="15" name="Rectangle 14"/>
          <p:cNvSpPr/>
          <p:nvPr/>
        </p:nvSpPr>
        <p:spPr bwMode="auto">
          <a:xfrm>
            <a:off x="3515710" y="2713128"/>
            <a:ext cx="2243960" cy="483475"/>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ectangle 15"/>
          <p:cNvSpPr/>
          <p:nvPr/>
        </p:nvSpPr>
        <p:spPr bwMode="auto">
          <a:xfrm>
            <a:off x="1445173" y="2713155"/>
            <a:ext cx="4246179" cy="472965"/>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 name="Rectangle 1"/>
          <p:cNvSpPr/>
          <p:nvPr/>
        </p:nvSpPr>
        <p:spPr bwMode="auto">
          <a:xfrm>
            <a:off x="5540829" y="1404249"/>
            <a:ext cx="2209800" cy="1785257"/>
          </a:xfrm>
          <a:prstGeom prst="rect">
            <a:avLst/>
          </a:prstGeom>
          <a:solidFill>
            <a:schemeClr val="tx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grpId="0" nodeType="clickEffect">
                                  <p:stCondLst>
                                    <p:cond delay="0"/>
                                  </p:stCondLst>
                                  <p:childTnLst>
                                    <p:anim calcmode="lin" valueType="num">
                                      <p:cBhvr additive="base">
                                        <p:cTn id="6" dur="2000"/>
                                        <p:tgtEl>
                                          <p:spTgt spid="16"/>
                                        </p:tgtEl>
                                        <p:attrNameLst>
                                          <p:attrName>ppt_x</p:attrName>
                                        </p:attrNameLst>
                                      </p:cBhvr>
                                      <p:tavLst>
                                        <p:tav tm="0">
                                          <p:val>
                                            <p:strVal val="ppt_x"/>
                                          </p:val>
                                        </p:tav>
                                        <p:tav tm="100000">
                                          <p:val>
                                            <p:strVal val="1+ppt_w/2"/>
                                          </p:val>
                                        </p:tav>
                                      </p:tavLst>
                                    </p:anim>
                                    <p:anim calcmode="lin" valueType="num">
                                      <p:cBhvr additive="base">
                                        <p:cTn id="7" dur="2000"/>
                                        <p:tgtEl>
                                          <p:spTgt spid="16"/>
                                        </p:tgtEl>
                                        <p:attrNameLst>
                                          <p:attrName>ppt_y</p:attrName>
                                        </p:attrNameLst>
                                      </p:cBhvr>
                                      <p:tavLst>
                                        <p:tav tm="0">
                                          <p:val>
                                            <p:strVal val="ppt_y"/>
                                          </p:val>
                                        </p:tav>
                                        <p:tav tm="100000">
                                          <p:val>
                                            <p:strVal val="ppt_y"/>
                                          </p:val>
                                        </p:tav>
                                      </p:tavLst>
                                    </p:anim>
                                    <p:set>
                                      <p:cBhvr>
                                        <p:cTn id="8" dur="1" fill="hold">
                                          <p:stCondLst>
                                            <p:cond delay="1999"/>
                                          </p:stCondLst>
                                        </p:cTn>
                                        <p:tgtEl>
                                          <p:spTgt spid="1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0" nodeType="clickEffect">
                                  <p:stCondLst>
                                    <p:cond delay="0"/>
                                  </p:stCondLst>
                                  <p:childTnLst>
                                    <p:anim calcmode="lin" valueType="num">
                                      <p:cBhvr additive="base">
                                        <p:cTn id="12" dur="2000"/>
                                        <p:tgtEl>
                                          <p:spTgt spid="15"/>
                                        </p:tgtEl>
                                        <p:attrNameLst>
                                          <p:attrName>ppt_x</p:attrName>
                                        </p:attrNameLst>
                                      </p:cBhvr>
                                      <p:tavLst>
                                        <p:tav tm="0">
                                          <p:val>
                                            <p:strVal val="ppt_x"/>
                                          </p:val>
                                        </p:tav>
                                        <p:tav tm="100000">
                                          <p:val>
                                            <p:strVal val="1+ppt_w/2"/>
                                          </p:val>
                                        </p:tav>
                                      </p:tavLst>
                                    </p:anim>
                                    <p:anim calcmode="lin" valueType="num">
                                      <p:cBhvr additive="base">
                                        <p:cTn id="13" dur="2000"/>
                                        <p:tgtEl>
                                          <p:spTgt spid="15"/>
                                        </p:tgtEl>
                                        <p:attrNameLst>
                                          <p:attrName>ppt_y</p:attrName>
                                        </p:attrNameLst>
                                      </p:cBhvr>
                                      <p:tavLst>
                                        <p:tav tm="0">
                                          <p:val>
                                            <p:strVal val="ppt_y"/>
                                          </p:val>
                                        </p:tav>
                                        <p:tav tm="100000">
                                          <p:val>
                                            <p:strVal val="ppt_y"/>
                                          </p:val>
                                        </p:tav>
                                      </p:tavLst>
                                    </p:anim>
                                    <p:set>
                                      <p:cBhvr>
                                        <p:cTn id="14" dur="1" fill="hold">
                                          <p:stCondLst>
                                            <p:cond delay="19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 20 Paying Early Career Majors</a:t>
            </a:r>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317" y="893307"/>
            <a:ext cx="8504237" cy="5419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338943" y="6335482"/>
            <a:ext cx="6183086" cy="369332"/>
          </a:xfrm>
          <a:prstGeom prst="rect">
            <a:avLst/>
          </a:prstGeom>
          <a:noFill/>
        </p:spPr>
        <p:txBody>
          <a:bodyPr wrap="square" rtlCol="0">
            <a:spAutoFit/>
          </a:bodyPr>
          <a:lstStyle/>
          <a:p>
            <a:r>
              <a:rPr lang="en-US" sz="1800" dirty="0" smtClean="0">
                <a:solidFill>
                  <a:schemeClr val="bg1"/>
                </a:solidFill>
              </a:rPr>
              <a:t>Source: Payscale.com   4/26/2015</a:t>
            </a:r>
            <a:endParaRPr lang="en-US" sz="1800" dirty="0">
              <a:solidFill>
                <a:schemeClr val="bg1"/>
              </a:solidFill>
            </a:endParaRPr>
          </a:p>
        </p:txBody>
      </p:sp>
    </p:spTree>
    <p:extLst>
      <p:ext uri="{BB962C8B-B14F-4D97-AF65-F5344CB8AC3E}">
        <p14:creationId xmlns:p14="http://schemas.microsoft.com/office/powerpoint/2010/main" val="2704722781"/>
      </p:ext>
    </p:extLst>
  </p:cSld>
  <p:clrMapOvr>
    <a:masterClrMapping/>
  </p:clrMapOvr>
  <p:transition spd="slow">
    <p:zoom/>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sz="3200" dirty="0" smtClean="0"/>
              <a:t>Skills Used in Engineering</a:t>
            </a:r>
            <a:endParaRPr lang="en-US" sz="3200" dirty="0"/>
          </a:p>
        </p:txBody>
      </p:sp>
      <p:sp>
        <p:nvSpPr>
          <p:cNvPr id="592899" name="Rectangle 3"/>
          <p:cNvSpPr>
            <a:spLocks noGrp="1" noChangeArrowheads="1"/>
          </p:cNvSpPr>
          <p:nvPr>
            <p:ph type="body" idx="1"/>
          </p:nvPr>
        </p:nvSpPr>
        <p:spPr>
          <a:xfrm>
            <a:off x="607130" y="937665"/>
            <a:ext cx="8494818" cy="4927107"/>
          </a:xfrm>
        </p:spPr>
        <p:txBody>
          <a:bodyPr/>
          <a:lstStyle/>
          <a:p>
            <a:r>
              <a:rPr lang="en-US" sz="2400" dirty="0" smtClean="0">
                <a:solidFill>
                  <a:srgbClr val="FFFF00"/>
                </a:solidFill>
              </a:rPr>
              <a:t>Hard Skills</a:t>
            </a:r>
          </a:p>
          <a:p>
            <a:pPr lvl="1"/>
            <a:r>
              <a:rPr lang="en-US" sz="2400" dirty="0" smtClean="0">
                <a:solidFill>
                  <a:srgbClr val="FFFF00"/>
                </a:solidFill>
              </a:rPr>
              <a:t>Math</a:t>
            </a:r>
          </a:p>
          <a:p>
            <a:pPr lvl="1"/>
            <a:r>
              <a:rPr lang="en-US" sz="2400" dirty="0" smtClean="0">
                <a:solidFill>
                  <a:srgbClr val="FFFF00"/>
                </a:solidFill>
              </a:rPr>
              <a:t>Science</a:t>
            </a:r>
          </a:p>
          <a:p>
            <a:pPr lvl="1"/>
            <a:r>
              <a:rPr lang="en-US" sz="2400" dirty="0" smtClean="0">
                <a:solidFill>
                  <a:srgbClr val="FFFF00"/>
                </a:solidFill>
              </a:rPr>
              <a:t>Problem Solving</a:t>
            </a:r>
          </a:p>
          <a:p>
            <a:pPr lvl="1">
              <a:buNone/>
            </a:pPr>
            <a:endParaRPr lang="en-US" sz="2400" dirty="0" smtClean="0">
              <a:solidFill>
                <a:srgbClr val="FFFF00"/>
              </a:solidFill>
            </a:endParaRPr>
          </a:p>
          <a:p>
            <a:r>
              <a:rPr lang="en-US" sz="2400" dirty="0" smtClean="0">
                <a:solidFill>
                  <a:srgbClr val="FFFF00"/>
                </a:solidFill>
              </a:rPr>
              <a:t>Soft Skills</a:t>
            </a:r>
          </a:p>
          <a:p>
            <a:pPr lvl="1"/>
            <a:r>
              <a:rPr lang="en-US" sz="2400" dirty="0" smtClean="0">
                <a:solidFill>
                  <a:srgbClr val="FFFF00"/>
                </a:solidFill>
              </a:rPr>
              <a:t>Communication Skills</a:t>
            </a:r>
          </a:p>
          <a:p>
            <a:pPr lvl="1"/>
            <a:r>
              <a:rPr lang="en-US" sz="2400" dirty="0" smtClean="0">
                <a:solidFill>
                  <a:srgbClr val="FFFF00"/>
                </a:solidFill>
              </a:rPr>
              <a:t>Teamwork</a:t>
            </a:r>
          </a:p>
          <a:p>
            <a:pPr lvl="1"/>
            <a:r>
              <a:rPr lang="en-US" sz="2400" dirty="0" smtClean="0">
                <a:solidFill>
                  <a:srgbClr val="FFFF00"/>
                </a:solidFill>
              </a:rPr>
              <a:t>Leadership Qualities</a:t>
            </a:r>
          </a:p>
          <a:p>
            <a:pPr lvl="1"/>
            <a:r>
              <a:rPr lang="en-US" sz="2400" dirty="0" smtClean="0">
                <a:solidFill>
                  <a:srgbClr val="FFFF00"/>
                </a:solidFill>
              </a:rPr>
              <a:t>Creativity</a:t>
            </a:r>
          </a:p>
          <a:p>
            <a:pPr lvl="1"/>
            <a:endParaRPr lang="en-US" sz="2400" dirty="0" smtClean="0">
              <a:solidFill>
                <a:srgbClr val="FFFF00"/>
              </a:solidFill>
            </a:endParaRPr>
          </a:p>
          <a:p>
            <a:pPr lvl="1">
              <a:buNone/>
            </a:pPr>
            <a:endParaRPr lang="en-US" sz="2400" dirty="0" smtClean="0">
              <a:solidFill>
                <a:srgbClr val="FFFF00"/>
              </a:solidFill>
            </a:endParaRPr>
          </a:p>
        </p:txBody>
      </p:sp>
      <p:sp>
        <p:nvSpPr>
          <p:cNvPr id="10" name="Rectangle 9"/>
          <p:cNvSpPr/>
          <p:nvPr/>
        </p:nvSpPr>
        <p:spPr>
          <a:xfrm>
            <a:off x="5801871" y="6254927"/>
            <a:ext cx="2601994" cy="246221"/>
          </a:xfrm>
          <a:prstGeom prst="rect">
            <a:avLst/>
          </a:prstGeom>
        </p:spPr>
        <p:txBody>
          <a:bodyPr wrap="none">
            <a:spAutoFit/>
          </a:bodyPr>
          <a:lstStyle/>
          <a:p>
            <a:r>
              <a:rPr lang="en-US" dirty="0" smtClean="0">
                <a:solidFill>
                  <a:schemeClr val="bg1"/>
                </a:solidFill>
              </a:rPr>
              <a:t>Credit:  http://www.careermarketplace.com</a:t>
            </a:r>
            <a:endParaRPr lang="en-US" dirty="0">
              <a:solidFill>
                <a:schemeClr val="bg1"/>
              </a:solidFill>
            </a:endParaRPr>
          </a:p>
        </p:txBody>
      </p:sp>
      <p:sp>
        <p:nvSpPr>
          <p:cNvPr id="5" name="Right Brace 4"/>
          <p:cNvSpPr/>
          <p:nvPr/>
        </p:nvSpPr>
        <p:spPr bwMode="auto">
          <a:xfrm>
            <a:off x="4540464" y="3216166"/>
            <a:ext cx="935421" cy="2270233"/>
          </a:xfrm>
          <a:prstGeom prst="rightBrace">
            <a:avLst>
              <a:gd name="adj1" fmla="val 8333"/>
              <a:gd name="adj2" fmla="val 50000"/>
            </a:avLst>
          </a:prstGeom>
          <a:solidFill>
            <a:schemeClr val="accent1"/>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TextBox 5"/>
          <p:cNvSpPr txBox="1"/>
          <p:nvPr/>
        </p:nvSpPr>
        <p:spPr>
          <a:xfrm>
            <a:off x="5444355" y="4141076"/>
            <a:ext cx="3247696" cy="461665"/>
          </a:xfrm>
          <a:prstGeom prst="rect">
            <a:avLst/>
          </a:prstGeom>
          <a:noFill/>
        </p:spPr>
        <p:txBody>
          <a:bodyPr wrap="square" rtlCol="0">
            <a:spAutoFit/>
          </a:bodyPr>
          <a:lstStyle/>
          <a:p>
            <a:r>
              <a:rPr lang="en-US" sz="2400" dirty="0" smtClean="0">
                <a:solidFill>
                  <a:srgbClr val="FFFF00"/>
                </a:solidFill>
              </a:rPr>
              <a:t>Faster Progression</a:t>
            </a:r>
            <a:endParaRPr lang="en-US" sz="2400" dirty="0">
              <a:solidFill>
                <a:srgbClr val="FFFF00"/>
              </a:solidFill>
            </a:endParaRPr>
          </a:p>
        </p:txBody>
      </p:sp>
    </p:spTree>
  </p:cSld>
  <p:clrMapOvr>
    <a:masterClrMapping/>
  </p:clrMapOvr>
  <p:transition spd="slow">
    <p:spli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92899">
                                            <p:txEl>
                                              <p:pRg st="1" end="1"/>
                                            </p:txEl>
                                          </p:spTgt>
                                        </p:tgtEl>
                                        <p:attrNameLst>
                                          <p:attrName>style.visibility</p:attrName>
                                        </p:attrNameLst>
                                      </p:cBhvr>
                                      <p:to>
                                        <p:strVal val="visible"/>
                                      </p:to>
                                    </p:set>
                                    <p:anim calcmode="lin" valueType="num">
                                      <p:cBhvr additive="base">
                                        <p:cTn id="7" dur="1000" fill="hold"/>
                                        <p:tgtEl>
                                          <p:spTgt spid="592899">
                                            <p:txEl>
                                              <p:pRg st="1" end="1"/>
                                            </p:txEl>
                                          </p:spTgt>
                                        </p:tgtEl>
                                        <p:attrNameLst>
                                          <p:attrName>ppt_x</p:attrName>
                                        </p:attrNameLst>
                                      </p:cBhvr>
                                      <p:tavLst>
                                        <p:tav tm="0">
                                          <p:val>
                                            <p:strVal val="1+#ppt_w/2"/>
                                          </p:val>
                                        </p:tav>
                                        <p:tav tm="100000">
                                          <p:val>
                                            <p:strVal val="#ppt_x"/>
                                          </p:val>
                                        </p:tav>
                                      </p:tavLst>
                                    </p:anim>
                                    <p:anim calcmode="lin" valueType="num">
                                      <p:cBhvr additive="base">
                                        <p:cTn id="8" dur="1000" fill="hold"/>
                                        <p:tgtEl>
                                          <p:spTgt spid="592899">
                                            <p:txEl>
                                              <p:pRg st="1" end="1"/>
                                            </p:txEl>
                                          </p:spTgt>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2899">
                                            <p:txEl>
                                              <p:pRg st="2" end="2"/>
                                            </p:txEl>
                                          </p:spTgt>
                                        </p:tgtEl>
                                        <p:attrNameLst>
                                          <p:attrName>style.visibility</p:attrName>
                                        </p:attrNameLst>
                                      </p:cBhvr>
                                      <p:to>
                                        <p:strVal val="visible"/>
                                      </p:to>
                                    </p:set>
                                    <p:anim calcmode="lin" valueType="num">
                                      <p:cBhvr additive="base">
                                        <p:cTn id="11" dur="1000" fill="hold"/>
                                        <p:tgtEl>
                                          <p:spTgt spid="592899">
                                            <p:txEl>
                                              <p:pRg st="2" end="2"/>
                                            </p:txEl>
                                          </p:spTgt>
                                        </p:tgtEl>
                                        <p:attrNameLst>
                                          <p:attrName>ppt_x</p:attrName>
                                        </p:attrNameLst>
                                      </p:cBhvr>
                                      <p:tavLst>
                                        <p:tav tm="0">
                                          <p:val>
                                            <p:strVal val="1+#ppt_w/2"/>
                                          </p:val>
                                        </p:tav>
                                        <p:tav tm="100000">
                                          <p:val>
                                            <p:strVal val="#ppt_x"/>
                                          </p:val>
                                        </p:tav>
                                      </p:tavLst>
                                    </p:anim>
                                    <p:anim calcmode="lin" valueType="num">
                                      <p:cBhvr additive="base">
                                        <p:cTn id="12" dur="1000" fill="hold"/>
                                        <p:tgtEl>
                                          <p:spTgt spid="592899">
                                            <p:txEl>
                                              <p:pRg st="2" end="2"/>
                                            </p:txEl>
                                          </p:spTgt>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592899">
                                            <p:txEl>
                                              <p:pRg st="3" end="3"/>
                                            </p:txEl>
                                          </p:spTgt>
                                        </p:tgtEl>
                                        <p:attrNameLst>
                                          <p:attrName>style.visibility</p:attrName>
                                        </p:attrNameLst>
                                      </p:cBhvr>
                                      <p:to>
                                        <p:strVal val="visible"/>
                                      </p:to>
                                    </p:set>
                                    <p:anim calcmode="lin" valueType="num">
                                      <p:cBhvr additive="base">
                                        <p:cTn id="15" dur="1000" fill="hold"/>
                                        <p:tgtEl>
                                          <p:spTgt spid="592899">
                                            <p:txEl>
                                              <p:pRg st="3" end="3"/>
                                            </p:txEl>
                                          </p:spTgt>
                                        </p:tgtEl>
                                        <p:attrNameLst>
                                          <p:attrName>ppt_x</p:attrName>
                                        </p:attrNameLst>
                                      </p:cBhvr>
                                      <p:tavLst>
                                        <p:tav tm="0">
                                          <p:val>
                                            <p:strVal val="1+#ppt_w/2"/>
                                          </p:val>
                                        </p:tav>
                                        <p:tav tm="100000">
                                          <p:val>
                                            <p:strVal val="#ppt_x"/>
                                          </p:val>
                                        </p:tav>
                                      </p:tavLst>
                                    </p:anim>
                                    <p:anim calcmode="lin" valueType="num">
                                      <p:cBhvr additive="base">
                                        <p:cTn id="16" dur="1000" fill="hold"/>
                                        <p:tgtEl>
                                          <p:spTgt spid="59289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nodeType="clickEffect">
                                  <p:stCondLst>
                                    <p:cond delay="0"/>
                                  </p:stCondLst>
                                  <p:childTnLst>
                                    <p:set>
                                      <p:cBhvr>
                                        <p:cTn id="20" dur="1" fill="hold">
                                          <p:stCondLst>
                                            <p:cond delay="0"/>
                                          </p:stCondLst>
                                        </p:cTn>
                                        <p:tgtEl>
                                          <p:spTgt spid="592899">
                                            <p:txEl>
                                              <p:pRg st="6" end="6"/>
                                            </p:txEl>
                                          </p:spTgt>
                                        </p:tgtEl>
                                        <p:attrNameLst>
                                          <p:attrName>style.visibility</p:attrName>
                                        </p:attrNameLst>
                                      </p:cBhvr>
                                      <p:to>
                                        <p:strVal val="visible"/>
                                      </p:to>
                                    </p:set>
                                    <p:anim calcmode="lin" valueType="num">
                                      <p:cBhvr additive="base">
                                        <p:cTn id="21" dur="1000" fill="hold"/>
                                        <p:tgtEl>
                                          <p:spTgt spid="592899">
                                            <p:txEl>
                                              <p:pRg st="6" end="6"/>
                                            </p:txEl>
                                          </p:spTgt>
                                        </p:tgtEl>
                                        <p:attrNameLst>
                                          <p:attrName>ppt_x</p:attrName>
                                        </p:attrNameLst>
                                      </p:cBhvr>
                                      <p:tavLst>
                                        <p:tav tm="0">
                                          <p:val>
                                            <p:strVal val="1+#ppt_w/2"/>
                                          </p:val>
                                        </p:tav>
                                        <p:tav tm="100000">
                                          <p:val>
                                            <p:strVal val="#ppt_x"/>
                                          </p:val>
                                        </p:tav>
                                      </p:tavLst>
                                    </p:anim>
                                    <p:anim calcmode="lin" valueType="num">
                                      <p:cBhvr additive="base">
                                        <p:cTn id="22" dur="1000" fill="hold"/>
                                        <p:tgtEl>
                                          <p:spTgt spid="592899">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2" fill="hold" nodeType="withEffect">
                                  <p:stCondLst>
                                    <p:cond delay="0"/>
                                  </p:stCondLst>
                                  <p:childTnLst>
                                    <p:set>
                                      <p:cBhvr>
                                        <p:cTn id="24" dur="1" fill="hold">
                                          <p:stCondLst>
                                            <p:cond delay="0"/>
                                          </p:stCondLst>
                                        </p:cTn>
                                        <p:tgtEl>
                                          <p:spTgt spid="592899">
                                            <p:txEl>
                                              <p:pRg st="7" end="7"/>
                                            </p:txEl>
                                          </p:spTgt>
                                        </p:tgtEl>
                                        <p:attrNameLst>
                                          <p:attrName>style.visibility</p:attrName>
                                        </p:attrNameLst>
                                      </p:cBhvr>
                                      <p:to>
                                        <p:strVal val="visible"/>
                                      </p:to>
                                    </p:set>
                                    <p:anim calcmode="lin" valueType="num">
                                      <p:cBhvr additive="base">
                                        <p:cTn id="25" dur="1000" fill="hold"/>
                                        <p:tgtEl>
                                          <p:spTgt spid="592899">
                                            <p:txEl>
                                              <p:pRg st="7" end="7"/>
                                            </p:txEl>
                                          </p:spTgt>
                                        </p:tgtEl>
                                        <p:attrNameLst>
                                          <p:attrName>ppt_x</p:attrName>
                                        </p:attrNameLst>
                                      </p:cBhvr>
                                      <p:tavLst>
                                        <p:tav tm="0">
                                          <p:val>
                                            <p:strVal val="1+#ppt_w/2"/>
                                          </p:val>
                                        </p:tav>
                                        <p:tav tm="100000">
                                          <p:val>
                                            <p:strVal val="#ppt_x"/>
                                          </p:val>
                                        </p:tav>
                                      </p:tavLst>
                                    </p:anim>
                                    <p:anim calcmode="lin" valueType="num">
                                      <p:cBhvr additive="base">
                                        <p:cTn id="26" dur="1000" fill="hold"/>
                                        <p:tgtEl>
                                          <p:spTgt spid="592899">
                                            <p:txEl>
                                              <p:pRg st="7" end="7"/>
                                            </p:txEl>
                                          </p:spTgt>
                                        </p:tgtEl>
                                        <p:attrNameLst>
                                          <p:attrName>ppt_y</p:attrName>
                                        </p:attrNameLst>
                                      </p:cBhvr>
                                      <p:tavLst>
                                        <p:tav tm="0">
                                          <p:val>
                                            <p:strVal val="#ppt_y"/>
                                          </p:val>
                                        </p:tav>
                                        <p:tav tm="100000">
                                          <p:val>
                                            <p:strVal val="#ppt_y"/>
                                          </p:val>
                                        </p:tav>
                                      </p:tavLst>
                                    </p:anim>
                                  </p:childTnLst>
                                </p:cTn>
                              </p:par>
                              <p:par>
                                <p:cTn id="27" presetID="2" presetClass="entr" presetSubtype="2" fill="hold" nodeType="withEffect">
                                  <p:stCondLst>
                                    <p:cond delay="0"/>
                                  </p:stCondLst>
                                  <p:childTnLst>
                                    <p:set>
                                      <p:cBhvr>
                                        <p:cTn id="28" dur="1" fill="hold">
                                          <p:stCondLst>
                                            <p:cond delay="0"/>
                                          </p:stCondLst>
                                        </p:cTn>
                                        <p:tgtEl>
                                          <p:spTgt spid="592899">
                                            <p:txEl>
                                              <p:pRg st="8" end="8"/>
                                            </p:txEl>
                                          </p:spTgt>
                                        </p:tgtEl>
                                        <p:attrNameLst>
                                          <p:attrName>style.visibility</p:attrName>
                                        </p:attrNameLst>
                                      </p:cBhvr>
                                      <p:to>
                                        <p:strVal val="visible"/>
                                      </p:to>
                                    </p:set>
                                    <p:anim calcmode="lin" valueType="num">
                                      <p:cBhvr additive="base">
                                        <p:cTn id="29" dur="1000" fill="hold"/>
                                        <p:tgtEl>
                                          <p:spTgt spid="592899">
                                            <p:txEl>
                                              <p:pRg st="8" end="8"/>
                                            </p:txEl>
                                          </p:spTgt>
                                        </p:tgtEl>
                                        <p:attrNameLst>
                                          <p:attrName>ppt_x</p:attrName>
                                        </p:attrNameLst>
                                      </p:cBhvr>
                                      <p:tavLst>
                                        <p:tav tm="0">
                                          <p:val>
                                            <p:strVal val="1+#ppt_w/2"/>
                                          </p:val>
                                        </p:tav>
                                        <p:tav tm="100000">
                                          <p:val>
                                            <p:strVal val="#ppt_x"/>
                                          </p:val>
                                        </p:tav>
                                      </p:tavLst>
                                    </p:anim>
                                    <p:anim calcmode="lin" valueType="num">
                                      <p:cBhvr additive="base">
                                        <p:cTn id="30" dur="1000" fill="hold"/>
                                        <p:tgtEl>
                                          <p:spTgt spid="592899">
                                            <p:txEl>
                                              <p:pRg st="8" end="8"/>
                                            </p:txEl>
                                          </p:spTgt>
                                        </p:tgtEl>
                                        <p:attrNameLst>
                                          <p:attrName>ppt_y</p:attrName>
                                        </p:attrNameLst>
                                      </p:cBhvr>
                                      <p:tavLst>
                                        <p:tav tm="0">
                                          <p:val>
                                            <p:strVal val="#ppt_y"/>
                                          </p:val>
                                        </p:tav>
                                        <p:tav tm="100000">
                                          <p:val>
                                            <p:strVal val="#ppt_y"/>
                                          </p:val>
                                        </p:tav>
                                      </p:tavLst>
                                    </p:anim>
                                  </p:childTnLst>
                                </p:cTn>
                              </p:par>
                              <p:par>
                                <p:cTn id="31" presetID="2" presetClass="entr" presetSubtype="2" fill="hold" nodeType="withEffect">
                                  <p:stCondLst>
                                    <p:cond delay="0"/>
                                  </p:stCondLst>
                                  <p:childTnLst>
                                    <p:set>
                                      <p:cBhvr>
                                        <p:cTn id="32" dur="1" fill="hold">
                                          <p:stCondLst>
                                            <p:cond delay="0"/>
                                          </p:stCondLst>
                                        </p:cTn>
                                        <p:tgtEl>
                                          <p:spTgt spid="592899">
                                            <p:txEl>
                                              <p:pRg st="9" end="9"/>
                                            </p:txEl>
                                          </p:spTgt>
                                        </p:tgtEl>
                                        <p:attrNameLst>
                                          <p:attrName>style.visibility</p:attrName>
                                        </p:attrNameLst>
                                      </p:cBhvr>
                                      <p:to>
                                        <p:strVal val="visible"/>
                                      </p:to>
                                    </p:set>
                                    <p:anim calcmode="lin" valueType="num">
                                      <p:cBhvr additive="base">
                                        <p:cTn id="33" dur="1000" fill="hold"/>
                                        <p:tgtEl>
                                          <p:spTgt spid="592899">
                                            <p:txEl>
                                              <p:pRg st="9" end="9"/>
                                            </p:txEl>
                                          </p:spTgt>
                                        </p:tgtEl>
                                        <p:attrNameLst>
                                          <p:attrName>ppt_x</p:attrName>
                                        </p:attrNameLst>
                                      </p:cBhvr>
                                      <p:tavLst>
                                        <p:tav tm="0">
                                          <p:val>
                                            <p:strVal val="1+#ppt_w/2"/>
                                          </p:val>
                                        </p:tav>
                                        <p:tav tm="100000">
                                          <p:val>
                                            <p:strVal val="#ppt_x"/>
                                          </p:val>
                                        </p:tav>
                                      </p:tavLst>
                                    </p:anim>
                                    <p:anim calcmode="lin" valueType="num">
                                      <p:cBhvr additive="base">
                                        <p:cTn id="34" dur="1000" fill="hold"/>
                                        <p:tgtEl>
                                          <p:spTgt spid="592899">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2"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additive="base">
                                        <p:cTn id="39" dur="1000" fill="hold"/>
                                        <p:tgtEl>
                                          <p:spTgt spid="5"/>
                                        </p:tgtEl>
                                        <p:attrNameLst>
                                          <p:attrName>ppt_x</p:attrName>
                                        </p:attrNameLst>
                                      </p:cBhvr>
                                      <p:tavLst>
                                        <p:tav tm="0">
                                          <p:val>
                                            <p:strVal val="1+#ppt_w/2"/>
                                          </p:val>
                                        </p:tav>
                                        <p:tav tm="100000">
                                          <p:val>
                                            <p:strVal val="#ppt_x"/>
                                          </p:val>
                                        </p:tav>
                                      </p:tavLst>
                                    </p:anim>
                                    <p:anim calcmode="lin" valueType="num">
                                      <p:cBhvr additive="base">
                                        <p:cTn id="40" dur="1000" fill="hold"/>
                                        <p:tgtEl>
                                          <p:spTgt spid="5"/>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 calcmode="lin" valueType="num">
                                      <p:cBhvr additive="base">
                                        <p:cTn id="43" dur="10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4" dur="10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build="allAtOnce"/>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2417275" y="2788468"/>
            <a:ext cx="4870765" cy="1200329"/>
          </a:xfrm>
          <a:prstGeom prst="rect">
            <a:avLst/>
          </a:prstGeom>
          <a:noFill/>
        </p:spPr>
        <p:txBody>
          <a:bodyPr wrap="square" rtlCol="0">
            <a:spAutoFit/>
          </a:bodyPr>
          <a:lstStyle/>
          <a:p>
            <a:r>
              <a:rPr lang="en-US" sz="7200" dirty="0" smtClean="0">
                <a:solidFill>
                  <a:schemeClr val="bg1"/>
                </a:solidFill>
              </a:rPr>
              <a:t>Questions?</a:t>
            </a:r>
            <a:endParaRPr lang="en-US" sz="7200" dirty="0">
              <a:solidFill>
                <a:schemeClr val="bg1"/>
              </a:solidFill>
            </a:endParaRPr>
          </a:p>
        </p:txBody>
      </p:sp>
    </p:spTree>
  </p:cSld>
  <p:clrMapOvr>
    <a:masterClrMapping/>
  </p:clrMapOvr>
  <p:transition spd="slow">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386927"/>
            <a:ext cx="8229600" cy="563562"/>
          </a:xfrm>
        </p:spPr>
        <p:txBody>
          <a:bodyPr/>
          <a:lstStyle/>
          <a:p>
            <a:pPr eaLnBrk="1" hangingPunct="1">
              <a:defRPr/>
            </a:pPr>
            <a:r>
              <a:rPr lang="en-US" dirty="0" smtClean="0"/>
              <a:t>Engineering  Has Many Fields</a:t>
            </a:r>
            <a:endParaRPr lang="en-US" dirty="0"/>
          </a:p>
        </p:txBody>
      </p:sp>
      <p:sp>
        <p:nvSpPr>
          <p:cNvPr id="592899" name="Rectangle 3"/>
          <p:cNvSpPr>
            <a:spLocks noGrp="1" noChangeArrowheads="1"/>
          </p:cNvSpPr>
          <p:nvPr>
            <p:ph type="body" idx="1"/>
          </p:nvPr>
        </p:nvSpPr>
        <p:spPr>
          <a:xfrm>
            <a:off x="854258" y="1158310"/>
            <a:ext cx="8135816" cy="4798850"/>
          </a:xfrm>
        </p:spPr>
        <p:txBody>
          <a:bodyPr/>
          <a:lstStyle/>
          <a:p>
            <a:pPr eaLnBrk="1" hangingPunct="1">
              <a:defRPr/>
            </a:pPr>
            <a:r>
              <a:rPr lang="en-US" sz="2400" dirty="0" smtClean="0"/>
              <a:t>Civil</a:t>
            </a:r>
          </a:p>
          <a:p>
            <a:pPr eaLnBrk="1" hangingPunct="1">
              <a:defRPr/>
            </a:pPr>
            <a:r>
              <a:rPr lang="en-US" sz="2400" dirty="0" smtClean="0"/>
              <a:t>Biomedical</a:t>
            </a:r>
          </a:p>
          <a:p>
            <a:pPr eaLnBrk="1" hangingPunct="1">
              <a:defRPr/>
            </a:pPr>
            <a:r>
              <a:rPr lang="en-US" sz="2400" dirty="0" smtClean="0"/>
              <a:t>Chemical</a:t>
            </a:r>
          </a:p>
          <a:p>
            <a:pPr eaLnBrk="1" hangingPunct="1">
              <a:defRPr/>
            </a:pPr>
            <a:r>
              <a:rPr lang="en-US" sz="2400" dirty="0" smtClean="0">
                <a:solidFill>
                  <a:srgbClr val="FFFF00"/>
                </a:solidFill>
              </a:rPr>
              <a:t>Aerospace</a:t>
            </a:r>
          </a:p>
          <a:p>
            <a:pPr eaLnBrk="1" hangingPunct="1">
              <a:defRPr/>
            </a:pPr>
            <a:r>
              <a:rPr lang="en-US" sz="2400" dirty="0" smtClean="0">
                <a:solidFill>
                  <a:srgbClr val="FFFF00"/>
                </a:solidFill>
              </a:rPr>
              <a:t>Mechanical</a:t>
            </a:r>
          </a:p>
          <a:p>
            <a:pPr eaLnBrk="1" hangingPunct="1">
              <a:defRPr/>
            </a:pPr>
            <a:r>
              <a:rPr lang="en-US" sz="2400" dirty="0" smtClean="0">
                <a:solidFill>
                  <a:srgbClr val="FFFF00"/>
                </a:solidFill>
              </a:rPr>
              <a:t>Electrical</a:t>
            </a:r>
          </a:p>
          <a:p>
            <a:pPr eaLnBrk="1" hangingPunct="1">
              <a:defRPr/>
            </a:pPr>
            <a:r>
              <a:rPr lang="en-US" sz="2400" dirty="0" smtClean="0">
                <a:solidFill>
                  <a:srgbClr val="FFFF00"/>
                </a:solidFill>
              </a:rPr>
              <a:t>Software</a:t>
            </a:r>
          </a:p>
          <a:p>
            <a:pPr eaLnBrk="1" hangingPunct="1">
              <a:defRPr/>
            </a:pPr>
            <a:r>
              <a:rPr lang="en-US" sz="2400" dirty="0" smtClean="0">
                <a:solidFill>
                  <a:srgbClr val="FFFF00"/>
                </a:solidFill>
              </a:rPr>
              <a:t>Systems</a:t>
            </a:r>
          </a:p>
          <a:p>
            <a:pPr eaLnBrk="1" hangingPunct="1">
              <a:defRPr/>
            </a:pPr>
            <a:r>
              <a:rPr lang="en-US" sz="2400" dirty="0" smtClean="0"/>
              <a:t>Lots more disciplines not mentioned today</a:t>
            </a:r>
          </a:p>
          <a:p>
            <a:pPr eaLnBrk="1" hangingPunct="1">
              <a:buNone/>
              <a:defRPr/>
            </a:pPr>
            <a:endParaRPr lang="en-US" sz="2400" dirty="0" smtClean="0">
              <a:solidFill>
                <a:srgbClr val="FFFF00"/>
              </a:solidFill>
            </a:endParaRPr>
          </a:p>
          <a:p>
            <a:pPr eaLnBrk="1" hangingPunct="1">
              <a:defRPr/>
            </a:pPr>
            <a:endParaRPr lang="en-US" sz="2400" dirty="0" smtClean="0">
              <a:solidFill>
                <a:srgbClr val="FFFF00"/>
              </a:solidFill>
            </a:endParaRPr>
          </a:p>
        </p:txBody>
      </p:sp>
      <p:sp>
        <p:nvSpPr>
          <p:cNvPr id="6" name="TextBox 5"/>
          <p:cNvSpPr txBox="1"/>
          <p:nvPr/>
        </p:nvSpPr>
        <p:spPr>
          <a:xfrm>
            <a:off x="1801484" y="5233286"/>
            <a:ext cx="5413973" cy="461665"/>
          </a:xfrm>
          <a:prstGeom prst="rect">
            <a:avLst/>
          </a:prstGeom>
          <a:noFill/>
        </p:spPr>
        <p:txBody>
          <a:bodyPr wrap="square" rtlCol="0">
            <a:spAutoFit/>
          </a:bodyPr>
          <a:lstStyle/>
          <a:p>
            <a:r>
              <a:rPr lang="en-US" sz="2400" dirty="0" smtClean="0">
                <a:solidFill>
                  <a:srgbClr val="FFFF00"/>
                </a:solidFill>
                <a:effectLst>
                  <a:outerShdw blurRad="38100" dist="38100" dir="2700000" algn="tl">
                    <a:srgbClr val="000000"/>
                  </a:outerShdw>
                </a:effectLst>
                <a:latin typeface="+mn-lt"/>
              </a:rPr>
              <a:t> = Widely used in Aerospace</a:t>
            </a:r>
          </a:p>
        </p:txBody>
      </p:sp>
      <p:sp>
        <p:nvSpPr>
          <p:cNvPr id="7" name="Rectangle 6"/>
          <p:cNvSpPr/>
          <p:nvPr/>
        </p:nvSpPr>
        <p:spPr bwMode="auto">
          <a:xfrm>
            <a:off x="1557721" y="5295985"/>
            <a:ext cx="325925" cy="325925"/>
          </a:xfrm>
          <a:prstGeom prst="rect">
            <a:avLst/>
          </a:prstGeom>
          <a:solidFill>
            <a:srgbClr val="FFFF00"/>
          </a:solid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000" b="1" i="0" u="none" strike="noStrike" cap="none" normalizeH="0" baseline="0" dirty="0" smtClean="0">
              <a:ln>
                <a:noFill/>
              </a:ln>
              <a:solidFill>
                <a:schemeClr val="tx1"/>
              </a:solidFill>
              <a:effectLst>
                <a:outerShdw blurRad="38100" dist="38100" dir="2700000" algn="tl">
                  <a:srgbClr val="000000">
                    <a:alpha val="43137"/>
                  </a:srgbClr>
                </a:outerShdw>
              </a:effectLst>
              <a:latin typeface="Times New Roman" pitchFamily="18" charset="0"/>
            </a:endParaRPr>
          </a:p>
        </p:txBody>
      </p:sp>
    </p:spTree>
  </p:cSld>
  <p:clrMapOvr>
    <a:masterClrMapping/>
  </p:clrMapOvr>
  <p:transition spd="slow">
    <p:spli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Civil Engineering</a:t>
            </a:r>
            <a:endParaRPr lang="en-US" dirty="0"/>
          </a:p>
        </p:txBody>
      </p:sp>
      <p:sp>
        <p:nvSpPr>
          <p:cNvPr id="592899" name="Rectangle 3"/>
          <p:cNvSpPr>
            <a:spLocks noGrp="1" noChangeArrowheads="1"/>
          </p:cNvSpPr>
          <p:nvPr>
            <p:ph type="body" idx="1"/>
          </p:nvPr>
        </p:nvSpPr>
        <p:spPr>
          <a:xfrm>
            <a:off x="330740" y="986303"/>
            <a:ext cx="5369669" cy="4159629"/>
          </a:xfrm>
        </p:spPr>
        <p:txBody>
          <a:bodyPr/>
          <a:lstStyle/>
          <a:p>
            <a:r>
              <a:rPr lang="en-US" sz="2400" dirty="0" smtClean="0">
                <a:solidFill>
                  <a:srgbClr val="FFFF00"/>
                </a:solidFill>
              </a:rPr>
              <a:t>Civil engineering is the engineering discipline that deals with the design, construction and maintenance of bridges, roads, canals, dams and buildings.</a:t>
            </a:r>
          </a:p>
          <a:p>
            <a:pPr eaLnBrk="1" hangingPunct="1">
              <a:defRPr/>
            </a:pPr>
            <a:endParaRPr lang="en-US" sz="2400" dirty="0" smtClean="0">
              <a:solidFill>
                <a:srgbClr val="FFFF00"/>
              </a:solidFill>
            </a:endParaRPr>
          </a:p>
        </p:txBody>
      </p:sp>
      <p:pic>
        <p:nvPicPr>
          <p:cNvPr id="9" name="Picture 8" descr="Hoover_dam_from_air.jpg"/>
          <p:cNvPicPr>
            <a:picLocks noChangeAspect="1"/>
          </p:cNvPicPr>
          <p:nvPr/>
        </p:nvPicPr>
        <p:blipFill>
          <a:blip r:embed="rId3" cstate="print"/>
          <a:stretch>
            <a:fillRect/>
          </a:stretch>
        </p:blipFill>
        <p:spPr>
          <a:xfrm>
            <a:off x="224820" y="2977157"/>
            <a:ext cx="4328708" cy="3246531"/>
          </a:xfrm>
          <a:prstGeom prst="rect">
            <a:avLst/>
          </a:prstGeom>
        </p:spPr>
      </p:pic>
      <p:sp>
        <p:nvSpPr>
          <p:cNvPr id="10" name="Rectangle 9"/>
          <p:cNvSpPr/>
          <p:nvPr/>
        </p:nvSpPr>
        <p:spPr>
          <a:xfrm>
            <a:off x="6613227" y="3877661"/>
            <a:ext cx="1733167" cy="246221"/>
          </a:xfrm>
          <a:prstGeom prst="rect">
            <a:avLst/>
          </a:prstGeom>
        </p:spPr>
        <p:txBody>
          <a:bodyPr wrap="none">
            <a:spAutoFit/>
          </a:bodyPr>
          <a:lstStyle/>
          <a:p>
            <a:r>
              <a:rPr lang="en-US" dirty="0" err="1" smtClean="0">
                <a:solidFill>
                  <a:schemeClr val="bg1"/>
                </a:solidFill>
              </a:rPr>
              <a:t>Burj</a:t>
            </a:r>
            <a:r>
              <a:rPr lang="en-US" dirty="0" smtClean="0">
                <a:solidFill>
                  <a:schemeClr val="bg1"/>
                </a:solidFill>
              </a:rPr>
              <a:t>  Dubai   (August, 2009)</a:t>
            </a:r>
          </a:p>
        </p:txBody>
      </p:sp>
      <p:pic>
        <p:nvPicPr>
          <p:cNvPr id="7" name="Picture 6" descr="Burj-Dubai.jpg"/>
          <p:cNvPicPr>
            <a:picLocks noChangeAspect="1"/>
          </p:cNvPicPr>
          <p:nvPr/>
        </p:nvPicPr>
        <p:blipFill>
          <a:blip r:embed="rId4" cstate="print"/>
          <a:stretch>
            <a:fillRect/>
          </a:stretch>
        </p:blipFill>
        <p:spPr>
          <a:xfrm>
            <a:off x="6059056" y="124114"/>
            <a:ext cx="2844078" cy="3792104"/>
          </a:xfrm>
          <a:prstGeom prst="rect">
            <a:avLst/>
          </a:prstGeom>
        </p:spPr>
      </p:pic>
      <p:pic>
        <p:nvPicPr>
          <p:cNvPr id="36865" name="Picture 1"/>
          <p:cNvPicPr>
            <a:picLocks noChangeAspect="1" noChangeArrowheads="1"/>
          </p:cNvPicPr>
          <p:nvPr/>
        </p:nvPicPr>
        <p:blipFill>
          <a:blip r:embed="rId5" cstate="print"/>
          <a:srcRect/>
          <a:stretch>
            <a:fillRect/>
          </a:stretch>
        </p:blipFill>
        <p:spPr bwMode="auto">
          <a:xfrm>
            <a:off x="4642284" y="4156364"/>
            <a:ext cx="4271578" cy="2562947"/>
          </a:xfrm>
          <a:prstGeom prst="rect">
            <a:avLst/>
          </a:prstGeom>
          <a:noFill/>
          <a:ln w="9525">
            <a:noFill/>
            <a:miter lim="800000"/>
            <a:headEnd/>
            <a:tailEnd/>
          </a:ln>
        </p:spPr>
      </p:pic>
    </p:spTree>
  </p:cSld>
  <p:clrMapOvr>
    <a:masterClrMapping/>
  </p:clrMapOvr>
  <p:transition spd="slow">
    <p:split/>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Biomedical Engineering</a:t>
            </a:r>
            <a:endParaRPr lang="en-US" dirty="0"/>
          </a:p>
        </p:txBody>
      </p:sp>
      <p:sp>
        <p:nvSpPr>
          <p:cNvPr id="592899" name="Rectangle 3"/>
          <p:cNvSpPr>
            <a:spLocks noGrp="1" noChangeArrowheads="1"/>
          </p:cNvSpPr>
          <p:nvPr>
            <p:ph type="body" idx="1"/>
          </p:nvPr>
        </p:nvSpPr>
        <p:spPr>
          <a:xfrm>
            <a:off x="204282" y="918207"/>
            <a:ext cx="5846322" cy="4159629"/>
          </a:xfrm>
        </p:spPr>
        <p:txBody>
          <a:bodyPr/>
          <a:lstStyle/>
          <a:p>
            <a:r>
              <a:rPr lang="en-US" sz="2400" dirty="0" smtClean="0">
                <a:solidFill>
                  <a:srgbClr val="FFFF00"/>
                </a:solidFill>
              </a:rPr>
              <a:t>Biomedical engineering is the application of engineering principles and techniques to the medical field.  It combines the design and problem solving skills of engineering with medical and biological sciences to improve healthcare diagnosis and treatment.</a:t>
            </a:r>
          </a:p>
          <a:p>
            <a:pPr eaLnBrk="1" hangingPunct="1">
              <a:defRPr/>
            </a:pPr>
            <a:endParaRPr lang="en-US" sz="2400" dirty="0" smtClean="0">
              <a:solidFill>
                <a:srgbClr val="FFFF00"/>
              </a:solidFill>
            </a:endParaRPr>
          </a:p>
        </p:txBody>
      </p:sp>
      <p:sp>
        <p:nvSpPr>
          <p:cNvPr id="10" name="Rectangle 9"/>
          <p:cNvSpPr/>
          <p:nvPr/>
        </p:nvSpPr>
        <p:spPr>
          <a:xfrm>
            <a:off x="6271482" y="6141565"/>
            <a:ext cx="2095445" cy="400110"/>
          </a:xfrm>
          <a:prstGeom prst="rect">
            <a:avLst/>
          </a:prstGeom>
        </p:spPr>
        <p:txBody>
          <a:bodyPr wrap="none">
            <a:spAutoFit/>
          </a:bodyPr>
          <a:lstStyle/>
          <a:p>
            <a:endParaRPr lang="en-US" dirty="0" smtClean="0">
              <a:solidFill>
                <a:schemeClr val="bg1"/>
              </a:solidFill>
            </a:endParaRPr>
          </a:p>
          <a:p>
            <a:r>
              <a:rPr lang="en-US" dirty="0" smtClean="0">
                <a:solidFill>
                  <a:schemeClr val="bg1"/>
                </a:solidFill>
              </a:rPr>
              <a:t>Credit:  http://www.wikipedia.com</a:t>
            </a:r>
            <a:endParaRPr lang="en-US" dirty="0">
              <a:solidFill>
                <a:schemeClr val="bg1"/>
              </a:solidFill>
            </a:endParaRPr>
          </a:p>
        </p:txBody>
      </p:sp>
      <p:pic>
        <p:nvPicPr>
          <p:cNvPr id="7" name="Picture 6" descr="JARVIK_7_artificial_heart.jpg"/>
          <p:cNvPicPr>
            <a:picLocks noChangeAspect="1"/>
          </p:cNvPicPr>
          <p:nvPr/>
        </p:nvPicPr>
        <p:blipFill>
          <a:blip r:embed="rId3" cstate="print"/>
          <a:stretch>
            <a:fillRect/>
          </a:stretch>
        </p:blipFill>
        <p:spPr>
          <a:xfrm>
            <a:off x="2044398" y="4059207"/>
            <a:ext cx="3751127" cy="2555618"/>
          </a:xfrm>
          <a:prstGeom prst="rect">
            <a:avLst/>
          </a:prstGeom>
        </p:spPr>
      </p:pic>
      <p:pic>
        <p:nvPicPr>
          <p:cNvPr id="11" name="Picture 10" descr="Oscar_Pistorius-2.jpg"/>
          <p:cNvPicPr>
            <a:picLocks noChangeAspect="1"/>
          </p:cNvPicPr>
          <p:nvPr/>
        </p:nvPicPr>
        <p:blipFill>
          <a:blip r:embed="rId4" cstate="print"/>
          <a:stretch>
            <a:fillRect/>
          </a:stretch>
        </p:blipFill>
        <p:spPr>
          <a:xfrm>
            <a:off x="6030501" y="1252574"/>
            <a:ext cx="2805902" cy="4506217"/>
          </a:xfrm>
          <a:prstGeom prst="rect">
            <a:avLst/>
          </a:prstGeom>
        </p:spPr>
      </p:pic>
    </p:spTree>
  </p:cSld>
  <p:clrMapOvr>
    <a:masterClrMapping/>
  </p:clrMapOvr>
  <p:transition spd="slow">
    <p:spli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Chemical Engineering</a:t>
            </a:r>
            <a:endParaRPr lang="en-US" dirty="0"/>
          </a:p>
        </p:txBody>
      </p:sp>
      <p:sp>
        <p:nvSpPr>
          <p:cNvPr id="592899" name="Rectangle 3"/>
          <p:cNvSpPr>
            <a:spLocks noGrp="1" noChangeArrowheads="1"/>
          </p:cNvSpPr>
          <p:nvPr>
            <p:ph type="body" idx="1"/>
          </p:nvPr>
        </p:nvSpPr>
        <p:spPr>
          <a:xfrm>
            <a:off x="330740" y="986303"/>
            <a:ext cx="4202349" cy="5122667"/>
          </a:xfrm>
        </p:spPr>
        <p:txBody>
          <a:bodyPr/>
          <a:lstStyle/>
          <a:p>
            <a:r>
              <a:rPr lang="en-US" sz="2400" dirty="0" smtClean="0">
                <a:solidFill>
                  <a:srgbClr val="FFFF00"/>
                </a:solidFill>
              </a:rPr>
              <a:t>Chemical Engineering applies science and mathematics to the process of converting raw materials or chemicals into more useful or valuable forms. </a:t>
            </a:r>
          </a:p>
          <a:p>
            <a:pPr eaLnBrk="1" hangingPunct="1">
              <a:defRPr/>
            </a:pPr>
            <a:endParaRPr lang="en-US" sz="2400" dirty="0" smtClean="0">
              <a:solidFill>
                <a:srgbClr val="FFFF00"/>
              </a:solidFill>
            </a:endParaRPr>
          </a:p>
        </p:txBody>
      </p:sp>
      <p:sp>
        <p:nvSpPr>
          <p:cNvPr id="10" name="Rectangle 9"/>
          <p:cNvSpPr/>
          <p:nvPr/>
        </p:nvSpPr>
        <p:spPr>
          <a:xfrm>
            <a:off x="5989370" y="6268013"/>
            <a:ext cx="2095445" cy="400110"/>
          </a:xfrm>
          <a:prstGeom prst="rect">
            <a:avLst/>
          </a:prstGeom>
        </p:spPr>
        <p:txBody>
          <a:bodyPr wrap="none">
            <a:spAutoFit/>
          </a:bodyPr>
          <a:lstStyle/>
          <a:p>
            <a:endParaRPr lang="en-US" dirty="0" smtClean="0">
              <a:solidFill>
                <a:schemeClr val="bg1"/>
              </a:solidFill>
            </a:endParaRPr>
          </a:p>
          <a:p>
            <a:r>
              <a:rPr lang="en-US" dirty="0" smtClean="0">
                <a:solidFill>
                  <a:schemeClr val="bg1"/>
                </a:solidFill>
              </a:rPr>
              <a:t>Credit:  http://www.wikipedia.com</a:t>
            </a:r>
            <a:endParaRPr lang="en-US" dirty="0">
              <a:solidFill>
                <a:schemeClr val="bg1"/>
              </a:solidFill>
            </a:endParaRPr>
          </a:p>
        </p:txBody>
      </p:sp>
      <p:pic>
        <p:nvPicPr>
          <p:cNvPr id="5" name="Picture 4" descr="distillazione.jpg"/>
          <p:cNvPicPr>
            <a:picLocks noChangeAspect="1"/>
          </p:cNvPicPr>
          <p:nvPr/>
        </p:nvPicPr>
        <p:blipFill>
          <a:blip r:embed="rId3" cstate="print"/>
          <a:stretch>
            <a:fillRect/>
          </a:stretch>
        </p:blipFill>
        <p:spPr>
          <a:xfrm>
            <a:off x="4622985" y="875489"/>
            <a:ext cx="4182245" cy="5505856"/>
          </a:xfrm>
          <a:prstGeom prst="rect">
            <a:avLst/>
          </a:prstGeom>
        </p:spPr>
      </p:pic>
    </p:spTree>
  </p:cSld>
  <p:clrMapOvr>
    <a:masterClrMapping/>
  </p:clrMapOvr>
  <p:transition spd="slow">
    <p:spli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Aerospace Engineering</a:t>
            </a:r>
            <a:endParaRPr lang="en-US" dirty="0"/>
          </a:p>
        </p:txBody>
      </p:sp>
      <p:sp>
        <p:nvSpPr>
          <p:cNvPr id="592899" name="Rectangle 3"/>
          <p:cNvSpPr>
            <a:spLocks noGrp="1" noChangeArrowheads="1"/>
          </p:cNvSpPr>
          <p:nvPr>
            <p:ph type="body" idx="1"/>
          </p:nvPr>
        </p:nvSpPr>
        <p:spPr>
          <a:xfrm>
            <a:off x="330740" y="986303"/>
            <a:ext cx="8550613" cy="4159629"/>
          </a:xfrm>
        </p:spPr>
        <p:txBody>
          <a:bodyPr/>
          <a:lstStyle/>
          <a:p>
            <a:r>
              <a:rPr lang="en-US" sz="2400" dirty="0" smtClean="0">
                <a:solidFill>
                  <a:srgbClr val="FFFF00"/>
                </a:solidFill>
              </a:rPr>
              <a:t>Aerospace engineering is the branch of engineering behind the design, construction and science of aircraft and spacecraft. </a:t>
            </a:r>
          </a:p>
          <a:p>
            <a:pPr eaLnBrk="1" hangingPunct="1">
              <a:defRPr/>
            </a:pPr>
            <a:endParaRPr lang="en-US" sz="2400" dirty="0" smtClean="0">
              <a:solidFill>
                <a:srgbClr val="FFFF00"/>
              </a:solidFill>
            </a:endParaRPr>
          </a:p>
        </p:txBody>
      </p:sp>
      <p:sp>
        <p:nvSpPr>
          <p:cNvPr id="10" name="Rectangle 9"/>
          <p:cNvSpPr/>
          <p:nvPr/>
        </p:nvSpPr>
        <p:spPr>
          <a:xfrm>
            <a:off x="5580818" y="5266056"/>
            <a:ext cx="2425664" cy="400110"/>
          </a:xfrm>
          <a:prstGeom prst="rect">
            <a:avLst/>
          </a:prstGeom>
        </p:spPr>
        <p:txBody>
          <a:bodyPr wrap="none">
            <a:spAutoFit/>
          </a:bodyPr>
          <a:lstStyle/>
          <a:p>
            <a:endParaRPr lang="en-US" dirty="0" smtClean="0">
              <a:solidFill>
                <a:schemeClr val="bg1"/>
              </a:solidFill>
            </a:endParaRPr>
          </a:p>
          <a:p>
            <a:r>
              <a:rPr lang="en-US" dirty="0" smtClean="0">
                <a:solidFill>
                  <a:schemeClr val="bg1"/>
                </a:solidFill>
              </a:rPr>
              <a:t>Credit:  http://www.lockheedmartin.com</a:t>
            </a:r>
            <a:endParaRPr lang="en-US" dirty="0">
              <a:solidFill>
                <a:schemeClr val="bg1"/>
              </a:solidFill>
            </a:endParaRPr>
          </a:p>
        </p:txBody>
      </p:sp>
      <p:pic>
        <p:nvPicPr>
          <p:cNvPr id="6" name="Picture 5" descr="Space_Shuttle_Columbia_launching.jpg"/>
          <p:cNvPicPr>
            <a:picLocks noChangeAspect="1"/>
          </p:cNvPicPr>
          <p:nvPr/>
        </p:nvPicPr>
        <p:blipFill>
          <a:blip r:embed="rId3" cstate="print"/>
          <a:stretch>
            <a:fillRect/>
          </a:stretch>
        </p:blipFill>
        <p:spPr>
          <a:xfrm>
            <a:off x="230401" y="2354094"/>
            <a:ext cx="4617560" cy="3891064"/>
          </a:xfrm>
          <a:prstGeom prst="rect">
            <a:avLst/>
          </a:prstGeom>
        </p:spPr>
      </p:pic>
      <p:pic>
        <p:nvPicPr>
          <p:cNvPr id="7" name="Picture 6" descr="f35_9.jpg"/>
          <p:cNvPicPr>
            <a:picLocks noChangeAspect="1"/>
          </p:cNvPicPr>
          <p:nvPr/>
        </p:nvPicPr>
        <p:blipFill>
          <a:blip r:embed="rId4" cstate="print"/>
          <a:stretch>
            <a:fillRect/>
          </a:stretch>
        </p:blipFill>
        <p:spPr>
          <a:xfrm>
            <a:off x="4321511" y="2354095"/>
            <a:ext cx="4586591" cy="3057727"/>
          </a:xfrm>
          <a:prstGeom prst="rect">
            <a:avLst/>
          </a:prstGeom>
        </p:spPr>
      </p:pic>
      <p:sp>
        <p:nvSpPr>
          <p:cNvPr id="8" name="Rectangle 7"/>
          <p:cNvSpPr/>
          <p:nvPr/>
        </p:nvSpPr>
        <p:spPr>
          <a:xfrm>
            <a:off x="1589247" y="6088236"/>
            <a:ext cx="1984839" cy="400110"/>
          </a:xfrm>
          <a:prstGeom prst="rect">
            <a:avLst/>
          </a:prstGeom>
        </p:spPr>
        <p:txBody>
          <a:bodyPr wrap="none">
            <a:spAutoFit/>
          </a:bodyPr>
          <a:lstStyle/>
          <a:p>
            <a:endParaRPr lang="en-US" dirty="0" smtClean="0">
              <a:solidFill>
                <a:schemeClr val="bg1"/>
              </a:solidFill>
            </a:endParaRPr>
          </a:p>
          <a:p>
            <a:r>
              <a:rPr lang="en-US" dirty="0" smtClean="0">
                <a:solidFill>
                  <a:schemeClr val="bg1"/>
                </a:solidFill>
              </a:rPr>
              <a:t>Credit:  http://www.ksc.nasa.gov</a:t>
            </a:r>
            <a:endParaRPr lang="en-US" dirty="0">
              <a:solidFill>
                <a:schemeClr val="bg1"/>
              </a:solidFill>
            </a:endParaRPr>
          </a:p>
        </p:txBody>
      </p:sp>
    </p:spTree>
  </p:cSld>
  <p:clrMapOvr>
    <a:masterClrMapping/>
  </p:clrMapOvr>
  <p:transition spd="slow">
    <p:spli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F35</a:t>
            </a:r>
            <a:endParaRPr lang="en-US" dirty="0"/>
          </a:p>
        </p:txBody>
      </p:sp>
      <p:pic>
        <p:nvPicPr>
          <p:cNvPr id="5" name="First F-35B Vertical Takeoff Test.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78972" y="1297895"/>
            <a:ext cx="8229600" cy="4629150"/>
          </a:xfrm>
        </p:spPr>
      </p:pic>
    </p:spTree>
    <p:extLst>
      <p:ext uri="{BB962C8B-B14F-4D97-AF65-F5344CB8AC3E}">
        <p14:creationId xmlns:p14="http://schemas.microsoft.com/office/powerpoint/2010/main" val="2204533182"/>
      </p:ext>
    </p:extLst>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40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title"/>
          </p:nvPr>
        </p:nvSpPr>
        <p:spPr>
          <a:xfrm>
            <a:off x="600976" y="289647"/>
            <a:ext cx="8229600" cy="563562"/>
          </a:xfrm>
        </p:spPr>
        <p:txBody>
          <a:bodyPr/>
          <a:lstStyle/>
          <a:p>
            <a:pPr eaLnBrk="1" hangingPunct="1">
              <a:defRPr/>
            </a:pPr>
            <a:r>
              <a:rPr lang="en-US" dirty="0" smtClean="0"/>
              <a:t>Mechanical Engineering</a:t>
            </a:r>
            <a:endParaRPr lang="en-US" dirty="0"/>
          </a:p>
        </p:txBody>
      </p:sp>
      <p:sp>
        <p:nvSpPr>
          <p:cNvPr id="592899" name="Rectangle 3"/>
          <p:cNvSpPr>
            <a:spLocks noGrp="1" noChangeArrowheads="1"/>
          </p:cNvSpPr>
          <p:nvPr>
            <p:ph type="body" idx="1"/>
          </p:nvPr>
        </p:nvSpPr>
        <p:spPr>
          <a:xfrm>
            <a:off x="330740" y="986303"/>
            <a:ext cx="8521430" cy="4159629"/>
          </a:xfrm>
        </p:spPr>
        <p:txBody>
          <a:bodyPr/>
          <a:lstStyle/>
          <a:p>
            <a:r>
              <a:rPr lang="en-US" sz="2400" dirty="0" smtClean="0">
                <a:solidFill>
                  <a:srgbClr val="FFFF00"/>
                </a:solidFill>
              </a:rPr>
              <a:t>Mechanical engineering utilizes mechanics, kinematics, thermodynamics, fluid mechanics, heat transfer, materials science, and energy to design and analyze machinery and mechanical parts.</a:t>
            </a:r>
          </a:p>
          <a:p>
            <a:endParaRPr lang="en-US" sz="2400" dirty="0" smtClean="0">
              <a:solidFill>
                <a:srgbClr val="FFFF00"/>
              </a:solidFill>
            </a:endParaRPr>
          </a:p>
          <a:p>
            <a:pPr eaLnBrk="1" hangingPunct="1">
              <a:defRPr/>
            </a:pPr>
            <a:endParaRPr lang="en-US" sz="2400" dirty="0" smtClean="0">
              <a:solidFill>
                <a:srgbClr val="FFFF00"/>
              </a:solidFill>
            </a:endParaRPr>
          </a:p>
        </p:txBody>
      </p:sp>
      <p:sp>
        <p:nvSpPr>
          <p:cNvPr id="10" name="Rectangle 9"/>
          <p:cNvSpPr/>
          <p:nvPr/>
        </p:nvSpPr>
        <p:spPr>
          <a:xfrm>
            <a:off x="1532442" y="6184488"/>
            <a:ext cx="2095445" cy="246221"/>
          </a:xfrm>
          <a:prstGeom prst="rect">
            <a:avLst/>
          </a:prstGeom>
        </p:spPr>
        <p:txBody>
          <a:bodyPr wrap="none">
            <a:spAutoFit/>
          </a:bodyPr>
          <a:lstStyle/>
          <a:p>
            <a:r>
              <a:rPr lang="en-US" dirty="0" smtClean="0">
                <a:solidFill>
                  <a:schemeClr val="bg1"/>
                </a:solidFill>
              </a:rPr>
              <a:t>Credit:  http://www.wikipedia.com</a:t>
            </a:r>
            <a:endParaRPr lang="en-US" dirty="0">
              <a:solidFill>
                <a:schemeClr val="bg1"/>
              </a:solidFill>
            </a:endParaRPr>
          </a:p>
        </p:txBody>
      </p:sp>
      <p:pic>
        <p:nvPicPr>
          <p:cNvPr id="5" name="Picture 4" descr="mech1.png"/>
          <p:cNvPicPr>
            <a:picLocks noChangeAspect="1"/>
          </p:cNvPicPr>
          <p:nvPr/>
        </p:nvPicPr>
        <p:blipFill>
          <a:blip r:embed="rId3" cstate="print"/>
          <a:stretch>
            <a:fillRect/>
          </a:stretch>
        </p:blipFill>
        <p:spPr>
          <a:xfrm>
            <a:off x="5916080" y="3482109"/>
            <a:ext cx="2834369" cy="3168859"/>
          </a:xfrm>
          <a:prstGeom prst="rect">
            <a:avLst/>
          </a:prstGeom>
        </p:spPr>
      </p:pic>
      <p:pic>
        <p:nvPicPr>
          <p:cNvPr id="6" name="Picture 5" descr="Solidworks.jpg"/>
          <p:cNvPicPr>
            <a:picLocks noChangeAspect="1"/>
          </p:cNvPicPr>
          <p:nvPr/>
        </p:nvPicPr>
        <p:blipFill>
          <a:blip r:embed="rId4" cstate="print"/>
          <a:stretch>
            <a:fillRect/>
          </a:stretch>
        </p:blipFill>
        <p:spPr>
          <a:xfrm>
            <a:off x="136209" y="2617653"/>
            <a:ext cx="5680953" cy="3461831"/>
          </a:xfrm>
          <a:prstGeom prst="rect">
            <a:avLst/>
          </a:prstGeom>
        </p:spPr>
      </p:pic>
      <p:pic>
        <p:nvPicPr>
          <p:cNvPr id="7" name="Picture 4"/>
          <p:cNvPicPr>
            <a:picLocks noChangeAspect="1" noChangeArrowheads="1"/>
          </p:cNvPicPr>
          <p:nvPr/>
        </p:nvPicPr>
        <p:blipFill>
          <a:blip r:embed="rId5" cstate="print"/>
          <a:srcRect l="7872" t="13254" r="20842" b="19785"/>
          <a:stretch>
            <a:fillRect/>
          </a:stretch>
        </p:blipFill>
        <p:spPr bwMode="auto">
          <a:xfrm>
            <a:off x="6204960" y="2157351"/>
            <a:ext cx="1756785" cy="1296905"/>
          </a:xfrm>
          <a:prstGeom prst="rect">
            <a:avLst/>
          </a:prstGeom>
          <a:noFill/>
          <a:ln w="9525">
            <a:noFill/>
            <a:miter lim="800000"/>
            <a:headEnd/>
            <a:tailEnd/>
          </a:ln>
        </p:spPr>
      </p:pic>
    </p:spTree>
  </p:cSld>
  <p:clrMapOvr>
    <a:masterClrMapping/>
  </p:clrMapOvr>
  <p:transition spd="slow">
    <p:split/>
  </p:transition>
  <p:timing>
    <p:tnLst>
      <p:par>
        <p:cTn id="1" dur="indefinite" restart="never" nodeType="tmRoot"/>
      </p:par>
    </p:tnLst>
  </p:timing>
</p:sld>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1" i="0" u="none" strike="noStrike" cap="none" normalizeH="0" baseline="0" smtClean="0">
            <a:ln>
              <a:noFill/>
            </a:ln>
            <a:solidFill>
              <a:schemeClr val="tx1"/>
            </a:solidFill>
            <a:effectLst>
              <a:outerShdw blurRad="38100" dist="38100" dir="2700000" algn="tl">
                <a:srgbClr val="000000">
                  <a:alpha val="43137"/>
                </a:srgbClr>
              </a:outerShdw>
            </a:effectLst>
            <a:latin typeface="Times New Roman"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000000"/>
      </a:lt2>
      <a:accent1>
        <a:srgbClr val="000000"/>
      </a:accent1>
      <a:accent2>
        <a:srgbClr val="000000"/>
      </a:accent2>
      <a:accent3>
        <a:srgbClr val="FFFFFF"/>
      </a:accent3>
      <a:accent4>
        <a:srgbClr val="000000"/>
      </a:accent4>
      <a:accent5>
        <a:srgbClr val="AAAAAA"/>
      </a:accent5>
      <a:accent6>
        <a:srgbClr val="000000"/>
      </a:accent6>
      <a:hlink>
        <a:srgbClr val="000000"/>
      </a:hlink>
      <a:folHlink>
        <a:srgbClr val="0000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F73F4736DBE2E469E0C992C25442ED4" ma:contentTypeVersion="0" ma:contentTypeDescription="Create a new document." ma:contentTypeScope="" ma:versionID="d7ee074eb7fb509175d6491b5a13f7d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p:properties xmlns:p="http://schemas.microsoft.com/office/2006/metadata/properties" xmlns:xsi="http://www.w3.org/2001/XMLSchema-instance">
  <documentManagement/>
</p:properties>
</file>

<file path=customXml/itemProps1.xml><?xml version="1.0" encoding="utf-8"?>
<ds:datastoreItem xmlns:ds="http://schemas.openxmlformats.org/officeDocument/2006/customXml" ds:itemID="{9EE740BD-2205-4C40-8180-3F31AA1635D1}">
  <ds:schemaRefs>
    <ds:schemaRef ds:uri="http://schemas.microsoft.com/sharepoint/v3/contenttype/forms"/>
  </ds:schemaRefs>
</ds:datastoreItem>
</file>

<file path=customXml/itemProps2.xml><?xml version="1.0" encoding="utf-8"?>
<ds:datastoreItem xmlns:ds="http://schemas.openxmlformats.org/officeDocument/2006/customXml" ds:itemID="{C5AB3B01-CD78-4CB2-B137-1075729432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EDB740FD-0546-44C1-97C0-61357406E6F5}">
  <ds:schemaRefs>
    <ds:schemaRef ds:uri="http://purl.org/dc/elements/1.1/"/>
    <ds:schemaRef ds:uri="http://purl.org/dc/terms/"/>
    <ds:schemaRef ds:uri="http://purl.org/dc/dcmitype/"/>
    <ds:schemaRef ds:uri="http://www.w3.org/XML/1998/namespace"/>
    <ds:schemaRef ds:uri="http://schemas.microsoft.com/office/2006/documentManagement/type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1005387398</TotalTime>
  <Words>719</Words>
  <Application>Microsoft Office PowerPoint</Application>
  <PresentationFormat>On-screen Show (4:3)</PresentationFormat>
  <Paragraphs>179</Paragraphs>
  <Slides>25</Slides>
  <Notes>18</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Times New Roman</vt:lpstr>
      <vt:lpstr>2_Default Design</vt:lpstr>
      <vt:lpstr>PowerPoint Presentation</vt:lpstr>
      <vt:lpstr>Let’s Talk About Engineering  Definitions:</vt:lpstr>
      <vt:lpstr>Engineering  Has Many Fields</vt:lpstr>
      <vt:lpstr>Civil Engineering</vt:lpstr>
      <vt:lpstr>Biomedical Engineering</vt:lpstr>
      <vt:lpstr>Chemical Engineering</vt:lpstr>
      <vt:lpstr>Aerospace Engineering</vt:lpstr>
      <vt:lpstr>F35</vt:lpstr>
      <vt:lpstr>Mechanical Engineering</vt:lpstr>
      <vt:lpstr>Electrical Engineering</vt:lpstr>
      <vt:lpstr>Software Engineering</vt:lpstr>
      <vt:lpstr>Systems Engineering</vt:lpstr>
      <vt:lpstr>Engineering  Has Many Disciplines/Specialties</vt:lpstr>
      <vt:lpstr>Aerodynamics                Optimize design to minimize drag</vt:lpstr>
      <vt:lpstr>Fluid / Flow Analysis</vt:lpstr>
      <vt:lpstr>Thermal Engineering</vt:lpstr>
      <vt:lpstr>PowerPoint Presentation</vt:lpstr>
      <vt:lpstr>PowerPoint Presentation</vt:lpstr>
      <vt:lpstr>Battery Design</vt:lpstr>
      <vt:lpstr>Engineering Statistics</vt:lpstr>
      <vt:lpstr>PowerPoint Presentation</vt:lpstr>
      <vt:lpstr>Engineering  Salaries</vt:lpstr>
      <vt:lpstr>Top 20 Paying Early Career Majors</vt:lpstr>
      <vt:lpstr>Skills Used in Engineering</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Paradise</dc:creator>
  <cp:lastModifiedBy>James Paradise</cp:lastModifiedBy>
  <cp:revision>1231</cp:revision>
  <cp:lastPrinted>2001-04-27T17:25:52Z</cp:lastPrinted>
  <dcterms:modified xsi:type="dcterms:W3CDTF">2016-02-19T21:40:25Z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nsitivityID">
    <vt:lpwstr>0</vt:lpwstr>
  </property>
  <property fmtid="{D5CDD505-2E9C-101B-9397-08002B2CF9AE}" pid="3" name="ContentTypeId">
    <vt:lpwstr>0x0101003F73F4736DBE2E469E0C992C25442ED4</vt:lpwstr>
  </property>
  <property fmtid="{D5CDD505-2E9C-101B-9397-08002B2CF9AE}" pid="4" name="SIPHeaderWording">
    <vt:lpwstr/>
  </property>
  <property fmtid="{D5CDD505-2E9C-101B-9397-08002B2CF9AE}" pid="5" name="SIPLevel">
    <vt:lpwstr>0</vt:lpwstr>
  </property>
  <property fmtid="{D5CDD505-2E9C-101B-9397-08002B2CF9AE}" pid="6" name="Document Author">
    <vt:lpwstr>ACCT02\paradise</vt:lpwstr>
  </property>
  <property fmtid="{D5CDD505-2E9C-101B-9397-08002B2CF9AE}" pid="7" name="Document Sensitivity">
    <vt:lpwstr>1</vt:lpwstr>
  </property>
  <property fmtid="{D5CDD505-2E9C-101B-9397-08002B2CF9AE}" pid="8" name="ThirdParty">
    <vt:lpwstr/>
  </property>
  <property fmtid="{D5CDD505-2E9C-101B-9397-08002B2CF9AE}" pid="9" name="OCI Restriction">
    <vt:bool>false</vt:bool>
  </property>
  <property fmtid="{D5CDD505-2E9C-101B-9397-08002B2CF9AE}" pid="10" name="OCI Additional Info">
    <vt:lpwstr/>
  </property>
  <property fmtid="{D5CDD505-2E9C-101B-9397-08002B2CF9AE}" pid="11" name="Allow Header Overwrite">
    <vt:bool>true</vt:bool>
  </property>
  <property fmtid="{D5CDD505-2E9C-101B-9397-08002B2CF9AE}" pid="12" name="Allow Footer Overwrite">
    <vt:bool>true</vt:bool>
  </property>
  <property fmtid="{D5CDD505-2E9C-101B-9397-08002B2CF9AE}" pid="13" name="Multiple Selected">
    <vt:lpwstr>-1</vt:lpwstr>
  </property>
  <property fmtid="{D5CDD505-2E9C-101B-9397-08002B2CF9AE}" pid="14" name="SIPLongWording">
    <vt:lpwstr/>
  </property>
  <property fmtid="{D5CDD505-2E9C-101B-9397-08002B2CF9AE}" pid="15" name="checkedProgramsCount">
    <vt:i4>0</vt:i4>
  </property>
  <property fmtid="{D5CDD505-2E9C-101B-9397-08002B2CF9AE}" pid="16" name="ExpCountry">
    <vt:lpwstr/>
  </property>
</Properties>
</file>