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handoutMasterIdLst>
    <p:handoutMasterId r:id="rId28"/>
  </p:handoutMasterIdLst>
  <p:sldIdLst>
    <p:sldId id="290" r:id="rId2"/>
    <p:sldId id="338" r:id="rId3"/>
    <p:sldId id="302" r:id="rId4"/>
    <p:sldId id="307" r:id="rId5"/>
    <p:sldId id="318" r:id="rId6"/>
    <p:sldId id="311" r:id="rId7"/>
    <p:sldId id="291" r:id="rId8"/>
    <p:sldId id="323" r:id="rId9"/>
    <p:sldId id="310" r:id="rId10"/>
    <p:sldId id="324"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33CC33"/>
    <a:srgbClr val="FFCC99"/>
    <a:srgbClr val="FFCCFF"/>
    <a:srgbClr val="C0E4BA"/>
    <a:srgbClr val="DDDDDD"/>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14" autoAdjust="0"/>
  </p:normalViewPr>
  <p:slideViewPr>
    <p:cSldViewPr>
      <p:cViewPr varScale="1">
        <p:scale>
          <a:sx n="59" d="100"/>
          <a:sy n="59" d="100"/>
        </p:scale>
        <p:origin x="17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740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740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740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BB75B297-3E20-4505-B215-5BC235DF93D7}" type="slidenum">
              <a:rPr lang="en-US"/>
              <a:pPr>
                <a:defRPr/>
              </a:pPr>
              <a:t>‹#›</a:t>
            </a:fld>
            <a:endParaRPr lang="en-US"/>
          </a:p>
        </p:txBody>
      </p:sp>
    </p:spTree>
    <p:extLst>
      <p:ext uri="{BB962C8B-B14F-4D97-AF65-F5344CB8AC3E}">
        <p14:creationId xmlns:p14="http://schemas.microsoft.com/office/powerpoint/2010/main" val="34212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8601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8602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0D25D30-0E2B-4FA2-92BC-153281181A12}" type="slidenum">
              <a:rPr lang="en-US"/>
              <a:pPr>
                <a:defRPr/>
              </a:pPr>
              <a:t>‹#›</a:t>
            </a:fld>
            <a:endParaRPr lang="en-US"/>
          </a:p>
        </p:txBody>
      </p:sp>
    </p:spTree>
    <p:extLst>
      <p:ext uri="{BB962C8B-B14F-4D97-AF65-F5344CB8AC3E}">
        <p14:creationId xmlns:p14="http://schemas.microsoft.com/office/powerpoint/2010/main" val="120094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D69ABD0-8E06-4FFA-B68E-A6A71E35161F}"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487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41E7C11-6F02-4308-8D1B-CF6157C59AF8}"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Undergraduate in</a:t>
            </a:r>
            <a:r>
              <a:rPr lang="en-US" baseline="0" dirty="0" smtClean="0"/>
              <a:t> state tuition fees are relatively inexpensive.  Graduate school should be completely free, because you are likely to be fully funded.</a:t>
            </a:r>
          </a:p>
          <a:p>
            <a:pPr eaLnBrk="1" hangingPunct="1"/>
            <a:endParaRPr lang="en-US" baseline="0" dirty="0" smtClean="0"/>
          </a:p>
          <a:p>
            <a:pPr eaLnBrk="1" hangingPunct="1"/>
            <a:r>
              <a:rPr lang="en-US" baseline="0" dirty="0" smtClean="0"/>
              <a:t>There is a plethora of engineering scholarships for women.  It should be easy to earn enough scholarship money to pay for your undergraduate education because there is a lot of money available, and few women pursuing engineering degrees.</a:t>
            </a:r>
          </a:p>
          <a:p>
            <a:pPr eaLnBrk="1" hangingPunct="1"/>
            <a:endParaRPr lang="en-US" baseline="0" dirty="0" smtClean="0"/>
          </a:p>
          <a:p>
            <a:pPr eaLnBrk="1" hangingPunct="1"/>
            <a:r>
              <a:rPr lang="en-US" baseline="0" dirty="0" smtClean="0"/>
              <a:t>Civil engineers will never be the highest paid profession, or highest paid engineers.  However, the average entry level pay </a:t>
            </a:r>
            <a:r>
              <a:rPr lang="en-US" baseline="0" dirty="0" err="1" smtClean="0"/>
              <a:t>vs</a:t>
            </a:r>
            <a:r>
              <a:rPr lang="en-US" baseline="0" dirty="0" smtClean="0"/>
              <a:t> school debt acquired is much lower than medical fields and </a:t>
            </a:r>
            <a:r>
              <a:rPr lang="en-US" baseline="0" smtClean="0"/>
              <a:t>other technology fields.  </a:t>
            </a:r>
            <a:endParaRPr lang="en-US" dirty="0" smtClean="0"/>
          </a:p>
        </p:txBody>
      </p:sp>
    </p:spTree>
    <p:extLst>
      <p:ext uri="{BB962C8B-B14F-4D97-AF65-F5344CB8AC3E}">
        <p14:creationId xmlns:p14="http://schemas.microsoft.com/office/powerpoint/2010/main" val="211930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232990DE-65EE-40FE-A259-6537D18E02C9}" type="slidenum">
              <a:rPr lang="en-US" smtClean="0">
                <a:solidFill>
                  <a:srgbClr val="000000"/>
                </a:solidFill>
              </a:rPr>
              <a:pPr/>
              <a:t>11</a:t>
            </a:fld>
            <a:endParaRPr lang="en-US" smtClean="0">
              <a:solidFill>
                <a:srgbClr val="000000"/>
              </a:solidFill>
            </a:endParaRPr>
          </a:p>
        </p:txBody>
      </p:sp>
    </p:spTree>
    <p:extLst>
      <p:ext uri="{BB962C8B-B14F-4D97-AF65-F5344CB8AC3E}">
        <p14:creationId xmlns:p14="http://schemas.microsoft.com/office/powerpoint/2010/main" val="52013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1039EC93-897B-4A19-8848-CD369DF69027}" type="slidenum">
              <a:rPr lang="en-US" smtClean="0">
                <a:solidFill>
                  <a:srgbClr val="000000"/>
                </a:solidFill>
              </a:rPr>
              <a:pPr/>
              <a:t>12</a:t>
            </a:fld>
            <a:endParaRPr lang="en-US" smtClean="0">
              <a:solidFill>
                <a:srgbClr val="000000"/>
              </a:solidFill>
            </a:endParaRPr>
          </a:p>
        </p:txBody>
      </p:sp>
    </p:spTree>
    <p:extLst>
      <p:ext uri="{BB962C8B-B14F-4D97-AF65-F5344CB8AC3E}">
        <p14:creationId xmlns:p14="http://schemas.microsoft.com/office/powerpoint/2010/main" val="420811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AF72365B-0AEB-4206-ACCA-EF28C9F34638}" type="slidenum">
              <a:rPr lang="en-US" smtClean="0">
                <a:solidFill>
                  <a:srgbClr val="000000"/>
                </a:solidFill>
              </a:rPr>
              <a:pPr/>
              <a:t>13</a:t>
            </a:fld>
            <a:endParaRPr lang="en-US" smtClean="0">
              <a:solidFill>
                <a:srgbClr val="000000"/>
              </a:solidFill>
            </a:endParaRPr>
          </a:p>
        </p:txBody>
      </p:sp>
    </p:spTree>
    <p:extLst>
      <p:ext uri="{BB962C8B-B14F-4D97-AF65-F5344CB8AC3E}">
        <p14:creationId xmlns:p14="http://schemas.microsoft.com/office/powerpoint/2010/main" val="137846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27652" name="Slide Number Placeholder 3"/>
          <p:cNvSpPr>
            <a:spLocks noGrp="1"/>
          </p:cNvSpPr>
          <p:nvPr>
            <p:ph type="sldNum" sz="quarter" idx="5"/>
          </p:nvPr>
        </p:nvSpPr>
        <p:spPr>
          <a:noFill/>
        </p:spPr>
        <p:txBody>
          <a:bodyPr/>
          <a:lstStyle/>
          <a:p>
            <a:fld id="{9DFA98E5-354A-41EA-88A4-BD17432D52BE}" type="slidenum">
              <a:rPr lang="en-US" smtClean="0">
                <a:solidFill>
                  <a:srgbClr val="000000"/>
                </a:solidFill>
              </a:rPr>
              <a:pPr/>
              <a:t>14</a:t>
            </a:fld>
            <a:endParaRPr lang="en-US" smtClean="0">
              <a:solidFill>
                <a:srgbClr val="000000"/>
              </a:solidFill>
            </a:endParaRPr>
          </a:p>
        </p:txBody>
      </p:sp>
    </p:spTree>
    <p:extLst>
      <p:ext uri="{BB962C8B-B14F-4D97-AF65-F5344CB8AC3E}">
        <p14:creationId xmlns:p14="http://schemas.microsoft.com/office/powerpoint/2010/main" val="152771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75FB483-6AA5-4E67-80C8-F0C1D66E67C4}" type="slidenum">
              <a:rPr lang="en-US" smtClean="0">
                <a:solidFill>
                  <a:srgbClr val="000000"/>
                </a:solidFill>
              </a:rPr>
              <a:pPr/>
              <a:t>15</a:t>
            </a:fld>
            <a:endParaRPr lang="en-US"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Now that we’ve talked about the science and math required to be a civil engineer…..let’s talk about what the profession really is.</a:t>
            </a:r>
          </a:p>
          <a:p>
            <a:pPr eaLnBrk="1" hangingPunct="1"/>
            <a:endParaRPr lang="en-US" smtClean="0"/>
          </a:p>
          <a:p>
            <a:pPr eaLnBrk="1" hangingPunct="1"/>
            <a:r>
              <a:rPr lang="en-US" smtClean="0"/>
              <a:t>Every project starts with an idea or a problem that needs to be solved.  </a:t>
            </a:r>
          </a:p>
        </p:txBody>
      </p:sp>
    </p:spTree>
    <p:extLst>
      <p:ext uri="{BB962C8B-B14F-4D97-AF65-F5344CB8AC3E}">
        <p14:creationId xmlns:p14="http://schemas.microsoft.com/office/powerpoint/2010/main" val="56201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1254514-0C6A-4415-BF9D-580783A3848E}" type="slidenum">
              <a:rPr lang="en-US" smtClean="0">
                <a:solidFill>
                  <a:srgbClr val="000000"/>
                </a:solidFill>
              </a:rPr>
              <a:pPr/>
              <a:t>16</a:t>
            </a:fld>
            <a:endParaRPr lang="en-US"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Now that we’ve talked about the science and math required to be a civil engineer…..let’s talk about what the profession really is.</a:t>
            </a:r>
          </a:p>
          <a:p>
            <a:pPr eaLnBrk="1" hangingPunct="1"/>
            <a:endParaRPr lang="en-US" smtClean="0"/>
          </a:p>
          <a:p>
            <a:pPr eaLnBrk="1" hangingPunct="1"/>
            <a:r>
              <a:rPr lang="en-US" smtClean="0"/>
              <a:t>Every project starts with an idea or a problem that needs to be solved.  </a:t>
            </a:r>
          </a:p>
        </p:txBody>
      </p:sp>
    </p:spTree>
    <p:extLst>
      <p:ext uri="{BB962C8B-B14F-4D97-AF65-F5344CB8AC3E}">
        <p14:creationId xmlns:p14="http://schemas.microsoft.com/office/powerpoint/2010/main" val="178162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D82EA32-31E9-4EB7-AED5-E89A702D5116}" type="slidenum">
              <a:rPr lang="en-US" smtClean="0">
                <a:solidFill>
                  <a:srgbClr val="000000"/>
                </a:solidFill>
              </a:rPr>
              <a:pPr/>
              <a:t>17</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The problem has been established, now we have to figure out how to fund this project.</a:t>
            </a:r>
          </a:p>
        </p:txBody>
      </p:sp>
    </p:spTree>
    <p:extLst>
      <p:ext uri="{BB962C8B-B14F-4D97-AF65-F5344CB8AC3E}">
        <p14:creationId xmlns:p14="http://schemas.microsoft.com/office/powerpoint/2010/main" val="270552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8CC94E2-0AD6-4D9D-896C-80F21F73A29E}" type="slidenum">
              <a:rPr lang="en-US" smtClean="0">
                <a:solidFill>
                  <a:srgbClr val="000000"/>
                </a:solidFill>
              </a:rPr>
              <a:pPr/>
              <a:t>18</a:t>
            </a:fld>
            <a:endParaRPr lang="en-US"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Now that we’ve secured some funding for this project, we have to talk about the project with the public to get their input, ideas, comments, and ultimately their approval to move forward with this project. </a:t>
            </a:r>
          </a:p>
          <a:p>
            <a:pPr eaLnBrk="1" hangingPunct="1"/>
            <a:endParaRPr lang="en-US" smtClean="0"/>
          </a:p>
          <a:p>
            <a:pPr eaLnBrk="1" hangingPunct="1"/>
            <a:r>
              <a:rPr lang="en-US" smtClean="0"/>
              <a:t>Many projects that Civil Engineers design are funded with tax money, the public input is very important.</a:t>
            </a:r>
          </a:p>
        </p:txBody>
      </p:sp>
    </p:spTree>
    <p:extLst>
      <p:ext uri="{BB962C8B-B14F-4D97-AF65-F5344CB8AC3E}">
        <p14:creationId xmlns:p14="http://schemas.microsoft.com/office/powerpoint/2010/main" val="688745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823BC63-762C-46B6-9A1D-0CA2E97EF593}" type="slidenum">
              <a:rPr lang="en-US" smtClean="0">
                <a:solidFill>
                  <a:srgbClr val="000000"/>
                </a:solidFill>
              </a:rPr>
              <a:pPr/>
              <a:t>19</a:t>
            </a:fld>
            <a:endParaRPr lang="en-US"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Time to design the improvements.  As a civil engineer, you will work with surveyors and other civil engineers in different disciplines to complete a project.  </a:t>
            </a:r>
          </a:p>
        </p:txBody>
      </p:sp>
    </p:spTree>
    <p:extLst>
      <p:ext uri="{BB962C8B-B14F-4D97-AF65-F5344CB8AC3E}">
        <p14:creationId xmlns:p14="http://schemas.microsoft.com/office/powerpoint/2010/main" val="370944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464AC64-E7A2-4037-AC89-A0C7E9F577BD}" type="slidenum">
              <a:rPr lang="en-US" smtClean="0"/>
              <a:pPr/>
              <a:t>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88014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7827611-3489-4F13-B88D-0AD54282DB90}" type="slidenum">
              <a:rPr lang="en-US" smtClean="0">
                <a:solidFill>
                  <a:srgbClr val="000000"/>
                </a:solidFill>
              </a:rPr>
              <a:pPr/>
              <a:t>20</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Time to design the improvements.  As a civil engineer, you will work with surveyors and other civil engineers in different disciplines to complete a project.  </a:t>
            </a:r>
          </a:p>
        </p:txBody>
      </p:sp>
    </p:spTree>
    <p:extLst>
      <p:ext uri="{BB962C8B-B14F-4D97-AF65-F5344CB8AC3E}">
        <p14:creationId xmlns:p14="http://schemas.microsoft.com/office/powerpoint/2010/main" val="32818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B43C704E-D588-43A6-A8D4-152CF9F39A43}" type="slidenum">
              <a:rPr lang="en-US" smtClean="0">
                <a:solidFill>
                  <a:srgbClr val="000000"/>
                </a:solidFill>
              </a:rPr>
              <a:pPr/>
              <a:t>21</a:t>
            </a:fld>
            <a:endParaRPr lang="en-US" smtClean="0">
              <a:solidFill>
                <a:srgbClr val="000000"/>
              </a:solidFill>
            </a:endParaRPr>
          </a:p>
        </p:txBody>
      </p:sp>
    </p:spTree>
    <p:extLst>
      <p:ext uri="{BB962C8B-B14F-4D97-AF65-F5344CB8AC3E}">
        <p14:creationId xmlns:p14="http://schemas.microsoft.com/office/powerpoint/2010/main" val="850969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28B6FBC-11E0-4BA7-87AE-70BB51FB7B82}" type="slidenum">
              <a:rPr lang="en-US" smtClean="0">
                <a:solidFill>
                  <a:srgbClr val="000000"/>
                </a:solidFill>
              </a:rPr>
              <a:pPr/>
              <a:t>22</a:t>
            </a:fld>
            <a:endParaRPr lang="en-US"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0945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FF382F1-DB1A-4FAE-B83B-8BDDEECEFA7D}" type="slidenum">
              <a:rPr lang="en-US" smtClean="0">
                <a:solidFill>
                  <a:srgbClr val="000000"/>
                </a:solidFill>
              </a:rPr>
              <a:pPr/>
              <a:t>23</a:t>
            </a:fld>
            <a:endParaRPr lang="en-US"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5919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FD5B72F-CC84-41FA-AD49-B9A3888E8F74}" type="slidenum">
              <a:rPr lang="en-US" smtClean="0">
                <a:solidFill>
                  <a:srgbClr val="000000"/>
                </a:solidFill>
              </a:rPr>
              <a:pPr/>
              <a:t>24</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8678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Problems: 	Unsanitary drinking water – same water used for cleaning, bathing and drinking</a:t>
            </a:r>
          </a:p>
          <a:p>
            <a:r>
              <a:rPr lang="en-US" smtClean="0"/>
              <a:t>	Erosion</a:t>
            </a:r>
          </a:p>
          <a:p>
            <a:r>
              <a:rPr lang="en-US" smtClean="0"/>
              <a:t>	no roads</a:t>
            </a:r>
          </a:p>
          <a:p>
            <a:r>
              <a:rPr lang="en-US" smtClean="0"/>
              <a:t>	No water storage</a:t>
            </a:r>
          </a:p>
          <a:p>
            <a:endParaRPr lang="en-US" smtClean="0"/>
          </a:p>
          <a:p>
            <a:r>
              <a:rPr lang="en-US" smtClean="0"/>
              <a:t>Good:	retaining walls are reducing erosion</a:t>
            </a:r>
          </a:p>
          <a:p>
            <a:endParaRPr lang="en-US" smtClean="0"/>
          </a:p>
          <a:p>
            <a:r>
              <a:rPr lang="en-US" smtClean="0"/>
              <a:t>Solutions:	waste water treatment</a:t>
            </a:r>
          </a:p>
          <a:p>
            <a:r>
              <a:rPr lang="en-US" smtClean="0"/>
              <a:t>	finding a clean water source</a:t>
            </a:r>
          </a:p>
          <a:p>
            <a:r>
              <a:rPr lang="en-US" smtClean="0"/>
              <a:t>	constructing road/trail access</a:t>
            </a:r>
          </a:p>
          <a:p>
            <a:r>
              <a:rPr lang="en-US" smtClean="0"/>
              <a:t>	erosion control – adding more vegetation</a:t>
            </a:r>
          </a:p>
        </p:txBody>
      </p:sp>
      <p:sp>
        <p:nvSpPr>
          <p:cNvPr id="38916" name="Slide Number Placeholder 3"/>
          <p:cNvSpPr>
            <a:spLocks noGrp="1"/>
          </p:cNvSpPr>
          <p:nvPr>
            <p:ph type="sldNum" sz="quarter" idx="5"/>
          </p:nvPr>
        </p:nvSpPr>
        <p:spPr>
          <a:noFill/>
        </p:spPr>
        <p:txBody>
          <a:bodyPr/>
          <a:lstStyle/>
          <a:p>
            <a:fld id="{E3C735C8-0285-4DB9-B009-685DE8B52C2F}" type="slidenum">
              <a:rPr lang="en-US" smtClean="0"/>
              <a:pPr/>
              <a:t>25</a:t>
            </a:fld>
            <a:endParaRPr lang="en-US" smtClean="0"/>
          </a:p>
        </p:txBody>
      </p:sp>
    </p:spTree>
    <p:extLst>
      <p:ext uri="{BB962C8B-B14F-4D97-AF65-F5344CB8AC3E}">
        <p14:creationId xmlns:p14="http://schemas.microsoft.com/office/powerpoint/2010/main" val="135278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464AC64-E7A2-4037-AC89-A0C7E9F577BD}" type="slidenum">
              <a:rPr lang="en-US" smtClean="0"/>
              <a:pPr/>
              <a:t>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918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mtClean="0"/>
              <a:t>Civil Engineers are responsible for designing all of the infrastructure for communities.  This includes the roadways, public transportation, storm sewer systems, drinking water supply, water distribution systems, sanitary sewer collection systems, wastewater treatment, and buildings.</a:t>
            </a:r>
          </a:p>
          <a:p>
            <a:endParaRPr lang="en-US" smtClean="0"/>
          </a:p>
          <a:p>
            <a:r>
              <a:rPr lang="en-US" smtClean="0"/>
              <a:t>Spend some time discussing each discipline.</a:t>
            </a:r>
          </a:p>
        </p:txBody>
      </p:sp>
      <p:sp>
        <p:nvSpPr>
          <p:cNvPr id="27652" name="Slide Number Placeholder 3"/>
          <p:cNvSpPr>
            <a:spLocks noGrp="1"/>
          </p:cNvSpPr>
          <p:nvPr>
            <p:ph type="sldNum" sz="quarter" idx="5"/>
          </p:nvPr>
        </p:nvSpPr>
        <p:spPr>
          <a:noFill/>
        </p:spPr>
        <p:txBody>
          <a:bodyPr/>
          <a:lstStyle/>
          <a:p>
            <a:fld id="{994D9085-4544-4C61-B47E-590CA4A586C7}" type="slidenum">
              <a:rPr lang="en-US" smtClean="0"/>
              <a:pPr/>
              <a:t>4</a:t>
            </a:fld>
            <a:endParaRPr lang="en-US" smtClean="0"/>
          </a:p>
        </p:txBody>
      </p:sp>
    </p:spTree>
    <p:extLst>
      <p:ext uri="{BB962C8B-B14F-4D97-AF65-F5344CB8AC3E}">
        <p14:creationId xmlns:p14="http://schemas.microsoft.com/office/powerpoint/2010/main" val="9619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F126A988-26C0-42DC-B80D-CDF752FBA2BB}" type="slidenum">
              <a:rPr lang="en-US" smtClean="0"/>
              <a:pPr/>
              <a:t>5</a:t>
            </a:fld>
            <a:endParaRPr lang="en-US" smtClean="0"/>
          </a:p>
        </p:txBody>
      </p:sp>
    </p:spTree>
    <p:extLst>
      <p:ext uri="{BB962C8B-B14F-4D97-AF65-F5344CB8AC3E}">
        <p14:creationId xmlns:p14="http://schemas.microsoft.com/office/powerpoint/2010/main" val="386204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BD04561-1CAA-4676-949E-66B03C825A63}" type="slidenum">
              <a:rPr lang="en-US" smtClean="0"/>
              <a:pPr/>
              <a:t>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646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4C36F77-677A-4277-8016-1C0BE81393AC}"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High School Courses:  math classes (up to calculus if possible), sciences (physics, chemistry), drafting</a:t>
            </a:r>
          </a:p>
          <a:p>
            <a:pPr eaLnBrk="1" hangingPunct="1"/>
            <a:endParaRPr lang="en-US" dirty="0" smtClean="0"/>
          </a:p>
          <a:p>
            <a:pPr eaLnBrk="1" hangingPunct="1"/>
            <a:r>
              <a:rPr lang="en-US" dirty="0" smtClean="0"/>
              <a:t>College Engineering Curriculum:  core curriculum includes general engineering classes such as math (3 years of calculus and differential equations), physics, chemistry, statics, dynamics, thermodynamics.  Obtaining your master’s in engineering is also prudent.</a:t>
            </a:r>
          </a:p>
          <a:p>
            <a:pPr eaLnBrk="1" hangingPunct="1"/>
            <a:endParaRPr lang="en-US" dirty="0" smtClean="0"/>
          </a:p>
          <a:p>
            <a:pPr eaLnBrk="1" hangingPunct="1"/>
            <a:r>
              <a:rPr lang="en-US" dirty="0" smtClean="0"/>
              <a:t>ABET:  Civil Engineering is a professional degree, similar to a medical degree or a law degree.  In practice, we obtain professional licensure, and as such, it is critical to complete an ABET accredited curriculum.  (ABET is the recognized </a:t>
            </a:r>
            <a:r>
              <a:rPr lang="en-US" dirty="0" err="1" smtClean="0"/>
              <a:t>accreditor</a:t>
            </a:r>
            <a:r>
              <a:rPr lang="en-US" dirty="0" smtClean="0"/>
              <a:t> for college and university programs in applied science, computing, engineering, and technology).</a:t>
            </a:r>
          </a:p>
          <a:p>
            <a:pPr eaLnBrk="1" hangingPunct="1"/>
            <a:endParaRPr lang="en-US" dirty="0" smtClean="0"/>
          </a:p>
          <a:p>
            <a:pPr eaLnBrk="1" hangingPunct="1"/>
            <a:r>
              <a:rPr lang="en-US" dirty="0" smtClean="0"/>
              <a:t>ASCE:  American Society of Civil Engineering.  Most college programs have a student chapter of ASCE.  ASCE is the professional society for civil engineers, and participating in college provides a hands on experience in engineering with the steel bridge and concrete canoe competitions.</a:t>
            </a:r>
          </a:p>
          <a:p>
            <a:pPr eaLnBrk="1" hangingPunct="1"/>
            <a:endParaRPr lang="en-US" dirty="0" smtClean="0"/>
          </a:p>
          <a:p>
            <a:pPr eaLnBrk="1" hangingPunct="1"/>
            <a:r>
              <a:rPr lang="en-US" dirty="0" smtClean="0"/>
              <a:t>EI/PE:  Civil Engineers are professionally licensed.  The first step to licensure is graduating from an ABET accredited college.  The second step is obtaining your Engineer Intern license.  8 hour exam covering all courses you covered in college.  After obtaining the EI, you must work for four years in Colorado, and then take your Professional Engineering Exam.  Again, an 8 hour exam covering all aspects of civil engineering.  </a:t>
            </a:r>
          </a:p>
        </p:txBody>
      </p:sp>
    </p:spTree>
    <p:extLst>
      <p:ext uri="{BB962C8B-B14F-4D97-AF65-F5344CB8AC3E}">
        <p14:creationId xmlns:p14="http://schemas.microsoft.com/office/powerpoint/2010/main" val="123258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4C36F77-677A-4277-8016-1C0BE81393AC}" type="slidenum">
              <a:rPr lang="en-US" smtClean="0"/>
              <a:pPr/>
              <a:t>8</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High School Courses:  math classes (up to calculus if possible), sciences (physics, chemistry), drafting</a:t>
            </a:r>
          </a:p>
          <a:p>
            <a:pPr eaLnBrk="1" hangingPunct="1"/>
            <a:endParaRPr lang="en-US" dirty="0" smtClean="0"/>
          </a:p>
          <a:p>
            <a:pPr eaLnBrk="1" hangingPunct="1"/>
            <a:r>
              <a:rPr lang="en-US" dirty="0" smtClean="0"/>
              <a:t>College Engineering Curriculum:  core curriculum includes general engineering classes such as math (3 years of calculus and differential equations), physics, chemistry, statics, dynamics, thermodynamics.  Obtaining your master’s in engineering is also prudent.</a:t>
            </a:r>
          </a:p>
          <a:p>
            <a:pPr eaLnBrk="1" hangingPunct="1"/>
            <a:endParaRPr lang="en-US" dirty="0" smtClean="0"/>
          </a:p>
          <a:p>
            <a:pPr eaLnBrk="1" hangingPunct="1"/>
            <a:r>
              <a:rPr lang="en-US" dirty="0" smtClean="0"/>
              <a:t>ABET:  Civil Engineering is a professional degree, similar to a medical degree or a law degree.  In practice, we obtain professional licensure, and as such, it is critical to complete an ABET accredited curriculum.  (ABET is the recognized </a:t>
            </a:r>
            <a:r>
              <a:rPr lang="en-US" dirty="0" err="1" smtClean="0"/>
              <a:t>accreditor</a:t>
            </a:r>
            <a:r>
              <a:rPr lang="en-US" dirty="0" smtClean="0"/>
              <a:t> for college and university programs in applied science, computing, engineering, and technology).</a:t>
            </a:r>
          </a:p>
          <a:p>
            <a:pPr eaLnBrk="1" hangingPunct="1"/>
            <a:endParaRPr lang="en-US" dirty="0" smtClean="0"/>
          </a:p>
          <a:p>
            <a:pPr eaLnBrk="1" hangingPunct="1"/>
            <a:r>
              <a:rPr lang="en-US" dirty="0" smtClean="0"/>
              <a:t>ASCE:  American Society of Civil Engineering.  Most college programs have a student chapter of ASCE.  ASCE is the professional society for civil engineers, and participating in college provides a hands on experience in engineering with the steel bridge and concrete canoe competitions.</a:t>
            </a:r>
          </a:p>
          <a:p>
            <a:pPr eaLnBrk="1" hangingPunct="1"/>
            <a:endParaRPr lang="en-US" dirty="0" smtClean="0"/>
          </a:p>
          <a:p>
            <a:pPr eaLnBrk="1" hangingPunct="1"/>
            <a:r>
              <a:rPr lang="en-US" dirty="0" smtClean="0"/>
              <a:t>EI/PE:  Civil Engineers are professionally licensed.  The first step to licensure is graduating from an ABET accredited college.  The second step is obtaining your Engineer Intern license.  8 hour exam covering all courses you covered in college.  After obtaining the EI, you must work for four years in Colorado, and then take your Professional Engineering Exam.  Again, an 8 hour exam covering all aspects of civil engineering.  </a:t>
            </a:r>
          </a:p>
        </p:txBody>
      </p:sp>
    </p:spTree>
    <p:extLst>
      <p:ext uri="{BB962C8B-B14F-4D97-AF65-F5344CB8AC3E}">
        <p14:creationId xmlns:p14="http://schemas.microsoft.com/office/powerpoint/2010/main" val="333236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41E7C11-6F02-4308-8D1B-CF6157C59AF8}" type="slidenum">
              <a:rPr lang="en-US" smtClean="0"/>
              <a:pPr/>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852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05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5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77B4C5D-AFCF-47AE-A77A-1C9930F2FC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8EA5810-D46E-4B82-BAEE-C6CEFA63AF8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8424437-61A8-453F-81B2-39FA9C5C98A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EBB3FF6-3A26-45A6-8D59-E1DEFF12C42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5B2432-CD50-47B9-BC33-35AEEA62743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BD17B17-0430-404F-A68B-706F758C295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87BD395-6E33-4BB6-AADE-53D1A0006CF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7B3FB46-200E-4331-AAF2-CA8BBB21A63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BBAA1EC-660E-4559-AFFF-2B60D88AB80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2586C5F-5B18-4137-9D49-236266411B7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80B5F2D-78D3-435F-BA01-7F5305DC2F2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0480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4652CE-721E-40EF-A597-215B44CB773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04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204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204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204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204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204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04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04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204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iz.staten@hdrinc.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asceville.org/" TargetMode="External"/><Relationship Id="rId4" Type="http://schemas.openxmlformats.org/officeDocument/2006/relationships/hyperlink" Target="mailto:melanie_jollett@matrixdesigngroup.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DSC07248"/>
          <p:cNvPicPr>
            <a:picLocks noChangeAspect="1" noChangeArrowheads="1"/>
          </p:cNvPicPr>
          <p:nvPr/>
        </p:nvPicPr>
        <p:blipFill>
          <a:blip r:embed="rId3"/>
          <a:srcRect/>
          <a:stretch>
            <a:fillRect/>
          </a:stretch>
        </p:blipFill>
        <p:spPr bwMode="auto">
          <a:xfrm>
            <a:off x="-228600" y="0"/>
            <a:ext cx="9601200" cy="6858000"/>
          </a:xfrm>
          <a:prstGeom prst="rect">
            <a:avLst/>
          </a:prstGeom>
          <a:noFill/>
          <a:ln w="9525">
            <a:noFill/>
            <a:miter lim="800000"/>
            <a:headEnd/>
            <a:tailEnd/>
          </a:ln>
        </p:spPr>
      </p:pic>
      <p:sp>
        <p:nvSpPr>
          <p:cNvPr id="155650" name="Rectangle 2"/>
          <p:cNvSpPr>
            <a:spLocks noGrp="1" noChangeArrowheads="1"/>
          </p:cNvSpPr>
          <p:nvPr>
            <p:ph type="ctrTitle"/>
          </p:nvPr>
        </p:nvSpPr>
        <p:spPr>
          <a:xfrm>
            <a:off x="685800" y="3657600"/>
            <a:ext cx="7772400" cy="1317625"/>
          </a:xfrm>
        </p:spPr>
        <p:txBody>
          <a:bodyPr/>
          <a:lstStyle/>
          <a:p>
            <a:pPr eaLnBrk="1" hangingPunct="1">
              <a:defRPr/>
            </a:pPr>
            <a:r>
              <a:rPr lang="en-US" dirty="0" smtClean="0">
                <a:solidFill>
                  <a:schemeClr val="tx1"/>
                </a:solidFill>
              </a:rPr>
              <a:t>Liz Staten, PE</a:t>
            </a:r>
            <a:br>
              <a:rPr lang="en-US" dirty="0" smtClean="0">
                <a:solidFill>
                  <a:schemeClr val="tx1"/>
                </a:solidFill>
              </a:rPr>
            </a:br>
            <a:r>
              <a:rPr lang="en-US" dirty="0" smtClean="0">
                <a:solidFill>
                  <a:schemeClr val="tx1"/>
                </a:solidFill>
              </a:rPr>
              <a:t>Melanie Jollett, PE</a:t>
            </a:r>
          </a:p>
        </p:txBody>
      </p:sp>
      <p:sp>
        <p:nvSpPr>
          <p:cNvPr id="155651" name="Rectangle 3"/>
          <p:cNvSpPr>
            <a:spLocks noGrp="1" noChangeArrowheads="1"/>
          </p:cNvSpPr>
          <p:nvPr>
            <p:ph type="subTitle" idx="1"/>
          </p:nvPr>
        </p:nvSpPr>
        <p:spPr>
          <a:xfrm>
            <a:off x="838200" y="304800"/>
            <a:ext cx="7239000" cy="3962400"/>
          </a:xfrm>
        </p:spPr>
        <p:txBody>
          <a:bodyPr/>
          <a:lstStyle/>
          <a:p>
            <a:pPr eaLnBrk="1" hangingPunct="1">
              <a:defRPr/>
            </a:pPr>
            <a:r>
              <a:rPr lang="en-US" sz="5000" b="1" dirty="0" smtClean="0">
                <a:solidFill>
                  <a:schemeClr val="bg2"/>
                </a:solidFill>
              </a:rPr>
              <a:t>Civil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76200"/>
            <a:ext cx="8229600" cy="1143000"/>
          </a:xfrm>
        </p:spPr>
        <p:txBody>
          <a:bodyPr/>
          <a:lstStyle/>
          <a:p>
            <a:pPr eaLnBrk="1" hangingPunct="1">
              <a:defRPr/>
            </a:pPr>
            <a:r>
              <a:rPr lang="en-US" dirty="0" smtClean="0"/>
              <a:t>Education Costs</a:t>
            </a:r>
          </a:p>
        </p:txBody>
      </p:sp>
      <p:sp>
        <p:nvSpPr>
          <p:cNvPr id="157699" name="Rectangle 3"/>
          <p:cNvSpPr>
            <a:spLocks noGrp="1" noChangeArrowheads="1"/>
          </p:cNvSpPr>
          <p:nvPr>
            <p:ph type="body" idx="1"/>
          </p:nvPr>
        </p:nvSpPr>
        <p:spPr>
          <a:xfrm>
            <a:off x="228600" y="1447800"/>
            <a:ext cx="8229600" cy="5029200"/>
          </a:xfrm>
        </p:spPr>
        <p:txBody>
          <a:bodyPr/>
          <a:lstStyle/>
          <a:p>
            <a:pPr eaLnBrk="1" hangingPunct="1">
              <a:lnSpc>
                <a:spcPct val="90000"/>
              </a:lnSpc>
              <a:defRPr/>
            </a:pPr>
            <a:r>
              <a:rPr lang="en-US" sz="2800" dirty="0" smtClean="0"/>
              <a:t>In State Tuition</a:t>
            </a:r>
          </a:p>
          <a:p>
            <a:pPr lvl="1" eaLnBrk="1" hangingPunct="1">
              <a:lnSpc>
                <a:spcPct val="90000"/>
              </a:lnSpc>
              <a:defRPr/>
            </a:pPr>
            <a:r>
              <a:rPr lang="en-US" sz="2400" dirty="0" smtClean="0"/>
              <a:t>~$8,000 - $10,000 per year</a:t>
            </a:r>
          </a:p>
          <a:p>
            <a:pPr lvl="1" eaLnBrk="1" hangingPunct="1">
              <a:lnSpc>
                <a:spcPct val="90000"/>
              </a:lnSpc>
              <a:defRPr/>
            </a:pPr>
            <a:r>
              <a:rPr lang="en-US" sz="2400" dirty="0" smtClean="0"/>
              <a:t>Typically fully funded for graduate school</a:t>
            </a:r>
          </a:p>
          <a:p>
            <a:pPr lvl="1" eaLnBrk="1" hangingPunct="1">
              <a:lnSpc>
                <a:spcPct val="90000"/>
              </a:lnSpc>
              <a:buNone/>
              <a:defRPr/>
            </a:pPr>
            <a:endParaRPr lang="en-US" sz="2400" dirty="0" smtClean="0"/>
          </a:p>
          <a:p>
            <a:pPr eaLnBrk="1" hangingPunct="1">
              <a:lnSpc>
                <a:spcPct val="90000"/>
              </a:lnSpc>
              <a:defRPr/>
            </a:pPr>
            <a:r>
              <a:rPr lang="en-US" sz="2800" dirty="0" smtClean="0"/>
              <a:t>Scholarships</a:t>
            </a:r>
          </a:p>
          <a:p>
            <a:pPr lvl="1" eaLnBrk="1" hangingPunct="1">
              <a:lnSpc>
                <a:spcPct val="90000"/>
              </a:lnSpc>
              <a:defRPr/>
            </a:pPr>
            <a:r>
              <a:rPr lang="en-US" sz="2400" dirty="0" smtClean="0"/>
              <a:t>Women in Engineering Scholarships</a:t>
            </a:r>
          </a:p>
          <a:p>
            <a:pPr lvl="1" eaLnBrk="1" hangingPunct="1">
              <a:lnSpc>
                <a:spcPct val="90000"/>
              </a:lnSpc>
              <a:defRPr/>
            </a:pPr>
            <a:r>
              <a:rPr lang="en-US" sz="2400" dirty="0" smtClean="0"/>
              <a:t>ASCE</a:t>
            </a:r>
          </a:p>
          <a:p>
            <a:pPr lvl="1" eaLnBrk="1" hangingPunct="1">
              <a:lnSpc>
                <a:spcPct val="90000"/>
              </a:lnSpc>
              <a:buNone/>
              <a:defRPr/>
            </a:pPr>
            <a:endParaRPr lang="en-US" sz="2400" dirty="0" smtClean="0"/>
          </a:p>
          <a:p>
            <a:pPr eaLnBrk="1" hangingPunct="1">
              <a:lnSpc>
                <a:spcPct val="90000"/>
              </a:lnSpc>
              <a:defRPr/>
            </a:pPr>
            <a:r>
              <a:rPr lang="en-US" sz="2800" dirty="0" smtClean="0"/>
              <a:t>Salaries</a:t>
            </a:r>
          </a:p>
          <a:p>
            <a:pPr lvl="1" eaLnBrk="1" hangingPunct="1">
              <a:lnSpc>
                <a:spcPct val="90000"/>
              </a:lnSpc>
              <a:defRPr/>
            </a:pPr>
            <a:r>
              <a:rPr lang="en-US" sz="2400" dirty="0" smtClean="0"/>
              <a:t>~$40,000 entry level</a:t>
            </a:r>
          </a:p>
          <a:p>
            <a:pPr lvl="1" eaLnBrk="1" hangingPunct="1">
              <a:lnSpc>
                <a:spcPct val="90000"/>
              </a:lnSpc>
              <a:defRPr/>
            </a:pPr>
            <a:r>
              <a:rPr lang="en-US" sz="2400" dirty="0" smtClean="0"/>
              <a:t>$40,000 - $120,000 pay range over a career</a:t>
            </a:r>
          </a:p>
          <a:p>
            <a:pPr lvl="1" eaLnBrk="1" hangingPunct="1">
              <a:lnSpc>
                <a:spcPct val="90000"/>
              </a:lnSpc>
              <a:defRPr/>
            </a:pPr>
            <a:r>
              <a:rPr lang="en-US" b="1" dirty="0" smtClean="0"/>
              <a:t>Zero or minimal school debt</a:t>
            </a:r>
          </a:p>
          <a:p>
            <a:pPr lvl="1" eaLnBrk="1" hangingPunct="1">
              <a:lnSpc>
                <a:spcPct val="90000"/>
              </a:lnSpc>
              <a:buNone/>
              <a:defRPr/>
            </a:pPr>
            <a:endParaRPr lang="en-US" sz="24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Civil Engineering Specialties</a:t>
            </a:r>
            <a:endParaRPr lang="en-US" dirty="0"/>
          </a:p>
        </p:txBody>
      </p:sp>
      <p:sp>
        <p:nvSpPr>
          <p:cNvPr id="3" name="Content Placeholder 2"/>
          <p:cNvSpPr>
            <a:spLocks noGrp="1"/>
          </p:cNvSpPr>
          <p:nvPr>
            <p:ph idx="1"/>
          </p:nvPr>
        </p:nvSpPr>
        <p:spPr/>
        <p:txBody>
          <a:bodyPr/>
          <a:lstStyle/>
          <a:p>
            <a:pPr>
              <a:defRPr/>
            </a:pPr>
            <a:r>
              <a:rPr lang="en-US" dirty="0" smtClean="0"/>
              <a:t>Structural (Buildings/Bridges)</a:t>
            </a:r>
          </a:p>
          <a:p>
            <a:pPr>
              <a:defRPr/>
            </a:pPr>
            <a:r>
              <a:rPr lang="en-US" dirty="0" smtClean="0"/>
              <a:t>Transportation (Roadway/Traffic/Railroad/Airports)</a:t>
            </a:r>
          </a:p>
          <a:p>
            <a:pPr>
              <a:defRPr/>
            </a:pPr>
            <a:r>
              <a:rPr lang="en-US" dirty="0" smtClean="0"/>
              <a:t>Water/Waste Water</a:t>
            </a:r>
          </a:p>
          <a:p>
            <a:pPr>
              <a:defRPr/>
            </a:pPr>
            <a:r>
              <a:rPr lang="en-US" dirty="0" smtClean="0"/>
              <a:t>Storm Water</a:t>
            </a:r>
          </a:p>
          <a:p>
            <a:pPr>
              <a:defRPr/>
            </a:pPr>
            <a:r>
              <a:rPr lang="en-US" dirty="0" smtClean="0"/>
              <a:t>Environmental </a:t>
            </a:r>
          </a:p>
          <a:p>
            <a:pPr>
              <a:defRPr/>
            </a:pPr>
            <a:r>
              <a:rPr lang="en-US" dirty="0" smtClean="0"/>
              <a:t>Geotechnical</a:t>
            </a:r>
          </a:p>
          <a:p>
            <a:pPr>
              <a:defRPr/>
            </a:pPr>
            <a:r>
              <a:rPr lang="en-US" dirty="0" smtClean="0"/>
              <a:t>Planning</a:t>
            </a:r>
            <a:endParaRPr lang="en-US" dirty="0"/>
          </a:p>
        </p:txBody>
      </p:sp>
    </p:spTree>
    <p:extLst>
      <p:ext uri="{BB962C8B-B14F-4D97-AF65-F5344CB8AC3E}">
        <p14:creationId xmlns:p14="http://schemas.microsoft.com/office/powerpoint/2010/main" val="235253192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Water/Waste Water</a:t>
            </a:r>
            <a:endParaRPr lang="en-US" dirty="0"/>
          </a:p>
        </p:txBody>
      </p:sp>
      <p:pic>
        <p:nvPicPr>
          <p:cNvPr id="7171" name="Content Placeholder 4" descr="Twin_Lake[1].jpg"/>
          <p:cNvPicPr>
            <a:picLocks noGrp="1" noChangeAspect="1"/>
          </p:cNvPicPr>
          <p:nvPr>
            <p:ph idx="1"/>
          </p:nvPr>
        </p:nvPicPr>
        <p:blipFill>
          <a:blip r:embed="rId3"/>
          <a:srcRect/>
          <a:stretch>
            <a:fillRect/>
          </a:stretch>
        </p:blipFill>
        <p:spPr>
          <a:xfrm>
            <a:off x="381000" y="1447800"/>
            <a:ext cx="2190750" cy="1504950"/>
          </a:xfrm>
        </p:spPr>
      </p:pic>
      <p:pic>
        <p:nvPicPr>
          <p:cNvPr id="7172" name="Picture 6" descr="2.5 MG Filter.JPG"/>
          <p:cNvPicPr>
            <a:picLocks noChangeAspect="1"/>
          </p:cNvPicPr>
          <p:nvPr/>
        </p:nvPicPr>
        <p:blipFill>
          <a:blip r:embed="rId4"/>
          <a:srcRect/>
          <a:stretch>
            <a:fillRect/>
          </a:stretch>
        </p:blipFill>
        <p:spPr bwMode="auto">
          <a:xfrm>
            <a:off x="3505200" y="1447800"/>
            <a:ext cx="1930400" cy="1447800"/>
          </a:xfrm>
          <a:prstGeom prst="rect">
            <a:avLst/>
          </a:prstGeom>
          <a:noFill/>
          <a:ln w="9525">
            <a:noFill/>
            <a:miter lim="800000"/>
            <a:headEnd/>
            <a:tailEnd/>
          </a:ln>
        </p:spPr>
      </p:pic>
      <p:pic>
        <p:nvPicPr>
          <p:cNvPr id="7173" name="Picture 7" descr="Booster Pumps.JPG"/>
          <p:cNvPicPr>
            <a:picLocks noChangeAspect="1"/>
          </p:cNvPicPr>
          <p:nvPr/>
        </p:nvPicPr>
        <p:blipFill>
          <a:blip r:embed="rId5"/>
          <a:srcRect/>
          <a:stretch>
            <a:fillRect/>
          </a:stretch>
        </p:blipFill>
        <p:spPr bwMode="auto">
          <a:xfrm>
            <a:off x="6477000" y="1524000"/>
            <a:ext cx="1879600" cy="1409700"/>
          </a:xfrm>
          <a:prstGeom prst="rect">
            <a:avLst/>
          </a:prstGeom>
          <a:noFill/>
          <a:ln w="9525">
            <a:noFill/>
            <a:miter lim="800000"/>
            <a:headEnd/>
            <a:tailEnd/>
          </a:ln>
        </p:spPr>
      </p:pic>
      <p:pic>
        <p:nvPicPr>
          <p:cNvPr id="7174" name="Picture 9" descr="WWTP.JPG"/>
          <p:cNvPicPr>
            <a:picLocks noChangeAspect="1"/>
          </p:cNvPicPr>
          <p:nvPr/>
        </p:nvPicPr>
        <p:blipFill>
          <a:blip r:embed="rId6"/>
          <a:srcRect/>
          <a:stretch>
            <a:fillRect/>
          </a:stretch>
        </p:blipFill>
        <p:spPr bwMode="auto">
          <a:xfrm>
            <a:off x="1219200" y="3962400"/>
            <a:ext cx="2438400" cy="1828800"/>
          </a:xfrm>
          <a:prstGeom prst="rect">
            <a:avLst/>
          </a:prstGeom>
          <a:noFill/>
          <a:ln w="9525">
            <a:noFill/>
            <a:miter lim="800000"/>
            <a:headEnd/>
            <a:tailEnd/>
          </a:ln>
        </p:spPr>
      </p:pic>
      <p:pic>
        <p:nvPicPr>
          <p:cNvPr id="7175" name="Picture 11" descr="Clarifier.JPG"/>
          <p:cNvPicPr>
            <a:picLocks noChangeAspect="1"/>
          </p:cNvPicPr>
          <p:nvPr/>
        </p:nvPicPr>
        <p:blipFill>
          <a:blip r:embed="rId7"/>
          <a:srcRect/>
          <a:stretch>
            <a:fillRect/>
          </a:stretch>
        </p:blipFill>
        <p:spPr bwMode="auto">
          <a:xfrm>
            <a:off x="5181600" y="3962400"/>
            <a:ext cx="2489200" cy="1866900"/>
          </a:xfrm>
          <a:prstGeom prst="rect">
            <a:avLst/>
          </a:prstGeom>
          <a:noFill/>
          <a:ln w="9525">
            <a:noFill/>
            <a:miter lim="800000"/>
            <a:headEnd/>
            <a:tailEnd/>
          </a:ln>
        </p:spPr>
      </p:pic>
      <p:sp>
        <p:nvSpPr>
          <p:cNvPr id="7176" name="TextBox 15"/>
          <p:cNvSpPr txBox="1">
            <a:spLocks noChangeArrowheads="1"/>
          </p:cNvSpPr>
          <p:nvPr/>
        </p:nvSpPr>
        <p:spPr bwMode="auto">
          <a:xfrm>
            <a:off x="762000" y="3048000"/>
            <a:ext cx="1447800" cy="381000"/>
          </a:xfrm>
          <a:prstGeom prst="rect">
            <a:avLst/>
          </a:prstGeom>
          <a:noFill/>
          <a:ln w="9525">
            <a:noFill/>
            <a:miter lim="800000"/>
            <a:headEnd/>
            <a:tailEnd/>
          </a:ln>
        </p:spPr>
        <p:txBody>
          <a:bodyPr>
            <a:spAutoFit/>
          </a:bodyPr>
          <a:lstStyle/>
          <a:p>
            <a:r>
              <a:rPr lang="en-US">
                <a:solidFill>
                  <a:srgbClr val="FFFFFF"/>
                </a:solidFill>
              </a:rPr>
              <a:t>Source Water</a:t>
            </a:r>
          </a:p>
        </p:txBody>
      </p:sp>
      <p:sp>
        <p:nvSpPr>
          <p:cNvPr id="7177" name="TextBox 16"/>
          <p:cNvSpPr txBox="1">
            <a:spLocks noChangeArrowheads="1"/>
          </p:cNvSpPr>
          <p:nvPr/>
        </p:nvSpPr>
        <p:spPr bwMode="auto">
          <a:xfrm>
            <a:off x="4038600" y="2971800"/>
            <a:ext cx="1447800" cy="381000"/>
          </a:xfrm>
          <a:prstGeom prst="rect">
            <a:avLst/>
          </a:prstGeom>
          <a:noFill/>
          <a:ln w="9525">
            <a:noFill/>
            <a:miter lim="800000"/>
            <a:headEnd/>
            <a:tailEnd/>
          </a:ln>
        </p:spPr>
        <p:txBody>
          <a:bodyPr>
            <a:spAutoFit/>
          </a:bodyPr>
          <a:lstStyle/>
          <a:p>
            <a:r>
              <a:rPr lang="en-US">
                <a:solidFill>
                  <a:srgbClr val="FFFFFF"/>
                </a:solidFill>
              </a:rPr>
              <a:t>Filters</a:t>
            </a:r>
          </a:p>
        </p:txBody>
      </p:sp>
      <p:sp>
        <p:nvSpPr>
          <p:cNvPr id="7178" name="TextBox 17"/>
          <p:cNvSpPr txBox="1">
            <a:spLocks noChangeArrowheads="1"/>
          </p:cNvSpPr>
          <p:nvPr/>
        </p:nvSpPr>
        <p:spPr bwMode="auto">
          <a:xfrm>
            <a:off x="6477000" y="3048000"/>
            <a:ext cx="1981200" cy="369888"/>
          </a:xfrm>
          <a:prstGeom prst="rect">
            <a:avLst/>
          </a:prstGeom>
          <a:noFill/>
          <a:ln w="9525">
            <a:noFill/>
            <a:miter lim="800000"/>
            <a:headEnd/>
            <a:tailEnd/>
          </a:ln>
        </p:spPr>
        <p:txBody>
          <a:bodyPr>
            <a:spAutoFit/>
          </a:bodyPr>
          <a:lstStyle/>
          <a:p>
            <a:r>
              <a:rPr lang="en-US">
                <a:solidFill>
                  <a:srgbClr val="FFFFFF"/>
                </a:solidFill>
              </a:rPr>
              <a:t>Distribution Pumps </a:t>
            </a:r>
          </a:p>
        </p:txBody>
      </p:sp>
      <p:sp>
        <p:nvSpPr>
          <p:cNvPr id="7179" name="TextBox 18"/>
          <p:cNvSpPr txBox="1">
            <a:spLocks noChangeArrowheads="1"/>
          </p:cNvSpPr>
          <p:nvPr/>
        </p:nvSpPr>
        <p:spPr bwMode="auto">
          <a:xfrm>
            <a:off x="5562600" y="5943600"/>
            <a:ext cx="1981200" cy="369888"/>
          </a:xfrm>
          <a:prstGeom prst="rect">
            <a:avLst/>
          </a:prstGeom>
          <a:noFill/>
          <a:ln w="9525">
            <a:noFill/>
            <a:miter lim="800000"/>
            <a:headEnd/>
            <a:tailEnd/>
          </a:ln>
        </p:spPr>
        <p:txBody>
          <a:bodyPr>
            <a:spAutoFit/>
          </a:bodyPr>
          <a:lstStyle/>
          <a:p>
            <a:r>
              <a:rPr lang="en-US">
                <a:solidFill>
                  <a:srgbClr val="FFFFFF"/>
                </a:solidFill>
              </a:rPr>
              <a:t>Primary Clarifier</a:t>
            </a:r>
          </a:p>
        </p:txBody>
      </p:sp>
      <p:sp>
        <p:nvSpPr>
          <p:cNvPr id="7180" name="TextBox 19"/>
          <p:cNvSpPr txBox="1">
            <a:spLocks noChangeArrowheads="1"/>
          </p:cNvSpPr>
          <p:nvPr/>
        </p:nvSpPr>
        <p:spPr bwMode="auto">
          <a:xfrm>
            <a:off x="1143000" y="5943600"/>
            <a:ext cx="2895600" cy="369888"/>
          </a:xfrm>
          <a:prstGeom prst="rect">
            <a:avLst/>
          </a:prstGeom>
          <a:noFill/>
          <a:ln w="9525">
            <a:noFill/>
            <a:miter lim="800000"/>
            <a:headEnd/>
            <a:tailEnd/>
          </a:ln>
        </p:spPr>
        <p:txBody>
          <a:bodyPr>
            <a:spAutoFit/>
          </a:bodyPr>
          <a:lstStyle/>
          <a:p>
            <a:r>
              <a:rPr lang="en-US">
                <a:solidFill>
                  <a:srgbClr val="FFFFFF"/>
                </a:solidFill>
              </a:rPr>
              <a:t>Wastewater Treatment Plant</a:t>
            </a:r>
          </a:p>
        </p:txBody>
      </p:sp>
    </p:spTree>
    <p:extLst>
      <p:ext uri="{BB962C8B-B14F-4D97-AF65-F5344CB8AC3E}">
        <p14:creationId xmlns:p14="http://schemas.microsoft.com/office/powerpoint/2010/main" val="140038625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Storm Water</a:t>
            </a:r>
            <a:endParaRPr lang="en-US" dirty="0"/>
          </a:p>
        </p:txBody>
      </p:sp>
      <p:sp>
        <p:nvSpPr>
          <p:cNvPr id="8195" name="TextBox 15"/>
          <p:cNvSpPr txBox="1">
            <a:spLocks noChangeArrowheads="1"/>
          </p:cNvSpPr>
          <p:nvPr/>
        </p:nvSpPr>
        <p:spPr bwMode="auto">
          <a:xfrm>
            <a:off x="914400" y="3352800"/>
            <a:ext cx="1447800" cy="381000"/>
          </a:xfrm>
          <a:prstGeom prst="rect">
            <a:avLst/>
          </a:prstGeom>
          <a:noFill/>
          <a:ln w="9525">
            <a:noFill/>
            <a:miter lim="800000"/>
            <a:headEnd/>
            <a:tailEnd/>
          </a:ln>
        </p:spPr>
        <p:txBody>
          <a:bodyPr>
            <a:spAutoFit/>
          </a:bodyPr>
          <a:lstStyle/>
          <a:p>
            <a:r>
              <a:rPr lang="en-US">
                <a:solidFill>
                  <a:srgbClr val="FFFFFF"/>
                </a:solidFill>
              </a:rPr>
              <a:t>Storm Event</a:t>
            </a:r>
          </a:p>
        </p:txBody>
      </p:sp>
      <p:sp>
        <p:nvSpPr>
          <p:cNvPr id="8196" name="TextBox 16"/>
          <p:cNvSpPr txBox="1">
            <a:spLocks noChangeArrowheads="1"/>
          </p:cNvSpPr>
          <p:nvPr/>
        </p:nvSpPr>
        <p:spPr bwMode="auto">
          <a:xfrm>
            <a:off x="4038600" y="3352800"/>
            <a:ext cx="1447800" cy="381000"/>
          </a:xfrm>
          <a:prstGeom prst="rect">
            <a:avLst/>
          </a:prstGeom>
          <a:noFill/>
          <a:ln w="9525">
            <a:noFill/>
            <a:miter lim="800000"/>
            <a:headEnd/>
            <a:tailEnd/>
          </a:ln>
        </p:spPr>
        <p:txBody>
          <a:bodyPr>
            <a:spAutoFit/>
          </a:bodyPr>
          <a:lstStyle/>
          <a:p>
            <a:r>
              <a:rPr lang="en-US">
                <a:solidFill>
                  <a:srgbClr val="FFFFFF"/>
                </a:solidFill>
              </a:rPr>
              <a:t>Inlet</a:t>
            </a:r>
          </a:p>
        </p:txBody>
      </p:sp>
      <p:sp>
        <p:nvSpPr>
          <p:cNvPr id="8197" name="TextBox 17"/>
          <p:cNvSpPr txBox="1">
            <a:spLocks noChangeArrowheads="1"/>
          </p:cNvSpPr>
          <p:nvPr/>
        </p:nvSpPr>
        <p:spPr bwMode="auto">
          <a:xfrm>
            <a:off x="6248400" y="3429000"/>
            <a:ext cx="2895600" cy="369888"/>
          </a:xfrm>
          <a:prstGeom prst="rect">
            <a:avLst/>
          </a:prstGeom>
          <a:noFill/>
          <a:ln w="9525">
            <a:noFill/>
            <a:miter lim="800000"/>
            <a:headEnd/>
            <a:tailEnd/>
          </a:ln>
        </p:spPr>
        <p:txBody>
          <a:bodyPr>
            <a:spAutoFit/>
          </a:bodyPr>
          <a:lstStyle/>
          <a:p>
            <a:r>
              <a:rPr lang="en-US">
                <a:solidFill>
                  <a:srgbClr val="FFFFFF"/>
                </a:solidFill>
              </a:rPr>
              <a:t>Inside of Storm Manhole</a:t>
            </a:r>
          </a:p>
        </p:txBody>
      </p:sp>
      <p:sp>
        <p:nvSpPr>
          <p:cNvPr id="8198" name="TextBox 18"/>
          <p:cNvSpPr txBox="1">
            <a:spLocks noChangeArrowheads="1"/>
          </p:cNvSpPr>
          <p:nvPr/>
        </p:nvSpPr>
        <p:spPr bwMode="auto">
          <a:xfrm>
            <a:off x="5334000" y="6191250"/>
            <a:ext cx="2971800" cy="369888"/>
          </a:xfrm>
          <a:prstGeom prst="rect">
            <a:avLst/>
          </a:prstGeom>
          <a:noFill/>
          <a:ln w="9525">
            <a:noFill/>
            <a:miter lim="800000"/>
            <a:headEnd/>
            <a:tailEnd/>
          </a:ln>
        </p:spPr>
        <p:txBody>
          <a:bodyPr>
            <a:spAutoFit/>
          </a:bodyPr>
          <a:lstStyle/>
          <a:p>
            <a:pPr algn="ctr"/>
            <a:r>
              <a:rPr lang="en-US">
                <a:solidFill>
                  <a:srgbClr val="FFFFFF"/>
                </a:solidFill>
              </a:rPr>
              <a:t>Channel</a:t>
            </a:r>
          </a:p>
        </p:txBody>
      </p:sp>
      <p:sp>
        <p:nvSpPr>
          <p:cNvPr id="8199" name="TextBox 19"/>
          <p:cNvSpPr txBox="1">
            <a:spLocks noChangeArrowheads="1"/>
          </p:cNvSpPr>
          <p:nvPr/>
        </p:nvSpPr>
        <p:spPr bwMode="auto">
          <a:xfrm>
            <a:off x="1752600" y="6191250"/>
            <a:ext cx="1447800" cy="369888"/>
          </a:xfrm>
          <a:prstGeom prst="rect">
            <a:avLst/>
          </a:prstGeom>
          <a:noFill/>
          <a:ln w="9525">
            <a:noFill/>
            <a:miter lim="800000"/>
            <a:headEnd/>
            <a:tailEnd/>
          </a:ln>
        </p:spPr>
        <p:txBody>
          <a:bodyPr>
            <a:spAutoFit/>
          </a:bodyPr>
          <a:lstStyle/>
          <a:p>
            <a:r>
              <a:rPr lang="en-US">
                <a:solidFill>
                  <a:srgbClr val="FFFFFF"/>
                </a:solidFill>
              </a:rPr>
              <a:t>Culverts</a:t>
            </a:r>
          </a:p>
        </p:txBody>
      </p:sp>
      <p:pic>
        <p:nvPicPr>
          <p:cNvPr id="8200" name="Content Placeholder 13" descr="PA120058.JPG"/>
          <p:cNvPicPr>
            <a:picLocks noGrp="1" noChangeAspect="1"/>
          </p:cNvPicPr>
          <p:nvPr>
            <p:ph idx="1"/>
          </p:nvPr>
        </p:nvPicPr>
        <p:blipFill>
          <a:blip r:embed="rId3" cstate="print"/>
          <a:srcRect/>
          <a:stretch>
            <a:fillRect/>
          </a:stretch>
        </p:blipFill>
        <p:spPr>
          <a:xfrm>
            <a:off x="3276600" y="1524000"/>
            <a:ext cx="2286000" cy="1714500"/>
          </a:xfrm>
        </p:spPr>
      </p:pic>
      <p:pic>
        <p:nvPicPr>
          <p:cNvPr id="8201" name="Picture 14" descr="PA120066.JPG"/>
          <p:cNvPicPr>
            <a:picLocks noChangeAspect="1"/>
          </p:cNvPicPr>
          <p:nvPr/>
        </p:nvPicPr>
        <p:blipFill>
          <a:blip r:embed="rId4"/>
          <a:srcRect/>
          <a:stretch>
            <a:fillRect/>
          </a:stretch>
        </p:blipFill>
        <p:spPr bwMode="auto">
          <a:xfrm>
            <a:off x="6400800" y="1600200"/>
            <a:ext cx="2133600" cy="1600200"/>
          </a:xfrm>
          <a:prstGeom prst="rect">
            <a:avLst/>
          </a:prstGeom>
          <a:noFill/>
          <a:ln w="9525">
            <a:noFill/>
            <a:miter lim="800000"/>
            <a:headEnd/>
            <a:tailEnd/>
          </a:ln>
        </p:spPr>
      </p:pic>
      <p:pic>
        <p:nvPicPr>
          <p:cNvPr id="8202" name="Picture 20" descr="PA120089.JPG"/>
          <p:cNvPicPr>
            <a:picLocks noChangeAspect="1"/>
          </p:cNvPicPr>
          <p:nvPr/>
        </p:nvPicPr>
        <p:blipFill>
          <a:blip r:embed="rId5" cstate="print"/>
          <a:srcRect/>
          <a:stretch>
            <a:fillRect/>
          </a:stretch>
        </p:blipFill>
        <p:spPr bwMode="auto">
          <a:xfrm>
            <a:off x="1219200" y="4267200"/>
            <a:ext cx="2286000" cy="1714500"/>
          </a:xfrm>
          <a:prstGeom prst="rect">
            <a:avLst/>
          </a:prstGeom>
          <a:noFill/>
          <a:ln w="9525">
            <a:noFill/>
            <a:miter lim="800000"/>
            <a:headEnd/>
            <a:tailEnd/>
          </a:ln>
        </p:spPr>
      </p:pic>
      <p:pic>
        <p:nvPicPr>
          <p:cNvPr id="8203" name="Picture 2" descr="C:\Documents and Settings\melanie_jollett\Local Settings\Temporary Internet Files\Content.IE5\0JAXMH8Z\MC900440407[1].png"/>
          <p:cNvPicPr>
            <a:picLocks noChangeAspect="1" noChangeArrowheads="1"/>
          </p:cNvPicPr>
          <p:nvPr/>
        </p:nvPicPr>
        <p:blipFill>
          <a:blip r:embed="rId6"/>
          <a:srcRect/>
          <a:stretch>
            <a:fillRect/>
          </a:stretch>
        </p:blipFill>
        <p:spPr bwMode="auto">
          <a:xfrm>
            <a:off x="533400" y="1219200"/>
            <a:ext cx="2133600" cy="2133600"/>
          </a:xfrm>
          <a:prstGeom prst="rect">
            <a:avLst/>
          </a:prstGeom>
          <a:noFill/>
          <a:ln w="9525">
            <a:noFill/>
            <a:miter lim="800000"/>
            <a:headEnd/>
            <a:tailEnd/>
          </a:ln>
        </p:spPr>
      </p:pic>
      <p:pic>
        <p:nvPicPr>
          <p:cNvPr id="8204" name="Picture 4" descr="http://mw2.google.com/mw-panoramio/photos/small/14100648.jpg"/>
          <p:cNvPicPr>
            <a:picLocks noChangeAspect="1" noChangeArrowheads="1"/>
          </p:cNvPicPr>
          <p:nvPr/>
        </p:nvPicPr>
        <p:blipFill>
          <a:blip r:embed="rId7"/>
          <a:srcRect/>
          <a:stretch>
            <a:fillRect/>
          </a:stretch>
        </p:blipFill>
        <p:spPr bwMode="auto">
          <a:xfrm>
            <a:off x="5486400" y="4419600"/>
            <a:ext cx="2286000" cy="1533525"/>
          </a:xfrm>
          <a:prstGeom prst="rect">
            <a:avLst/>
          </a:prstGeom>
          <a:noFill/>
          <a:ln w="9525">
            <a:noFill/>
            <a:miter lim="800000"/>
            <a:headEnd/>
            <a:tailEnd/>
          </a:ln>
        </p:spPr>
      </p:pic>
    </p:spTree>
    <p:extLst>
      <p:ext uri="{BB962C8B-B14F-4D97-AF65-F5344CB8AC3E}">
        <p14:creationId xmlns:p14="http://schemas.microsoft.com/office/powerpoint/2010/main" val="1226324439"/>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Engineering Profession</a:t>
            </a:r>
            <a:endParaRPr lang="en-US" dirty="0"/>
          </a:p>
        </p:txBody>
      </p:sp>
      <p:sp>
        <p:nvSpPr>
          <p:cNvPr id="3" name="Content Placeholder 2"/>
          <p:cNvSpPr>
            <a:spLocks noGrp="1"/>
          </p:cNvSpPr>
          <p:nvPr>
            <p:ph idx="1"/>
          </p:nvPr>
        </p:nvSpPr>
        <p:spPr/>
        <p:txBody>
          <a:bodyPr/>
          <a:lstStyle/>
          <a:p>
            <a:pPr>
              <a:defRPr/>
            </a:pPr>
            <a:r>
              <a:rPr lang="en-US" dirty="0" smtClean="0"/>
              <a:t>Idea or Problem</a:t>
            </a:r>
          </a:p>
          <a:p>
            <a:pPr>
              <a:defRPr/>
            </a:pPr>
            <a:r>
              <a:rPr lang="en-US" dirty="0" smtClean="0"/>
              <a:t>Funding</a:t>
            </a:r>
          </a:p>
          <a:p>
            <a:pPr>
              <a:defRPr/>
            </a:pPr>
            <a:r>
              <a:rPr lang="en-US" dirty="0" smtClean="0"/>
              <a:t>Public Involvement</a:t>
            </a:r>
          </a:p>
          <a:p>
            <a:pPr>
              <a:defRPr/>
            </a:pPr>
            <a:r>
              <a:rPr lang="en-US" dirty="0" smtClean="0"/>
              <a:t>Evaluating Solutions</a:t>
            </a:r>
          </a:p>
          <a:p>
            <a:pPr>
              <a:defRPr/>
            </a:pPr>
            <a:r>
              <a:rPr lang="en-US" dirty="0" smtClean="0"/>
              <a:t>Project Design</a:t>
            </a:r>
          </a:p>
          <a:p>
            <a:pPr>
              <a:defRPr/>
            </a:pPr>
            <a:r>
              <a:rPr lang="en-US" dirty="0" smtClean="0"/>
              <a:t>Construction</a:t>
            </a:r>
            <a:endParaRPr lang="en-US" dirty="0"/>
          </a:p>
        </p:txBody>
      </p:sp>
    </p:spTree>
    <p:extLst>
      <p:ext uri="{BB962C8B-B14F-4D97-AF65-F5344CB8AC3E}">
        <p14:creationId xmlns:p14="http://schemas.microsoft.com/office/powerpoint/2010/main" val="3108015886"/>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4220008.JPG"/>
          <p:cNvPicPr>
            <a:picLocks noChangeAspect="1"/>
          </p:cNvPicPr>
          <p:nvPr/>
        </p:nvPicPr>
        <p:blipFill>
          <a:blip r:embed="rId3"/>
          <a:srcRect/>
          <a:stretch>
            <a:fillRect/>
          </a:stretch>
        </p:blipFill>
        <p:spPr bwMode="auto">
          <a:xfrm>
            <a:off x="5384800" y="4038600"/>
            <a:ext cx="3759200" cy="2819400"/>
          </a:xfrm>
          <a:prstGeom prst="rect">
            <a:avLst/>
          </a:prstGeom>
          <a:noFill/>
          <a:ln w="9525">
            <a:noFill/>
            <a:miter lim="800000"/>
            <a:headEnd/>
            <a:tailEnd/>
          </a:ln>
        </p:spPr>
      </p:pic>
      <p:pic>
        <p:nvPicPr>
          <p:cNvPr id="13315" name="Picture 6" descr="P6060008.JPG"/>
          <p:cNvPicPr>
            <a:picLocks noChangeAspect="1"/>
          </p:cNvPicPr>
          <p:nvPr/>
        </p:nvPicPr>
        <p:blipFill>
          <a:blip r:embed="rId4"/>
          <a:srcRect/>
          <a:stretch>
            <a:fillRect/>
          </a:stretch>
        </p:blipFill>
        <p:spPr bwMode="auto">
          <a:xfrm>
            <a:off x="0" y="2895600"/>
            <a:ext cx="5283200" cy="3962400"/>
          </a:xfrm>
          <a:prstGeom prst="rect">
            <a:avLst/>
          </a:prstGeom>
          <a:noFill/>
          <a:ln w="9525">
            <a:noFill/>
            <a:miter lim="800000"/>
            <a:headEnd/>
            <a:tailEnd/>
          </a:ln>
        </p:spPr>
      </p:pic>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143000"/>
            <a:ext cx="8229600" cy="1752600"/>
          </a:xfrm>
        </p:spPr>
        <p:txBody>
          <a:bodyPr/>
          <a:lstStyle/>
          <a:p>
            <a:pPr eaLnBrk="1" hangingPunct="1">
              <a:buFont typeface="Wingdings" pitchFamily="2" charset="2"/>
              <a:buNone/>
              <a:defRPr/>
            </a:pPr>
            <a:r>
              <a:rPr lang="en-US" dirty="0" smtClean="0">
                <a:solidFill>
                  <a:srgbClr val="FFFF00"/>
                </a:solidFill>
              </a:rPr>
              <a:t>Idea or Problem: </a:t>
            </a:r>
            <a:r>
              <a:rPr lang="en-US" dirty="0" smtClean="0"/>
              <a:t> Small water district has an old concrete potable water tank that needs repairs.</a:t>
            </a:r>
          </a:p>
          <a:p>
            <a:pPr eaLnBrk="1" hangingPunct="1">
              <a:buFont typeface="Wingdings" pitchFamily="2" charset="2"/>
              <a:buNone/>
              <a:defRPr/>
            </a:pPr>
            <a:endParaRPr lang="en-US" dirty="0" smtClean="0">
              <a:solidFill>
                <a:srgbClr val="FFFF00"/>
              </a:solidFill>
            </a:endParaRPr>
          </a:p>
        </p:txBody>
      </p:sp>
    </p:spTree>
    <p:extLst>
      <p:ext uri="{BB962C8B-B14F-4D97-AF65-F5344CB8AC3E}">
        <p14:creationId xmlns:p14="http://schemas.microsoft.com/office/powerpoint/2010/main" val="24728595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ppt_x"/>
                                          </p:val>
                                        </p:tav>
                                        <p:tav tm="100000">
                                          <p:val>
                                            <p:strVal val="#ppt_x"/>
                                          </p:val>
                                        </p:tav>
                                      </p:tavLst>
                                    </p:anim>
                                    <p:anim calcmode="lin" valueType="num">
                                      <p:cBhvr additive="base">
                                        <p:cTn id="8" dur="1000" fill="hold"/>
                                        <p:tgtEl>
                                          <p:spTgt spid="133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1000" fill="hold"/>
                                        <p:tgtEl>
                                          <p:spTgt spid="13314"/>
                                        </p:tgtEl>
                                        <p:attrNameLst>
                                          <p:attrName>ppt_x</p:attrName>
                                        </p:attrNameLst>
                                      </p:cBhvr>
                                      <p:tavLst>
                                        <p:tav tm="0">
                                          <p:val>
                                            <p:strVal val="#ppt_x"/>
                                          </p:val>
                                        </p:tav>
                                        <p:tav tm="100000">
                                          <p:val>
                                            <p:strVal val="#ppt_x"/>
                                          </p:val>
                                        </p:tav>
                                      </p:tavLst>
                                    </p:anim>
                                    <p:anim calcmode="lin" valueType="num">
                                      <p:cBhvr additive="base">
                                        <p:cTn id="13" dur="10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143000"/>
            <a:ext cx="8229600" cy="1752600"/>
          </a:xfrm>
        </p:spPr>
        <p:txBody>
          <a:bodyPr/>
          <a:lstStyle/>
          <a:p>
            <a:pPr eaLnBrk="1" hangingPunct="1">
              <a:buFont typeface="Wingdings" pitchFamily="2" charset="2"/>
              <a:buNone/>
              <a:defRPr/>
            </a:pPr>
            <a:r>
              <a:rPr lang="en-US" dirty="0" smtClean="0">
                <a:solidFill>
                  <a:srgbClr val="FFFF00"/>
                </a:solidFill>
              </a:rPr>
              <a:t>Idea or Problem: </a:t>
            </a:r>
            <a:r>
              <a:rPr lang="en-US" dirty="0" smtClean="0"/>
              <a:t>A city has too much traffic congestion on the roadways.</a:t>
            </a:r>
          </a:p>
        </p:txBody>
      </p:sp>
      <p:pic>
        <p:nvPicPr>
          <p:cNvPr id="14340" name="Picture 2"/>
          <p:cNvPicPr>
            <a:picLocks noChangeAspect="1" noChangeArrowheads="1"/>
          </p:cNvPicPr>
          <p:nvPr/>
        </p:nvPicPr>
        <p:blipFill>
          <a:blip r:embed="rId3" cstate="print"/>
          <a:srcRect/>
          <a:stretch>
            <a:fillRect/>
          </a:stretch>
        </p:blipFill>
        <p:spPr bwMode="auto">
          <a:xfrm>
            <a:off x="5181600" y="3352800"/>
            <a:ext cx="3556000" cy="2667000"/>
          </a:xfrm>
          <a:prstGeom prst="rect">
            <a:avLst/>
          </a:prstGeom>
          <a:noFill/>
          <a:ln w="9525">
            <a:noFill/>
            <a:miter lim="800000"/>
            <a:headEnd/>
            <a:tailEnd/>
          </a:ln>
        </p:spPr>
      </p:pic>
      <p:pic>
        <p:nvPicPr>
          <p:cNvPr id="14341" name="Picture 4" descr="Gold Line Corridor Map 2010"/>
          <p:cNvPicPr>
            <a:picLocks noChangeAspect="1" noChangeArrowheads="1"/>
          </p:cNvPicPr>
          <p:nvPr/>
        </p:nvPicPr>
        <p:blipFill>
          <a:blip r:embed="rId4"/>
          <a:srcRect/>
          <a:stretch>
            <a:fillRect/>
          </a:stretch>
        </p:blipFill>
        <p:spPr bwMode="auto">
          <a:xfrm>
            <a:off x="457200" y="2297113"/>
            <a:ext cx="4114800" cy="4560887"/>
          </a:xfrm>
          <a:prstGeom prst="rect">
            <a:avLst/>
          </a:prstGeom>
          <a:noFill/>
          <a:ln w="9525">
            <a:noFill/>
            <a:miter lim="800000"/>
            <a:headEnd/>
            <a:tailEnd/>
          </a:ln>
        </p:spPr>
      </p:pic>
    </p:spTree>
    <p:extLst>
      <p:ext uri="{BB962C8B-B14F-4D97-AF65-F5344CB8AC3E}">
        <p14:creationId xmlns:p14="http://schemas.microsoft.com/office/powerpoint/2010/main" val="27889913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ppt_x"/>
                                          </p:val>
                                        </p:tav>
                                        <p:tav tm="100000">
                                          <p:val>
                                            <p:strVal val="#ppt_x"/>
                                          </p:val>
                                        </p:tav>
                                      </p:tavLst>
                                    </p:anim>
                                    <p:anim calcmode="lin" valueType="num">
                                      <p:cBhvr additive="base">
                                        <p:cTn id="8" dur="1000" fill="hold"/>
                                        <p:tgtEl>
                                          <p:spTgt spid="1434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1000" fill="hold"/>
                                        <p:tgtEl>
                                          <p:spTgt spid="14340"/>
                                        </p:tgtEl>
                                        <p:attrNameLst>
                                          <p:attrName>ppt_x</p:attrName>
                                        </p:attrNameLst>
                                      </p:cBhvr>
                                      <p:tavLst>
                                        <p:tav tm="0">
                                          <p:val>
                                            <p:strVal val="#ppt_x"/>
                                          </p:val>
                                        </p:tav>
                                        <p:tav tm="100000">
                                          <p:val>
                                            <p:strVal val="#ppt_x"/>
                                          </p:val>
                                        </p:tav>
                                      </p:tavLst>
                                    </p:anim>
                                    <p:anim calcmode="lin" valueType="num">
                                      <p:cBhvr additive="base">
                                        <p:cTn id="13" dur="10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295400"/>
            <a:ext cx="8610600" cy="5257800"/>
          </a:xfrm>
        </p:spPr>
        <p:txBody>
          <a:bodyPr/>
          <a:lstStyle/>
          <a:p>
            <a:pPr eaLnBrk="1" hangingPunct="1">
              <a:buFont typeface="Wingdings" pitchFamily="2" charset="2"/>
              <a:buNone/>
              <a:defRPr/>
            </a:pPr>
            <a:r>
              <a:rPr lang="en-US" dirty="0" smtClean="0">
                <a:solidFill>
                  <a:srgbClr val="FFFF00"/>
                </a:solidFill>
              </a:rPr>
              <a:t>Funding:</a:t>
            </a:r>
          </a:p>
          <a:p>
            <a:pPr eaLnBrk="1" hangingPunct="1">
              <a:defRPr/>
            </a:pPr>
            <a:r>
              <a:rPr lang="en-US" dirty="0" smtClean="0"/>
              <a:t>Engineer’s Cost Estimate</a:t>
            </a:r>
          </a:p>
          <a:p>
            <a:pPr eaLnBrk="1" hangingPunct="1">
              <a:defRPr/>
            </a:pPr>
            <a:r>
              <a:rPr lang="en-US" dirty="0" smtClean="0"/>
              <a:t>Evaluate Client’s Finances – can they afford these improvements</a:t>
            </a:r>
          </a:p>
          <a:p>
            <a:pPr eaLnBrk="1" hangingPunct="1">
              <a:defRPr/>
            </a:pPr>
            <a:r>
              <a:rPr lang="en-US" dirty="0" smtClean="0"/>
              <a:t>Evaluate Possible Funding Sources</a:t>
            </a:r>
          </a:p>
          <a:p>
            <a:pPr lvl="1" eaLnBrk="1" hangingPunct="1">
              <a:defRPr/>
            </a:pPr>
            <a:r>
              <a:rPr lang="en-US" dirty="0" smtClean="0"/>
              <a:t>Grants</a:t>
            </a:r>
          </a:p>
          <a:p>
            <a:pPr lvl="1" eaLnBrk="1" hangingPunct="1">
              <a:defRPr/>
            </a:pPr>
            <a:r>
              <a:rPr lang="en-US" dirty="0" smtClean="0"/>
              <a:t>Loans</a:t>
            </a:r>
          </a:p>
          <a:p>
            <a:pPr lvl="1" eaLnBrk="1" hangingPunct="1">
              <a:defRPr/>
            </a:pPr>
            <a:r>
              <a:rPr lang="en-US" dirty="0" smtClean="0"/>
              <a:t>Taxes</a:t>
            </a:r>
          </a:p>
          <a:p>
            <a:pPr lvl="1" eaLnBrk="1" hangingPunct="1">
              <a:defRPr/>
            </a:pPr>
            <a:r>
              <a:rPr lang="en-US" dirty="0" smtClean="0"/>
              <a:t>Rate Increases</a:t>
            </a:r>
          </a:p>
          <a:p>
            <a:pPr eaLnBrk="1" hangingPunct="1">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Tree>
    <p:extLst>
      <p:ext uri="{BB962C8B-B14F-4D97-AF65-F5344CB8AC3E}">
        <p14:creationId xmlns:p14="http://schemas.microsoft.com/office/powerpoint/2010/main" val="88513863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295400"/>
            <a:ext cx="8610600" cy="3886200"/>
          </a:xfrm>
        </p:spPr>
        <p:txBody>
          <a:bodyPr/>
          <a:lstStyle/>
          <a:p>
            <a:pPr eaLnBrk="1" hangingPunct="1">
              <a:buFont typeface="Wingdings" pitchFamily="2" charset="2"/>
              <a:buNone/>
              <a:defRPr/>
            </a:pPr>
            <a:r>
              <a:rPr lang="en-US" dirty="0" smtClean="0">
                <a:solidFill>
                  <a:srgbClr val="FFFF00"/>
                </a:solidFill>
              </a:rPr>
              <a:t>Public Involvement:</a:t>
            </a:r>
          </a:p>
          <a:p>
            <a:pPr eaLnBrk="1" hangingPunct="1">
              <a:defRPr/>
            </a:pPr>
            <a:r>
              <a:rPr lang="en-US" dirty="0" smtClean="0"/>
              <a:t>Public Meetings</a:t>
            </a:r>
          </a:p>
          <a:p>
            <a:pPr lvl="1" eaLnBrk="1" hangingPunct="1">
              <a:defRPr/>
            </a:pPr>
            <a:r>
              <a:rPr lang="en-US" dirty="0" smtClean="0"/>
              <a:t>Present Project Concept/Alternatives Analysis</a:t>
            </a:r>
          </a:p>
          <a:p>
            <a:pPr lvl="2" eaLnBrk="1" hangingPunct="1">
              <a:defRPr/>
            </a:pPr>
            <a:r>
              <a:rPr lang="en-US" dirty="0" smtClean="0"/>
              <a:t>Technical, Financial, Feasibility</a:t>
            </a:r>
          </a:p>
          <a:p>
            <a:pPr lvl="1" eaLnBrk="1" hangingPunct="1">
              <a:defRPr/>
            </a:pPr>
            <a:r>
              <a:rPr lang="en-US" dirty="0" smtClean="0"/>
              <a:t>Allow for Public’s Questions and Comments</a:t>
            </a:r>
          </a:p>
          <a:p>
            <a:pPr lvl="1" eaLnBrk="1" hangingPunct="1">
              <a:defRPr/>
            </a:pPr>
            <a:r>
              <a:rPr lang="en-US" dirty="0" smtClean="0"/>
              <a:t>Public Approval/Informed Consent</a:t>
            </a:r>
          </a:p>
          <a:p>
            <a:pPr lvl="1" eaLnBrk="1" hangingPunct="1">
              <a:defRPr/>
            </a:pPr>
            <a:r>
              <a:rPr lang="en-US" dirty="0" smtClean="0"/>
              <a:t>Could be Multiple Meetings for 1 Project</a:t>
            </a:r>
          </a:p>
          <a:p>
            <a:pPr lvl="1" eaLnBrk="1" hangingPunct="1">
              <a:defRPr/>
            </a:pPr>
            <a:r>
              <a:rPr lang="en-US" dirty="0" smtClean="0"/>
              <a:t>Revise Plans Based on Public Comments</a:t>
            </a:r>
          </a:p>
        </p:txBody>
      </p:sp>
    </p:spTree>
    <p:extLst>
      <p:ext uri="{BB962C8B-B14F-4D97-AF65-F5344CB8AC3E}">
        <p14:creationId xmlns:p14="http://schemas.microsoft.com/office/powerpoint/2010/main" val="286981227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295400"/>
            <a:ext cx="8610600" cy="3886200"/>
          </a:xfrm>
        </p:spPr>
        <p:txBody>
          <a:bodyPr/>
          <a:lstStyle/>
          <a:p>
            <a:pPr eaLnBrk="1" hangingPunct="1">
              <a:buFont typeface="Wingdings" pitchFamily="2" charset="2"/>
              <a:buNone/>
              <a:defRPr/>
            </a:pPr>
            <a:r>
              <a:rPr lang="en-US" dirty="0" smtClean="0">
                <a:solidFill>
                  <a:srgbClr val="FFFF00"/>
                </a:solidFill>
              </a:rPr>
              <a:t>Project Design:</a:t>
            </a:r>
          </a:p>
          <a:p>
            <a:pPr eaLnBrk="1" hangingPunct="1">
              <a:defRPr/>
            </a:pPr>
            <a:r>
              <a:rPr lang="en-US" dirty="0" smtClean="0"/>
              <a:t>Surveying</a:t>
            </a:r>
          </a:p>
          <a:p>
            <a:pPr eaLnBrk="1" hangingPunct="1">
              <a:defRPr/>
            </a:pPr>
            <a:r>
              <a:rPr lang="en-US" dirty="0" smtClean="0"/>
              <a:t>Design of Improvements</a:t>
            </a:r>
          </a:p>
          <a:p>
            <a:pPr eaLnBrk="1" hangingPunct="1">
              <a:defRPr/>
            </a:pPr>
            <a:r>
              <a:rPr lang="en-US" dirty="0" smtClean="0"/>
              <a:t>Construction Drawings</a:t>
            </a:r>
          </a:p>
          <a:p>
            <a:pPr eaLnBrk="1" hangingPunct="1">
              <a:defRPr/>
            </a:pPr>
            <a:r>
              <a:rPr lang="en-US" dirty="0" smtClean="0"/>
              <a:t>Specifications</a:t>
            </a:r>
          </a:p>
          <a:p>
            <a:pPr eaLnBrk="1" hangingPunct="1">
              <a:defRPr/>
            </a:pPr>
            <a:r>
              <a:rPr lang="en-US" dirty="0" smtClean="0"/>
              <a:t>Cost Estimate</a:t>
            </a:r>
          </a:p>
          <a:p>
            <a:pPr eaLnBrk="1" hangingPunct="1">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pic>
        <p:nvPicPr>
          <p:cNvPr id="14340" name="Picture 5" descr="surveying.jpg"/>
          <p:cNvPicPr>
            <a:picLocks noChangeAspect="1"/>
          </p:cNvPicPr>
          <p:nvPr/>
        </p:nvPicPr>
        <p:blipFill>
          <a:blip r:embed="rId3"/>
          <a:srcRect/>
          <a:stretch>
            <a:fillRect/>
          </a:stretch>
        </p:blipFill>
        <p:spPr bwMode="auto">
          <a:xfrm>
            <a:off x="6197600" y="1546225"/>
            <a:ext cx="1454150" cy="1425575"/>
          </a:xfrm>
          <a:prstGeom prst="rect">
            <a:avLst/>
          </a:prstGeom>
          <a:noFill/>
          <a:ln w="9525">
            <a:noFill/>
            <a:miter lim="800000"/>
            <a:headEnd/>
            <a:tailEnd/>
          </a:ln>
        </p:spPr>
      </p:pic>
      <p:pic>
        <p:nvPicPr>
          <p:cNvPr id="14341" name="Picture 6" descr="surveying2.jpg"/>
          <p:cNvPicPr>
            <a:picLocks noChangeAspect="1"/>
          </p:cNvPicPr>
          <p:nvPr/>
        </p:nvPicPr>
        <p:blipFill>
          <a:blip r:embed="rId4"/>
          <a:srcRect/>
          <a:stretch>
            <a:fillRect/>
          </a:stretch>
        </p:blipFill>
        <p:spPr bwMode="auto">
          <a:xfrm>
            <a:off x="4724400" y="3657600"/>
            <a:ext cx="4210050" cy="1304925"/>
          </a:xfrm>
          <a:prstGeom prst="rect">
            <a:avLst/>
          </a:prstGeom>
          <a:noFill/>
          <a:ln w="9525">
            <a:noFill/>
            <a:miter lim="800000"/>
            <a:headEnd/>
            <a:tailEnd/>
          </a:ln>
        </p:spPr>
      </p:pic>
    </p:spTree>
    <p:extLst>
      <p:ext uri="{BB962C8B-B14F-4D97-AF65-F5344CB8AC3E}">
        <p14:creationId xmlns:p14="http://schemas.microsoft.com/office/powerpoint/2010/main" val="129702513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Best Jobs in America</a:t>
            </a:r>
            <a:endParaRPr lang="en-US" dirty="0"/>
          </a:p>
        </p:txBody>
      </p:sp>
      <p:sp>
        <p:nvSpPr>
          <p:cNvPr id="11" name="Content Placeholder 10"/>
          <p:cNvSpPr>
            <a:spLocks noGrp="1"/>
          </p:cNvSpPr>
          <p:nvPr>
            <p:ph idx="1"/>
          </p:nvPr>
        </p:nvSpPr>
        <p:spPr/>
        <p:txBody>
          <a:bodyPr/>
          <a:lstStyle/>
          <a:p>
            <a:r>
              <a:rPr lang="en-US" dirty="0" smtClean="0"/>
              <a:t>CNN Money Magazine ranked Civil Engineering as the 4</a:t>
            </a:r>
            <a:r>
              <a:rPr lang="en-US" baseline="30000" dirty="0" smtClean="0"/>
              <a:t>th</a:t>
            </a:r>
            <a:r>
              <a:rPr lang="en-US" dirty="0" smtClean="0"/>
              <a:t> best job in America</a:t>
            </a:r>
            <a:endParaRPr lang="en-US" dirty="0"/>
          </a:p>
        </p:txBody>
      </p:sp>
    </p:spTree>
    <p:extLst>
      <p:ext uri="{BB962C8B-B14F-4D97-AF65-F5344CB8AC3E}">
        <p14:creationId xmlns:p14="http://schemas.microsoft.com/office/powerpoint/2010/main" val="8870243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T01 SITE (1).jpg"/>
          <p:cNvPicPr>
            <a:picLocks noChangeAspect="1"/>
          </p:cNvPicPr>
          <p:nvPr/>
        </p:nvPicPr>
        <p:blipFill>
          <a:blip r:embed="rId3"/>
          <a:srcRect/>
          <a:stretch>
            <a:fillRect/>
          </a:stretch>
        </p:blipFill>
        <p:spPr bwMode="auto">
          <a:xfrm>
            <a:off x="-712788" y="-80963"/>
            <a:ext cx="10721976" cy="6938963"/>
          </a:xfrm>
          <a:prstGeom prst="rect">
            <a:avLst/>
          </a:prstGeom>
          <a:noFill/>
          <a:ln w="9525">
            <a:noFill/>
            <a:miter lim="800000"/>
            <a:headEnd/>
            <a:tailEnd/>
          </a:ln>
        </p:spPr>
      </p:pic>
    </p:spTree>
    <p:extLst>
      <p:ext uri="{BB962C8B-B14F-4D97-AF65-F5344CB8AC3E}">
        <p14:creationId xmlns:p14="http://schemas.microsoft.com/office/powerpoint/2010/main" val="345469058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16388" name="Picture 2"/>
          <p:cNvPicPr>
            <a:picLocks noChangeAspect="1" noChangeArrowheads="1"/>
          </p:cNvPicPr>
          <p:nvPr/>
        </p:nvPicPr>
        <p:blipFill>
          <a:blip r:embed="rId3"/>
          <a:srcRect/>
          <a:stretch>
            <a:fillRect/>
          </a:stretch>
        </p:blipFill>
        <p:spPr bwMode="auto">
          <a:xfrm>
            <a:off x="0" y="0"/>
            <a:ext cx="11534775" cy="6924675"/>
          </a:xfrm>
          <a:prstGeom prst="rect">
            <a:avLst/>
          </a:prstGeom>
          <a:noFill/>
          <a:ln w="9525">
            <a:noFill/>
            <a:miter lim="800000"/>
            <a:headEnd/>
            <a:tailEnd/>
          </a:ln>
        </p:spPr>
      </p:pic>
    </p:spTree>
    <p:extLst>
      <p:ext uri="{BB962C8B-B14F-4D97-AF65-F5344CB8AC3E}">
        <p14:creationId xmlns:p14="http://schemas.microsoft.com/office/powerpoint/2010/main" val="51640428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Vegas trip 022610 017.jpg"/>
          <p:cNvPicPr>
            <a:picLocks noChangeAspect="1"/>
          </p:cNvPicPr>
          <p:nvPr/>
        </p:nvPicPr>
        <p:blipFill>
          <a:blip r:embed="rId3"/>
          <a:srcRect/>
          <a:stretch>
            <a:fillRect/>
          </a:stretch>
        </p:blipFill>
        <p:spPr bwMode="auto">
          <a:xfrm>
            <a:off x="3652838" y="1219200"/>
            <a:ext cx="5491162" cy="3665538"/>
          </a:xfrm>
          <a:prstGeom prst="rect">
            <a:avLst/>
          </a:prstGeom>
          <a:noFill/>
          <a:ln w="9525">
            <a:noFill/>
            <a:miter lim="800000"/>
            <a:headEnd/>
            <a:tailEnd/>
          </a:ln>
        </p:spPr>
      </p:pic>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295400"/>
            <a:ext cx="8610600" cy="3886200"/>
          </a:xfrm>
        </p:spPr>
        <p:txBody>
          <a:bodyPr/>
          <a:lstStyle/>
          <a:p>
            <a:pPr eaLnBrk="1" hangingPunct="1">
              <a:buFont typeface="Wingdings" pitchFamily="2" charset="2"/>
              <a:buNone/>
              <a:defRPr/>
            </a:pPr>
            <a:r>
              <a:rPr lang="en-US" dirty="0" smtClean="0">
                <a:solidFill>
                  <a:srgbClr val="FFFF00"/>
                </a:solidFill>
              </a:rPr>
              <a:t>Construction:</a:t>
            </a:r>
          </a:p>
          <a:p>
            <a:pPr eaLnBrk="1" hangingPunct="1">
              <a:defRPr/>
            </a:pPr>
            <a:r>
              <a:rPr lang="en-US" dirty="0" smtClean="0"/>
              <a:t>Bidding on Design</a:t>
            </a:r>
          </a:p>
          <a:p>
            <a:pPr eaLnBrk="1" hangingPunct="1">
              <a:defRPr/>
            </a:pPr>
            <a:r>
              <a:rPr lang="en-US" dirty="0" smtClean="0"/>
              <a:t>Construction Management</a:t>
            </a:r>
          </a:p>
          <a:p>
            <a:pPr eaLnBrk="1" hangingPunct="1">
              <a:defRPr/>
            </a:pPr>
            <a:r>
              <a:rPr lang="en-US" dirty="0" smtClean="0"/>
              <a:t>As Built Drawings</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pic>
        <p:nvPicPr>
          <p:cNvPr id="1026" name="Picture 2" descr="S:\07.352.001 (Teller County WSD1)\000 Administrative\095 Photos\07-11-11\Tank Interior 7-7-11 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038600"/>
            <a:ext cx="3687234" cy="276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7339"/>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dirty="0" smtClean="0"/>
              <a:t>The Engineering Profession</a:t>
            </a:r>
          </a:p>
        </p:txBody>
      </p:sp>
      <p:sp>
        <p:nvSpPr>
          <p:cNvPr id="95235" name="Rectangle 3"/>
          <p:cNvSpPr>
            <a:spLocks noGrp="1" noChangeArrowheads="1"/>
          </p:cNvSpPr>
          <p:nvPr>
            <p:ph type="body" idx="1"/>
          </p:nvPr>
        </p:nvSpPr>
        <p:spPr>
          <a:xfrm>
            <a:off x="228600" y="1295400"/>
            <a:ext cx="8610600" cy="3886200"/>
          </a:xfrm>
        </p:spPr>
        <p:txBody>
          <a:bodyPr/>
          <a:lstStyle/>
          <a:p>
            <a:pPr eaLnBrk="1" hangingPunct="1">
              <a:buFont typeface="Wingdings" pitchFamily="2" charset="2"/>
              <a:buNone/>
              <a:defRPr/>
            </a:pPr>
            <a:r>
              <a:rPr lang="en-US" dirty="0" smtClean="0">
                <a:solidFill>
                  <a:srgbClr val="FFFF00"/>
                </a:solidFill>
              </a:rPr>
              <a:t>Summary:</a:t>
            </a:r>
          </a:p>
          <a:p>
            <a:pPr eaLnBrk="1" hangingPunct="1">
              <a:defRPr/>
            </a:pPr>
            <a:r>
              <a:rPr lang="en-US" dirty="0" smtClean="0"/>
              <a:t>Civil Engineers are Problem Solvers</a:t>
            </a:r>
          </a:p>
          <a:p>
            <a:pPr eaLnBrk="1" hangingPunct="1">
              <a:defRPr/>
            </a:pPr>
            <a:r>
              <a:rPr lang="en-US" dirty="0" smtClean="0"/>
              <a:t>Our Solutions MUST be </a:t>
            </a:r>
          </a:p>
          <a:p>
            <a:pPr lvl="1" eaLnBrk="1" hangingPunct="1">
              <a:defRPr/>
            </a:pPr>
            <a:r>
              <a:rPr lang="en-US" dirty="0" smtClean="0"/>
              <a:t>Cost Effective</a:t>
            </a:r>
          </a:p>
          <a:p>
            <a:pPr lvl="1" eaLnBrk="1" hangingPunct="1">
              <a:defRPr/>
            </a:pPr>
            <a:r>
              <a:rPr lang="en-US" dirty="0" smtClean="0"/>
              <a:t>Address Public Concerns</a:t>
            </a:r>
          </a:p>
          <a:p>
            <a:pPr lvl="1" eaLnBrk="1" hangingPunct="1">
              <a:defRPr/>
            </a:pPr>
            <a:r>
              <a:rPr lang="en-US" dirty="0" smtClean="0"/>
              <a:t>Realistic</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pic>
        <p:nvPicPr>
          <p:cNvPr id="2050" name="Picture 2" descr="S:\07.352.001 (Teller County WSD1)\000 Administrative\095 Photos\Final Tank 01-18-12\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686" y="2895600"/>
            <a:ext cx="4137024" cy="310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0805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lstStyle/>
          <a:p>
            <a:pPr eaLnBrk="1" hangingPunct="1">
              <a:defRPr/>
            </a:pPr>
            <a:r>
              <a:rPr lang="en-US" dirty="0" smtClean="0"/>
              <a:t>Questions?</a:t>
            </a:r>
          </a:p>
        </p:txBody>
      </p:sp>
      <p:sp>
        <p:nvSpPr>
          <p:cNvPr id="214019" name="Rectangle 3"/>
          <p:cNvSpPr>
            <a:spLocks noGrp="1" noChangeArrowheads="1"/>
          </p:cNvSpPr>
          <p:nvPr>
            <p:ph type="body" idx="1"/>
          </p:nvPr>
        </p:nvSpPr>
        <p:spPr/>
        <p:txBody>
          <a:bodyPr/>
          <a:lstStyle/>
          <a:p>
            <a:pPr eaLnBrk="1" hangingPunct="1">
              <a:defRPr/>
            </a:pPr>
            <a:r>
              <a:rPr lang="en-US" dirty="0" smtClean="0"/>
              <a:t>Liz Staten:  </a:t>
            </a:r>
          </a:p>
          <a:p>
            <a:pPr eaLnBrk="1" hangingPunct="1">
              <a:buFont typeface="Wingdings" pitchFamily="2" charset="2"/>
              <a:buNone/>
              <a:defRPr/>
            </a:pPr>
            <a:r>
              <a:rPr lang="en-US" dirty="0" smtClean="0"/>
              <a:t> 	</a:t>
            </a:r>
            <a:r>
              <a:rPr lang="en-US" dirty="0" smtClean="0">
                <a:hlinkClick r:id="rId3"/>
              </a:rPr>
              <a:t>liz.staten@hdrinc.com</a:t>
            </a:r>
            <a:endParaRPr lang="en-US" dirty="0" smtClean="0"/>
          </a:p>
          <a:p>
            <a:pPr eaLnBrk="1" hangingPunct="1">
              <a:buFont typeface="Wingdings" pitchFamily="2" charset="2"/>
              <a:buNone/>
              <a:defRPr/>
            </a:pPr>
            <a:endParaRPr lang="en-US" dirty="0" smtClean="0"/>
          </a:p>
          <a:p>
            <a:pPr eaLnBrk="1" hangingPunct="1">
              <a:defRPr/>
            </a:pPr>
            <a:r>
              <a:rPr lang="en-US" dirty="0" smtClean="0"/>
              <a:t>Melanie </a:t>
            </a:r>
            <a:r>
              <a:rPr lang="en-US" dirty="0" err="1" smtClean="0"/>
              <a:t>Jollett</a:t>
            </a:r>
            <a:r>
              <a:rPr lang="en-US" dirty="0" smtClean="0"/>
              <a:t>:</a:t>
            </a:r>
          </a:p>
          <a:p>
            <a:pPr marL="0" indent="0" eaLnBrk="1" hangingPunct="1">
              <a:buNone/>
              <a:defRPr/>
            </a:pPr>
            <a:r>
              <a:rPr lang="en-US" dirty="0"/>
              <a:t> </a:t>
            </a:r>
            <a:r>
              <a:rPr lang="en-US" dirty="0" smtClean="0"/>
              <a:t> </a:t>
            </a:r>
            <a:r>
              <a:rPr lang="en-US" dirty="0" smtClean="0"/>
              <a:t>  </a:t>
            </a:r>
            <a:r>
              <a:rPr lang="en-US" dirty="0" smtClean="0">
                <a:hlinkClick r:id="rId4"/>
              </a:rPr>
              <a:t>mjollett@csu.org</a:t>
            </a:r>
            <a:endParaRPr lang="en-US" dirty="0" smtClean="0"/>
          </a:p>
          <a:p>
            <a:pPr eaLnBrk="1" hangingPunct="1">
              <a:buFont typeface="Wingdings" pitchFamily="2" charset="2"/>
              <a:buNone/>
              <a:defRPr/>
            </a:pPr>
            <a:endParaRPr lang="en-US" dirty="0" smtClean="0"/>
          </a:p>
          <a:p>
            <a:pPr eaLnBrk="1" hangingPunct="1">
              <a:defRPr/>
            </a:pPr>
            <a:r>
              <a:rPr lang="en-US" dirty="0" smtClean="0">
                <a:hlinkClick r:id="rId5"/>
              </a:rPr>
              <a:t>http://www.asceville.org</a:t>
            </a: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3145630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500" fill="hold"/>
                                        <p:tgtEl>
                                          <p:spTgt spid="214018"/>
                                        </p:tgtEl>
                                        <p:attrNameLst>
                                          <p:attrName>ppt_x</p:attrName>
                                        </p:attrNameLst>
                                      </p:cBhvr>
                                      <p:tavLst>
                                        <p:tav tm="0">
                                          <p:val>
                                            <p:strVal val="#ppt_x"/>
                                          </p:val>
                                        </p:tav>
                                        <p:tav tm="100000">
                                          <p:val>
                                            <p:strVal val="#ppt_x"/>
                                          </p:val>
                                        </p:tav>
                                      </p:tavLst>
                                    </p:anim>
                                    <p:anim calcmode="lin" valueType="num">
                                      <p:cBhvr additive="base">
                                        <p:cTn id="8" dur="500" fill="hold"/>
                                        <p:tgtEl>
                                          <p:spTgt spid="214018"/>
                                        </p:tgtEl>
                                        <p:attrNameLst>
                                          <p:attrName>ppt_y</p:attrName>
                                        </p:attrNameLst>
                                      </p:cBhvr>
                                      <p:tavLst>
                                        <p:tav tm="0">
                                          <p:val>
                                            <p:strVal val="1+#ppt_h/2"/>
                                          </p:val>
                                        </p:tav>
                                        <p:tav tm="100000">
                                          <p:val>
                                            <p:strVal val="#ppt_y"/>
                                          </p:val>
                                        </p:tav>
                                      </p:tavLst>
                                    </p:anim>
                                  </p:childTnLst>
                                </p:cTn>
                              </p:par>
                              <p:par>
                                <p:cTn id="9" presetID="8" presetClass="emph" presetSubtype="0" fill="hold" grpId="1" nodeType="withEffect">
                                  <p:stCondLst>
                                    <p:cond delay="0"/>
                                  </p:stCondLst>
                                  <p:childTnLst>
                                    <p:animRot by="21600000">
                                      <p:cBhvr>
                                        <p:cTn id="10" dur="2000" fill="hold"/>
                                        <p:tgtEl>
                                          <p:spTgt spid="214018"/>
                                        </p:tgtEl>
                                        <p:attrNameLst>
                                          <p:attrName>r</p:attrName>
                                        </p:attrNameLst>
                                      </p:cBhvr>
                                    </p:animRo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14019">
                                            <p:txEl>
                                              <p:pRg st="0" end="0"/>
                                            </p:txEl>
                                          </p:spTgt>
                                        </p:tgtEl>
                                        <p:attrNameLst>
                                          <p:attrName>style.visibility</p:attrName>
                                        </p:attrNameLst>
                                      </p:cBhvr>
                                      <p:to>
                                        <p:strVal val="visible"/>
                                      </p:to>
                                    </p:set>
                                    <p:anim calcmode="lin" valueType="num">
                                      <p:cBhvr additive="base">
                                        <p:cTn id="14"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401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14019">
                                            <p:txEl>
                                              <p:pRg st="1" end="1"/>
                                            </p:txEl>
                                          </p:spTgt>
                                        </p:tgtEl>
                                        <p:attrNameLst>
                                          <p:attrName>style.visibility</p:attrName>
                                        </p:attrNameLst>
                                      </p:cBhvr>
                                      <p:to>
                                        <p:strVal val="visible"/>
                                      </p:to>
                                    </p:set>
                                    <p:anim calcmode="lin" valueType="num">
                                      <p:cBhvr additive="base">
                                        <p:cTn id="19"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214019">
                                            <p:txEl>
                                              <p:pRg st="3" end="3"/>
                                            </p:txEl>
                                          </p:spTgt>
                                        </p:tgtEl>
                                        <p:attrNameLst>
                                          <p:attrName>style.visibility</p:attrName>
                                        </p:attrNameLst>
                                      </p:cBhvr>
                                      <p:to>
                                        <p:strVal val="visible"/>
                                      </p:to>
                                    </p:set>
                                    <p:anim calcmode="lin" valueType="num">
                                      <p:cBhvr additive="base">
                                        <p:cTn id="24"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214019">
                                            <p:txEl>
                                              <p:pRg st="4" end="4"/>
                                            </p:txEl>
                                          </p:spTgt>
                                        </p:tgtEl>
                                        <p:attrNameLst>
                                          <p:attrName>style.visibility</p:attrName>
                                        </p:attrNameLst>
                                      </p:cBhvr>
                                      <p:to>
                                        <p:strVal val="visible"/>
                                      </p:to>
                                    </p:set>
                                    <p:anim calcmode="lin" valueType="num">
                                      <p:cBhvr additive="base">
                                        <p:cTn id="29"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4019">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214019">
                                            <p:txEl>
                                              <p:pRg st="6" end="6"/>
                                            </p:txEl>
                                          </p:spTgt>
                                        </p:tgtEl>
                                        <p:attrNameLst>
                                          <p:attrName>style.visibility</p:attrName>
                                        </p:attrNameLst>
                                      </p:cBhvr>
                                      <p:to>
                                        <p:strVal val="visible"/>
                                      </p:to>
                                    </p:set>
                                    <p:anim calcmode="lin" valueType="num">
                                      <p:cBhvr additive="base">
                                        <p:cTn id="34" dur="500" fill="hold"/>
                                        <p:tgtEl>
                                          <p:spTgt spid="21401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40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8" grpId="1"/>
      <p:bldP spid="2140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Engineering Problems and Solutions</a:t>
            </a:r>
            <a:endParaRPr lang="en-US" dirty="0"/>
          </a:p>
        </p:txBody>
      </p:sp>
      <p:pic>
        <p:nvPicPr>
          <p:cNvPr id="20483" name="Content Placeholder 3"/>
          <p:cNvPicPr>
            <a:picLocks noGrp="1" noChangeAspect="1"/>
          </p:cNvPicPr>
          <p:nvPr>
            <p:ph idx="1"/>
          </p:nvPr>
        </p:nvPicPr>
        <p:blipFill>
          <a:blip r:embed="rId3"/>
          <a:srcRect b="21368"/>
          <a:stretch>
            <a:fillRect/>
          </a:stretch>
        </p:blipFill>
        <p:spPr>
          <a:xfrm>
            <a:off x="304800" y="1600200"/>
            <a:ext cx="8521700" cy="5029200"/>
          </a:xfrm>
        </p:spPr>
      </p:pic>
    </p:spTree>
    <p:extLst>
      <p:ext uri="{BB962C8B-B14F-4D97-AF65-F5344CB8AC3E}">
        <p14:creationId xmlns:p14="http://schemas.microsoft.com/office/powerpoint/2010/main" val="65350286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a:xfrm>
            <a:off x="457200" y="274638"/>
            <a:ext cx="8229600" cy="5364162"/>
          </a:xfrm>
        </p:spPr>
        <p:txBody>
          <a:bodyPr/>
          <a:lstStyle/>
          <a:p>
            <a:pPr eaLnBrk="1" hangingPunct="1">
              <a:defRPr/>
            </a:pPr>
            <a:r>
              <a:rPr lang="en-US" dirty="0" smtClean="0"/>
              <a:t>What do you know about Civil Engineering?</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SCEville.jpg"/>
          <p:cNvPicPr>
            <a:picLocks noChangeAspect="1"/>
          </p:cNvPicPr>
          <p:nvPr/>
        </p:nvPicPr>
        <p:blipFill>
          <a:blip r:embed="rId3"/>
          <a:srcRect l="-327" r="1111" b="41112"/>
          <a:stretch>
            <a:fillRect/>
          </a:stretch>
        </p:blipFill>
        <p:spPr bwMode="auto">
          <a:xfrm>
            <a:off x="457200" y="304800"/>
            <a:ext cx="8094663" cy="621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Civil Engineering Specialties</a:t>
            </a:r>
            <a:endParaRPr lang="en-US" dirty="0"/>
          </a:p>
        </p:txBody>
      </p:sp>
      <p:sp>
        <p:nvSpPr>
          <p:cNvPr id="3" name="Content Placeholder 2"/>
          <p:cNvSpPr>
            <a:spLocks noGrp="1"/>
          </p:cNvSpPr>
          <p:nvPr>
            <p:ph idx="1"/>
          </p:nvPr>
        </p:nvSpPr>
        <p:spPr/>
        <p:txBody>
          <a:bodyPr/>
          <a:lstStyle/>
          <a:p>
            <a:pPr>
              <a:defRPr/>
            </a:pPr>
            <a:r>
              <a:rPr lang="en-US" dirty="0" smtClean="0"/>
              <a:t>Structural (Buildings/Bridges)</a:t>
            </a:r>
          </a:p>
          <a:p>
            <a:pPr>
              <a:defRPr/>
            </a:pPr>
            <a:r>
              <a:rPr lang="en-US" dirty="0" smtClean="0"/>
              <a:t>Transportation (Roadway/Traffic/Railroad/Airports)</a:t>
            </a:r>
          </a:p>
          <a:p>
            <a:pPr>
              <a:defRPr/>
            </a:pPr>
            <a:r>
              <a:rPr lang="en-US" dirty="0" smtClean="0"/>
              <a:t>Water/Waste Water</a:t>
            </a:r>
          </a:p>
          <a:p>
            <a:pPr>
              <a:defRPr/>
            </a:pPr>
            <a:r>
              <a:rPr lang="en-US" dirty="0" smtClean="0"/>
              <a:t>Storm Water</a:t>
            </a:r>
          </a:p>
          <a:p>
            <a:pPr>
              <a:defRPr/>
            </a:pPr>
            <a:r>
              <a:rPr lang="en-US" dirty="0" smtClean="0"/>
              <a:t>Environmental </a:t>
            </a:r>
          </a:p>
          <a:p>
            <a:pPr>
              <a:defRPr/>
            </a:pPr>
            <a:r>
              <a:rPr lang="en-US" dirty="0" smtClean="0"/>
              <a:t>Geotechnical</a:t>
            </a:r>
          </a:p>
          <a:p>
            <a:pPr>
              <a:defRPr/>
            </a:pPr>
            <a:r>
              <a:rPr lang="en-US" dirty="0" smtClean="0"/>
              <a:t>Planning</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a:xfrm>
            <a:off x="457200" y="274638"/>
            <a:ext cx="8229600" cy="5364162"/>
          </a:xfrm>
        </p:spPr>
        <p:txBody>
          <a:bodyPr/>
          <a:lstStyle/>
          <a:p>
            <a:pPr eaLnBrk="1" hangingPunct="1">
              <a:defRPr/>
            </a:pPr>
            <a:r>
              <a:rPr lang="en-US" dirty="0" smtClean="0"/>
              <a:t>How do you become a Civil Engineer?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76200"/>
            <a:ext cx="8229600" cy="1143000"/>
          </a:xfrm>
        </p:spPr>
        <p:txBody>
          <a:bodyPr/>
          <a:lstStyle/>
          <a:p>
            <a:pPr eaLnBrk="1" hangingPunct="1">
              <a:defRPr/>
            </a:pPr>
            <a:r>
              <a:rPr lang="en-US" dirty="0" smtClean="0"/>
              <a:t>Education</a:t>
            </a:r>
          </a:p>
        </p:txBody>
      </p:sp>
      <p:sp>
        <p:nvSpPr>
          <p:cNvPr id="157699" name="Rectangle 3"/>
          <p:cNvSpPr>
            <a:spLocks noGrp="1" noChangeArrowheads="1"/>
          </p:cNvSpPr>
          <p:nvPr>
            <p:ph type="body" idx="1"/>
          </p:nvPr>
        </p:nvSpPr>
        <p:spPr>
          <a:xfrm>
            <a:off x="228600" y="1524000"/>
            <a:ext cx="8229600" cy="5029200"/>
          </a:xfrm>
        </p:spPr>
        <p:txBody>
          <a:bodyPr/>
          <a:lstStyle/>
          <a:p>
            <a:pPr eaLnBrk="1" hangingPunct="1">
              <a:lnSpc>
                <a:spcPct val="90000"/>
              </a:lnSpc>
              <a:defRPr/>
            </a:pPr>
            <a:r>
              <a:rPr lang="en-US" sz="2800" dirty="0" smtClean="0"/>
              <a:t>Relevant High School Classes</a:t>
            </a:r>
          </a:p>
          <a:p>
            <a:pPr eaLnBrk="1" hangingPunct="1">
              <a:lnSpc>
                <a:spcPct val="90000"/>
              </a:lnSpc>
              <a:defRPr/>
            </a:pPr>
            <a:endParaRPr lang="en-US" sz="2800" dirty="0" smtClean="0"/>
          </a:p>
          <a:p>
            <a:pPr eaLnBrk="1" hangingPunct="1">
              <a:lnSpc>
                <a:spcPct val="90000"/>
              </a:lnSpc>
              <a:defRPr/>
            </a:pPr>
            <a:r>
              <a:rPr lang="en-US" sz="2800" dirty="0" smtClean="0"/>
              <a:t>College Engineering Curriculum</a:t>
            </a:r>
          </a:p>
          <a:p>
            <a:pPr lvl="1" eaLnBrk="1" hangingPunct="1">
              <a:lnSpc>
                <a:spcPct val="90000"/>
              </a:lnSpc>
              <a:defRPr/>
            </a:pPr>
            <a:r>
              <a:rPr lang="en-US" sz="2400" dirty="0" smtClean="0"/>
              <a:t>BS required - ~5 years</a:t>
            </a:r>
          </a:p>
          <a:p>
            <a:pPr lvl="1" eaLnBrk="1" hangingPunct="1">
              <a:lnSpc>
                <a:spcPct val="90000"/>
              </a:lnSpc>
              <a:defRPr/>
            </a:pPr>
            <a:r>
              <a:rPr lang="en-US" sz="2400" dirty="0" smtClean="0"/>
              <a:t>MS recommended - ~30 credit hours</a:t>
            </a:r>
          </a:p>
          <a:p>
            <a:pPr eaLnBrk="1" hangingPunct="1">
              <a:lnSpc>
                <a:spcPct val="90000"/>
              </a:lnSpc>
              <a:defRPr/>
            </a:pPr>
            <a:endParaRPr lang="en-US" sz="2800" dirty="0" smtClean="0"/>
          </a:p>
          <a:p>
            <a:pPr eaLnBrk="1" hangingPunct="1">
              <a:lnSpc>
                <a:spcPct val="90000"/>
              </a:lnSpc>
              <a:defRPr/>
            </a:pPr>
            <a:r>
              <a:rPr lang="en-US" sz="2800" dirty="0" smtClean="0"/>
              <a:t>ABET Accredited</a:t>
            </a:r>
          </a:p>
          <a:p>
            <a:pPr eaLnBrk="1" hangingPunct="1">
              <a:lnSpc>
                <a:spcPct val="90000"/>
              </a:lnSpc>
              <a:defRPr/>
            </a:pPr>
            <a:endParaRPr lang="en-US" sz="2800" dirty="0" smtClean="0"/>
          </a:p>
          <a:p>
            <a:pPr eaLnBrk="1" hangingPunct="1">
              <a:lnSpc>
                <a:spcPct val="90000"/>
              </a:lnSpc>
              <a:defRPr/>
            </a:pPr>
            <a:r>
              <a:rPr lang="en-US" sz="2800" dirty="0" smtClean="0"/>
              <a:t>ASCE </a:t>
            </a:r>
          </a:p>
          <a:p>
            <a:pPr eaLnBrk="1" hangingPunct="1">
              <a:lnSpc>
                <a:spcPct val="90000"/>
              </a:lnSpc>
              <a:buFont typeface="Wingdings" pitchFamily="2" charset="2"/>
              <a:buNone/>
              <a:defRPr/>
            </a:pPr>
            <a:endParaRPr lang="en-US" sz="2800" dirty="0" smtClean="0"/>
          </a:p>
          <a:p>
            <a:pPr eaLnBrk="1" hangingPunct="1">
              <a:lnSpc>
                <a:spcPct val="90000"/>
              </a:lnSpc>
              <a:defRPr/>
            </a:pPr>
            <a:r>
              <a:rPr lang="en-US" sz="2800" dirty="0" smtClean="0"/>
              <a:t>EI/PE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76200"/>
            <a:ext cx="8229600" cy="1143000"/>
          </a:xfrm>
        </p:spPr>
        <p:txBody>
          <a:bodyPr/>
          <a:lstStyle/>
          <a:p>
            <a:pPr eaLnBrk="1" hangingPunct="1">
              <a:defRPr/>
            </a:pPr>
            <a:r>
              <a:rPr lang="en-US" smtClean="0"/>
              <a:t>Education</a:t>
            </a:r>
          </a:p>
        </p:txBody>
      </p:sp>
      <p:sp>
        <p:nvSpPr>
          <p:cNvPr id="157699" name="Rectangle 3"/>
          <p:cNvSpPr>
            <a:spLocks noGrp="1" noChangeArrowheads="1"/>
          </p:cNvSpPr>
          <p:nvPr>
            <p:ph type="body" idx="1"/>
          </p:nvPr>
        </p:nvSpPr>
        <p:spPr>
          <a:xfrm>
            <a:off x="228600" y="1524000"/>
            <a:ext cx="8229600" cy="5029200"/>
          </a:xfrm>
        </p:spPr>
        <p:txBody>
          <a:bodyPr/>
          <a:lstStyle/>
          <a:p>
            <a:pPr eaLnBrk="1" hangingPunct="1">
              <a:lnSpc>
                <a:spcPct val="90000"/>
              </a:lnSpc>
              <a:defRPr/>
            </a:pPr>
            <a:r>
              <a:rPr lang="en-US" sz="2800" dirty="0" smtClean="0"/>
              <a:t>ABET Accredited Programs</a:t>
            </a:r>
          </a:p>
          <a:p>
            <a:pPr lvl="1" eaLnBrk="1" hangingPunct="1">
              <a:lnSpc>
                <a:spcPct val="90000"/>
              </a:lnSpc>
              <a:defRPr/>
            </a:pPr>
            <a:r>
              <a:rPr lang="en-US" sz="3200" dirty="0" smtClean="0">
                <a:solidFill>
                  <a:srgbClr val="FFC000"/>
                </a:solidFill>
              </a:rPr>
              <a:t>NMSU</a:t>
            </a:r>
          </a:p>
          <a:p>
            <a:pPr lvl="1" eaLnBrk="1" hangingPunct="1">
              <a:lnSpc>
                <a:spcPct val="90000"/>
              </a:lnSpc>
              <a:defRPr/>
            </a:pPr>
            <a:r>
              <a:rPr lang="en-US" sz="3200" dirty="0">
                <a:solidFill>
                  <a:srgbClr val="FFC000"/>
                </a:solidFill>
              </a:rPr>
              <a:t>UNM</a:t>
            </a:r>
          </a:p>
          <a:p>
            <a:pPr lvl="1" eaLnBrk="1" hangingPunct="1">
              <a:lnSpc>
                <a:spcPct val="90000"/>
              </a:lnSpc>
              <a:defRPr/>
            </a:pPr>
            <a:r>
              <a:rPr lang="en-US" sz="2400" dirty="0" smtClean="0"/>
              <a:t>CSU</a:t>
            </a:r>
          </a:p>
          <a:p>
            <a:pPr lvl="1" eaLnBrk="1" hangingPunct="1">
              <a:lnSpc>
                <a:spcPct val="90000"/>
              </a:lnSpc>
              <a:defRPr/>
            </a:pPr>
            <a:r>
              <a:rPr lang="en-US" sz="2400" dirty="0" smtClean="0"/>
              <a:t>CU</a:t>
            </a:r>
          </a:p>
          <a:p>
            <a:pPr lvl="1" eaLnBrk="1" hangingPunct="1">
              <a:lnSpc>
                <a:spcPct val="90000"/>
              </a:lnSpc>
              <a:defRPr/>
            </a:pPr>
            <a:r>
              <a:rPr lang="en-US" sz="2400" dirty="0" smtClean="0"/>
              <a:t>AFA</a:t>
            </a:r>
          </a:p>
          <a:p>
            <a:pPr lvl="1" eaLnBrk="1" hangingPunct="1">
              <a:lnSpc>
                <a:spcPct val="90000"/>
              </a:lnSpc>
              <a:defRPr/>
            </a:pPr>
            <a:r>
              <a:rPr lang="en-US" sz="2400" dirty="0" smtClean="0"/>
              <a:t>Colorado School of Mines</a:t>
            </a:r>
          </a:p>
          <a:p>
            <a:pPr marL="0" indent="0" eaLnBrk="1" hangingPunct="1">
              <a:lnSpc>
                <a:spcPct val="90000"/>
              </a:lnSpc>
              <a:buNone/>
              <a:defRPr/>
            </a:pPr>
            <a:endParaRPr lang="en-US" sz="2800" dirty="0" smtClean="0"/>
          </a:p>
          <a:p>
            <a:pPr eaLnBrk="1" hangingPunct="1">
              <a:lnSpc>
                <a:spcPct val="90000"/>
              </a:lnSpc>
              <a:buFont typeface="Wingdings" pitchFamily="2" charset="2"/>
              <a:buNone/>
              <a:defRPr/>
            </a:pPr>
            <a:endParaRPr lang="en-US" sz="2800" dirty="0" smtClean="0"/>
          </a:p>
        </p:txBody>
      </p:sp>
      <p:pic>
        <p:nvPicPr>
          <p:cNvPr id="9220" name="Picture 6" descr="NMSU.jpg"/>
          <p:cNvPicPr>
            <a:picLocks noChangeAspect="1"/>
          </p:cNvPicPr>
          <p:nvPr/>
        </p:nvPicPr>
        <p:blipFill>
          <a:blip r:embed="rId3"/>
          <a:srcRect/>
          <a:stretch>
            <a:fillRect/>
          </a:stretch>
        </p:blipFill>
        <p:spPr bwMode="auto">
          <a:xfrm>
            <a:off x="5638800" y="1353475"/>
            <a:ext cx="1122364" cy="1255846"/>
          </a:xfrm>
          <a:prstGeom prst="rect">
            <a:avLst/>
          </a:prstGeom>
          <a:noFill/>
          <a:ln w="9525">
            <a:noFill/>
            <a:miter lim="800000"/>
            <a:headEnd/>
            <a:tailEnd/>
          </a:ln>
        </p:spPr>
      </p:pic>
      <p:pic>
        <p:nvPicPr>
          <p:cNvPr id="9221" name="Picture 7" descr="UNM.jpg"/>
          <p:cNvPicPr>
            <a:picLocks noChangeAspect="1"/>
          </p:cNvPicPr>
          <p:nvPr/>
        </p:nvPicPr>
        <p:blipFill>
          <a:blip r:embed="rId4"/>
          <a:srcRect/>
          <a:stretch>
            <a:fillRect/>
          </a:stretch>
        </p:blipFill>
        <p:spPr bwMode="auto">
          <a:xfrm>
            <a:off x="7010400" y="1353475"/>
            <a:ext cx="1610832" cy="1268452"/>
          </a:xfrm>
          <a:prstGeom prst="rect">
            <a:avLst/>
          </a:prstGeom>
          <a:noFill/>
          <a:ln w="9525">
            <a:noFill/>
            <a:miter lim="800000"/>
            <a:headEnd/>
            <a:tailEnd/>
          </a:ln>
        </p:spPr>
      </p:pic>
      <p:pic>
        <p:nvPicPr>
          <p:cNvPr id="6" name="Picture 5" descr="CSU.jpg"/>
          <p:cNvPicPr>
            <a:picLocks noChangeAspect="1"/>
          </p:cNvPicPr>
          <p:nvPr/>
        </p:nvPicPr>
        <p:blipFill>
          <a:blip r:embed="rId5"/>
          <a:stretch>
            <a:fillRect/>
          </a:stretch>
        </p:blipFill>
        <p:spPr>
          <a:xfrm>
            <a:off x="5791200" y="3200400"/>
            <a:ext cx="914400" cy="742950"/>
          </a:xfrm>
          <a:prstGeom prst="rect">
            <a:avLst/>
          </a:prstGeom>
        </p:spPr>
      </p:pic>
      <p:pic>
        <p:nvPicPr>
          <p:cNvPr id="8" name="Picture 7" descr="CU.jpg"/>
          <p:cNvPicPr>
            <a:picLocks noChangeAspect="1"/>
          </p:cNvPicPr>
          <p:nvPr/>
        </p:nvPicPr>
        <p:blipFill>
          <a:blip r:embed="rId6"/>
          <a:stretch>
            <a:fillRect/>
          </a:stretch>
        </p:blipFill>
        <p:spPr>
          <a:xfrm>
            <a:off x="7162800" y="3200400"/>
            <a:ext cx="986684" cy="703834"/>
          </a:xfrm>
          <a:prstGeom prst="rect">
            <a:avLst/>
          </a:prstGeom>
        </p:spPr>
      </p:pic>
      <p:pic>
        <p:nvPicPr>
          <p:cNvPr id="9" name="Picture 8" descr="School of Mines.jpg"/>
          <p:cNvPicPr>
            <a:picLocks noChangeAspect="1"/>
          </p:cNvPicPr>
          <p:nvPr/>
        </p:nvPicPr>
        <p:blipFill>
          <a:blip r:embed="rId7"/>
          <a:stretch>
            <a:fillRect/>
          </a:stretch>
        </p:blipFill>
        <p:spPr>
          <a:xfrm>
            <a:off x="7239000" y="4114042"/>
            <a:ext cx="847726" cy="856162"/>
          </a:xfrm>
          <a:prstGeom prst="rect">
            <a:avLst/>
          </a:prstGeom>
        </p:spPr>
      </p:pic>
      <p:pic>
        <p:nvPicPr>
          <p:cNvPr id="10" name="Picture 9" descr="AFA.jpg"/>
          <p:cNvPicPr>
            <a:picLocks noChangeAspect="1"/>
          </p:cNvPicPr>
          <p:nvPr/>
        </p:nvPicPr>
        <p:blipFill>
          <a:blip r:embed="rId8"/>
          <a:stretch>
            <a:fillRect/>
          </a:stretch>
        </p:blipFill>
        <p:spPr>
          <a:xfrm>
            <a:off x="5791200" y="4191000"/>
            <a:ext cx="876300" cy="6572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 calcmode="lin" valueType="num">
                                      <p:cBhvr additive="base">
                                        <p:cTn id="7"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1000" fill="hold"/>
                                        <p:tgtEl>
                                          <p:spTgt spid="9220"/>
                                        </p:tgtEl>
                                        <p:attrNameLst>
                                          <p:attrName>ppt_x</p:attrName>
                                        </p:attrNameLst>
                                      </p:cBhvr>
                                      <p:tavLst>
                                        <p:tav tm="0">
                                          <p:val>
                                            <p:strVal val="#ppt_x"/>
                                          </p:val>
                                        </p:tav>
                                        <p:tav tm="100000">
                                          <p:val>
                                            <p:strVal val="#ppt_x"/>
                                          </p:val>
                                        </p:tav>
                                      </p:tavLst>
                                    </p:anim>
                                    <p:anim calcmode="lin" valueType="num">
                                      <p:cBhvr additive="base">
                                        <p:cTn id="12" dur="1000" fill="hold"/>
                                        <p:tgtEl>
                                          <p:spTgt spid="92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57699">
                                            <p:txEl>
                                              <p:pRg st="2" end="2"/>
                                            </p:txEl>
                                          </p:spTgt>
                                        </p:tgtEl>
                                        <p:attrNameLst>
                                          <p:attrName>style.visibility</p:attrName>
                                        </p:attrNameLst>
                                      </p:cBhvr>
                                      <p:to>
                                        <p:strVal val="visible"/>
                                      </p:to>
                                    </p:set>
                                    <p:anim calcmode="lin" valueType="num">
                                      <p:cBhvr additive="base">
                                        <p:cTn id="16" dur="10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57699">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21"/>
                                        </p:tgtEl>
                                        <p:attrNameLst>
                                          <p:attrName>style.visibility</p:attrName>
                                        </p:attrNameLst>
                                      </p:cBhvr>
                                      <p:to>
                                        <p:strVal val="visible"/>
                                      </p:to>
                                    </p:set>
                                    <p:anim calcmode="lin" valueType="num">
                                      <p:cBhvr additive="base">
                                        <p:cTn id="20" dur="1000" fill="hold"/>
                                        <p:tgtEl>
                                          <p:spTgt spid="9221"/>
                                        </p:tgtEl>
                                        <p:attrNameLst>
                                          <p:attrName>ppt_x</p:attrName>
                                        </p:attrNameLst>
                                      </p:cBhvr>
                                      <p:tavLst>
                                        <p:tav tm="0">
                                          <p:val>
                                            <p:strVal val="#ppt_x"/>
                                          </p:val>
                                        </p:tav>
                                        <p:tav tm="100000">
                                          <p:val>
                                            <p:strVal val="#ppt_x"/>
                                          </p:val>
                                        </p:tav>
                                      </p:tavLst>
                                    </p:anim>
                                    <p:anim calcmode="lin" valueType="num">
                                      <p:cBhvr additive="base">
                                        <p:cTn id="21" dur="1000" fill="hold"/>
                                        <p:tgtEl>
                                          <p:spTgt spid="922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57699">
                                            <p:txEl>
                                              <p:pRg st="3" end="3"/>
                                            </p:txEl>
                                          </p:spTgt>
                                        </p:tgtEl>
                                        <p:attrNameLst>
                                          <p:attrName>style.visibility</p:attrName>
                                        </p:attrNameLst>
                                      </p:cBhvr>
                                      <p:to>
                                        <p:strVal val="visible"/>
                                      </p:to>
                                    </p:set>
                                    <p:anim calcmode="lin" valueType="num">
                                      <p:cBhvr additive="base">
                                        <p:cTn id="25" dur="10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769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57699">
                                            <p:txEl>
                                              <p:pRg st="4" end="4"/>
                                            </p:txEl>
                                          </p:spTgt>
                                        </p:tgtEl>
                                        <p:attrNameLst>
                                          <p:attrName>style.visibility</p:attrName>
                                        </p:attrNameLst>
                                      </p:cBhvr>
                                      <p:to>
                                        <p:strVal val="visible"/>
                                      </p:to>
                                    </p:set>
                                    <p:anim calcmode="lin" valueType="num">
                                      <p:cBhvr additive="base">
                                        <p:cTn id="34" dur="10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157699">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57699">
                                            <p:txEl>
                                              <p:pRg st="5" end="5"/>
                                            </p:txEl>
                                          </p:spTgt>
                                        </p:tgtEl>
                                        <p:attrNameLst>
                                          <p:attrName>style.visibility</p:attrName>
                                        </p:attrNameLst>
                                      </p:cBhvr>
                                      <p:to>
                                        <p:strVal val="visible"/>
                                      </p:to>
                                    </p:set>
                                    <p:anim calcmode="lin" valueType="num">
                                      <p:cBhvr additive="base">
                                        <p:cTn id="43" dur="10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57699">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nodeType="afterEffect">
                                  <p:stCondLst>
                                    <p:cond delay="0"/>
                                  </p:stCondLst>
                                  <p:childTnLst>
                                    <p:set>
                                      <p:cBhvr>
                                        <p:cTn id="51" dur="1" fill="hold">
                                          <p:stCondLst>
                                            <p:cond delay="0"/>
                                          </p:stCondLst>
                                        </p:cTn>
                                        <p:tgtEl>
                                          <p:spTgt spid="157699">
                                            <p:txEl>
                                              <p:pRg st="6" end="6"/>
                                            </p:txEl>
                                          </p:spTgt>
                                        </p:tgtEl>
                                        <p:attrNameLst>
                                          <p:attrName>style.visibility</p:attrName>
                                        </p:attrNameLst>
                                      </p:cBhvr>
                                      <p:to>
                                        <p:strVal val="visible"/>
                                      </p:to>
                                    </p:set>
                                    <p:anim calcmode="lin" valueType="num">
                                      <p:cBhvr additive="base">
                                        <p:cTn id="52" dur="10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157699">
                                            <p:txEl>
                                              <p:pRg st="6" end="6"/>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1000" fill="hold"/>
                                        <p:tgtEl>
                                          <p:spTgt spid="9"/>
                                        </p:tgtEl>
                                        <p:attrNameLst>
                                          <p:attrName>ppt_x</p:attrName>
                                        </p:attrNameLst>
                                      </p:cBhvr>
                                      <p:tavLst>
                                        <p:tav tm="0">
                                          <p:val>
                                            <p:strVal val="#ppt_x"/>
                                          </p:val>
                                        </p:tav>
                                        <p:tav tm="100000">
                                          <p:val>
                                            <p:strVal val="#ppt_x"/>
                                          </p:val>
                                        </p:tav>
                                      </p:tavLst>
                                    </p:anim>
                                    <p:anim calcmode="lin" valueType="num">
                                      <p:cBhvr additive="base">
                                        <p:cTn id="5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76200"/>
            <a:ext cx="8229600" cy="1143000"/>
          </a:xfrm>
        </p:spPr>
        <p:txBody>
          <a:bodyPr/>
          <a:lstStyle/>
          <a:p>
            <a:pPr eaLnBrk="1" hangingPunct="1">
              <a:defRPr/>
            </a:pPr>
            <a:r>
              <a:rPr lang="en-US" dirty="0" smtClean="0"/>
              <a:t>Extra Curricular Activities</a:t>
            </a:r>
          </a:p>
        </p:txBody>
      </p:sp>
      <p:sp>
        <p:nvSpPr>
          <p:cNvPr id="157699" name="Rectangle 3"/>
          <p:cNvSpPr>
            <a:spLocks noGrp="1" noChangeArrowheads="1"/>
          </p:cNvSpPr>
          <p:nvPr>
            <p:ph type="body" idx="1"/>
          </p:nvPr>
        </p:nvSpPr>
        <p:spPr>
          <a:xfrm>
            <a:off x="228600" y="1524000"/>
            <a:ext cx="8229600" cy="5029200"/>
          </a:xfrm>
        </p:spPr>
        <p:txBody>
          <a:bodyPr/>
          <a:lstStyle/>
          <a:p>
            <a:pPr eaLnBrk="1" hangingPunct="1">
              <a:lnSpc>
                <a:spcPct val="90000"/>
              </a:lnSpc>
              <a:defRPr/>
            </a:pPr>
            <a:r>
              <a:rPr lang="en-US" sz="2800" dirty="0" smtClean="0"/>
              <a:t>Steel Bridge Competition</a:t>
            </a:r>
          </a:p>
          <a:p>
            <a:pPr eaLnBrk="1" hangingPunct="1">
              <a:lnSpc>
                <a:spcPct val="90000"/>
              </a:lnSpc>
              <a:defRPr/>
            </a:pPr>
            <a:endParaRPr lang="en-US" sz="2800" dirty="0" smtClean="0"/>
          </a:p>
          <a:p>
            <a:pPr eaLnBrk="1" hangingPunct="1">
              <a:lnSpc>
                <a:spcPct val="90000"/>
              </a:lnSpc>
              <a:defRPr/>
            </a:pPr>
            <a:r>
              <a:rPr lang="en-US" sz="2800" dirty="0" smtClean="0"/>
              <a:t>Concrete Canoe</a:t>
            </a:r>
          </a:p>
          <a:p>
            <a:pPr eaLnBrk="1" hangingPunct="1">
              <a:lnSpc>
                <a:spcPct val="90000"/>
              </a:lnSpc>
              <a:defRPr/>
            </a:pPr>
            <a:endParaRPr lang="en-US" sz="2800" dirty="0" smtClean="0"/>
          </a:p>
        </p:txBody>
      </p:sp>
      <p:pic>
        <p:nvPicPr>
          <p:cNvPr id="10244" name="Picture 6" descr="concrete canoe.jpg"/>
          <p:cNvPicPr>
            <a:picLocks noChangeAspect="1"/>
          </p:cNvPicPr>
          <p:nvPr/>
        </p:nvPicPr>
        <p:blipFill>
          <a:blip r:embed="rId3"/>
          <a:srcRect/>
          <a:stretch>
            <a:fillRect/>
          </a:stretch>
        </p:blipFill>
        <p:spPr bwMode="auto">
          <a:xfrm>
            <a:off x="0" y="4114800"/>
            <a:ext cx="5181600" cy="2743200"/>
          </a:xfrm>
          <a:prstGeom prst="rect">
            <a:avLst/>
          </a:prstGeom>
          <a:noFill/>
          <a:ln w="9525">
            <a:noFill/>
            <a:miter lim="800000"/>
            <a:headEnd/>
            <a:tailEnd/>
          </a:ln>
        </p:spPr>
      </p:pic>
      <p:pic>
        <p:nvPicPr>
          <p:cNvPr id="10245" name="Picture 7" descr="steel bridge.jpg"/>
          <p:cNvPicPr>
            <a:picLocks noChangeAspect="1"/>
          </p:cNvPicPr>
          <p:nvPr/>
        </p:nvPicPr>
        <p:blipFill>
          <a:blip r:embed="rId4"/>
          <a:srcRect/>
          <a:stretch>
            <a:fillRect/>
          </a:stretch>
        </p:blipFill>
        <p:spPr bwMode="auto">
          <a:xfrm>
            <a:off x="4811713" y="990600"/>
            <a:ext cx="4332287" cy="3249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2047</TotalTime>
  <Words>1254</Words>
  <Application>Microsoft Office PowerPoint</Application>
  <PresentationFormat>On-screen Show (4:3)</PresentationFormat>
  <Paragraphs>208</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Wingdings</vt:lpstr>
      <vt:lpstr>Stream</vt:lpstr>
      <vt:lpstr>Liz Staten, PE Melanie Jollett, PE</vt:lpstr>
      <vt:lpstr>Best Jobs in America</vt:lpstr>
      <vt:lpstr>What do you know about Civil Engineering?</vt:lpstr>
      <vt:lpstr>PowerPoint Presentation</vt:lpstr>
      <vt:lpstr>Civil Engineering Specialties</vt:lpstr>
      <vt:lpstr>How do you become a Civil Engineer?</vt:lpstr>
      <vt:lpstr>Education</vt:lpstr>
      <vt:lpstr>Education</vt:lpstr>
      <vt:lpstr>Extra Curricular Activities</vt:lpstr>
      <vt:lpstr>Education Costs</vt:lpstr>
      <vt:lpstr>Civil Engineering Specialties</vt:lpstr>
      <vt:lpstr>Water/Waste Water</vt:lpstr>
      <vt:lpstr>Storm Water</vt:lpstr>
      <vt:lpstr>The Engineering Profession</vt:lpstr>
      <vt:lpstr>The Engineering Profession</vt:lpstr>
      <vt:lpstr>The Engineering Profession</vt:lpstr>
      <vt:lpstr>The Engineering Profession</vt:lpstr>
      <vt:lpstr>The Engineering Profession</vt:lpstr>
      <vt:lpstr>The Engineering Profession</vt:lpstr>
      <vt:lpstr>PowerPoint Presentation</vt:lpstr>
      <vt:lpstr>PowerPoint Presentation</vt:lpstr>
      <vt:lpstr>The Engineering Profession</vt:lpstr>
      <vt:lpstr>The Engineering Profession</vt:lpstr>
      <vt:lpstr>Questions?</vt:lpstr>
      <vt:lpstr>Engineering Problems and Solutions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Frink</dc:title>
  <dc:creator>Amanda Stahlnecker</dc:creator>
  <cp:lastModifiedBy>Melanie Jollett</cp:lastModifiedBy>
  <cp:revision>163</cp:revision>
  <dcterms:created xsi:type="dcterms:W3CDTF">2007-10-02T01:32:51Z</dcterms:created>
  <dcterms:modified xsi:type="dcterms:W3CDTF">2014-10-25T11:55:14Z</dcterms:modified>
</cp:coreProperties>
</file>