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4"/>
  </p:sldMasterIdLst>
  <p:notesMasterIdLst>
    <p:notesMasterId r:id="rId27"/>
  </p:notesMasterIdLst>
  <p:handoutMasterIdLst>
    <p:handoutMasterId r:id="rId28"/>
  </p:handoutMasterIdLst>
  <p:sldIdLst>
    <p:sldId id="422" r:id="rId5"/>
    <p:sldId id="443" r:id="rId6"/>
    <p:sldId id="482" r:id="rId7"/>
    <p:sldId id="484" r:id="rId8"/>
    <p:sldId id="493" r:id="rId9"/>
    <p:sldId id="494" r:id="rId10"/>
    <p:sldId id="495" r:id="rId11"/>
    <p:sldId id="496" r:id="rId12"/>
    <p:sldId id="497" r:id="rId13"/>
    <p:sldId id="498" r:id="rId14"/>
    <p:sldId id="505" r:id="rId15"/>
    <p:sldId id="517" r:id="rId16"/>
    <p:sldId id="513" r:id="rId17"/>
    <p:sldId id="518" r:id="rId18"/>
    <p:sldId id="520" r:id="rId19"/>
    <p:sldId id="521" r:id="rId20"/>
    <p:sldId id="503" r:id="rId21"/>
    <p:sldId id="426" r:id="rId22"/>
    <p:sldId id="492" r:id="rId23"/>
    <p:sldId id="506" r:id="rId24"/>
    <p:sldId id="511" r:id="rId25"/>
    <p:sldId id="369" r:id="rId26"/>
  </p:sldIdLst>
  <p:sldSz cx="9144000" cy="6858000" type="screen4x3"/>
  <p:notesSz cx="6997700" cy="92710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1000" b="1" kern="1200">
        <a:solidFill>
          <a:schemeClr val="tx1"/>
        </a:solidFill>
        <a:latin typeface="Times New Roman" pitchFamily="18" charset="0"/>
        <a:ea typeface="+mn-ea"/>
        <a:cs typeface="+mn-cs"/>
      </a:defRPr>
    </a:lvl1pPr>
    <a:lvl2pPr marL="457200" algn="l" rtl="0" fontAlgn="base">
      <a:spcBef>
        <a:spcPct val="0"/>
      </a:spcBef>
      <a:spcAft>
        <a:spcPct val="0"/>
      </a:spcAft>
      <a:defRPr sz="1000" b="1" kern="1200">
        <a:solidFill>
          <a:schemeClr val="tx1"/>
        </a:solidFill>
        <a:latin typeface="Times New Roman" pitchFamily="18" charset="0"/>
        <a:ea typeface="+mn-ea"/>
        <a:cs typeface="+mn-cs"/>
      </a:defRPr>
    </a:lvl2pPr>
    <a:lvl3pPr marL="914400" algn="l" rtl="0" fontAlgn="base">
      <a:spcBef>
        <a:spcPct val="0"/>
      </a:spcBef>
      <a:spcAft>
        <a:spcPct val="0"/>
      </a:spcAft>
      <a:defRPr sz="1000" b="1" kern="1200">
        <a:solidFill>
          <a:schemeClr val="tx1"/>
        </a:solidFill>
        <a:latin typeface="Times New Roman" pitchFamily="18" charset="0"/>
        <a:ea typeface="+mn-ea"/>
        <a:cs typeface="+mn-cs"/>
      </a:defRPr>
    </a:lvl3pPr>
    <a:lvl4pPr marL="1371600" algn="l" rtl="0" fontAlgn="base">
      <a:spcBef>
        <a:spcPct val="0"/>
      </a:spcBef>
      <a:spcAft>
        <a:spcPct val="0"/>
      </a:spcAft>
      <a:defRPr sz="1000" b="1" kern="1200">
        <a:solidFill>
          <a:schemeClr val="tx1"/>
        </a:solidFill>
        <a:latin typeface="Times New Roman" pitchFamily="18" charset="0"/>
        <a:ea typeface="+mn-ea"/>
        <a:cs typeface="+mn-cs"/>
      </a:defRPr>
    </a:lvl4pPr>
    <a:lvl5pPr marL="1828800" algn="l" rtl="0" fontAlgn="base">
      <a:spcBef>
        <a:spcPct val="0"/>
      </a:spcBef>
      <a:spcAft>
        <a:spcPct val="0"/>
      </a:spcAft>
      <a:defRPr sz="1000" b="1" kern="1200">
        <a:solidFill>
          <a:schemeClr val="tx1"/>
        </a:solidFill>
        <a:latin typeface="Times New Roman" pitchFamily="18" charset="0"/>
        <a:ea typeface="+mn-ea"/>
        <a:cs typeface="+mn-cs"/>
      </a:defRPr>
    </a:lvl5pPr>
    <a:lvl6pPr marL="2286000" algn="l" defTabSz="914400" rtl="0" eaLnBrk="1" latinLnBrk="0" hangingPunct="1">
      <a:defRPr sz="1000" b="1" kern="1200">
        <a:solidFill>
          <a:schemeClr val="tx1"/>
        </a:solidFill>
        <a:latin typeface="Times New Roman" pitchFamily="18" charset="0"/>
        <a:ea typeface="+mn-ea"/>
        <a:cs typeface="+mn-cs"/>
      </a:defRPr>
    </a:lvl6pPr>
    <a:lvl7pPr marL="2743200" algn="l" defTabSz="914400" rtl="0" eaLnBrk="1" latinLnBrk="0" hangingPunct="1">
      <a:defRPr sz="1000" b="1" kern="1200">
        <a:solidFill>
          <a:schemeClr val="tx1"/>
        </a:solidFill>
        <a:latin typeface="Times New Roman" pitchFamily="18" charset="0"/>
        <a:ea typeface="+mn-ea"/>
        <a:cs typeface="+mn-cs"/>
      </a:defRPr>
    </a:lvl7pPr>
    <a:lvl8pPr marL="3200400" algn="l" defTabSz="914400" rtl="0" eaLnBrk="1" latinLnBrk="0" hangingPunct="1">
      <a:defRPr sz="1000" b="1" kern="1200">
        <a:solidFill>
          <a:schemeClr val="tx1"/>
        </a:solidFill>
        <a:latin typeface="Times New Roman" pitchFamily="18" charset="0"/>
        <a:ea typeface="+mn-ea"/>
        <a:cs typeface="+mn-cs"/>
      </a:defRPr>
    </a:lvl8pPr>
    <a:lvl9pPr marL="3657600" algn="l" defTabSz="914400" rtl="0" eaLnBrk="1" latinLnBrk="0" hangingPunct="1">
      <a:defRPr sz="10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48148"/>
    <a:srgbClr val="F47C40"/>
    <a:srgbClr val="CC6600"/>
    <a:srgbClr val="CC3300"/>
    <a:srgbClr val="3399FF"/>
    <a:srgbClr val="0066FF"/>
    <a:srgbClr val="3366FF"/>
    <a:srgbClr val="3333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5" autoAdjust="0"/>
    <p:restoredTop sz="94625" autoAdjust="0"/>
  </p:normalViewPr>
  <p:slideViewPr>
    <p:cSldViewPr snapToGrid="0">
      <p:cViewPr varScale="1">
        <p:scale>
          <a:sx n="106" d="100"/>
          <a:sy n="106" d="100"/>
        </p:scale>
        <p:origin x="-1278" y="-9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75" d="100"/>
        <a:sy n="75" d="100"/>
      </p:scale>
      <p:origin x="0" y="7758"/>
    </p:cViewPr>
  </p:sorterViewPr>
  <p:notesViewPr>
    <p:cSldViewPr snapToGrid="0">
      <p:cViewPr varScale="1">
        <p:scale>
          <a:sx n="75" d="100"/>
          <a:sy n="75" d="100"/>
        </p:scale>
        <p:origin x="-3252" y="-102"/>
      </p:cViewPr>
      <p:guideLst>
        <p:guide orient="horz" pos="2920"/>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idx="2"/>
          </p:nvPr>
        </p:nvSpPr>
        <p:spPr bwMode="auto">
          <a:xfrm>
            <a:off x="1200150" y="709613"/>
            <a:ext cx="4598988" cy="3449637"/>
          </a:xfrm>
          <a:prstGeom prst="rect">
            <a:avLst/>
          </a:prstGeom>
          <a:noFill/>
          <a:ln w="12700">
            <a:noFill/>
            <a:miter lim="800000"/>
            <a:headEnd/>
            <a:tailEnd/>
          </a:ln>
        </p:spPr>
      </p:sp>
    </p:spTree>
  </p:cSld>
  <p:clrMap bg1="lt1" tx1="dk1" bg2="lt2" tx2="dk2" accent1="accent1" accent2="accent2" accent3="accent3" accent4="accent4" accent5="accent5" accent6="accent6" hlink="hlink" folHlink="folHlink"/>
  <p:hf dt="0"/>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82688" y="695325"/>
            <a:ext cx="4640262" cy="3479800"/>
          </a:xfrm>
        </p:spPr>
      </p:sp>
      <p:sp>
        <p:nvSpPr>
          <p:cNvPr id="60419" name="Rectangle 3"/>
          <p:cNvSpPr>
            <a:spLocks noGrp="1" noChangeArrowheads="1"/>
          </p:cNvSpPr>
          <p:nvPr>
            <p:ph type="body" idx="1"/>
          </p:nvPr>
        </p:nvSpPr>
        <p:spPr bwMode="auto">
          <a:xfrm>
            <a:off x="931863" y="4402138"/>
            <a:ext cx="5133975" cy="4175125"/>
          </a:xfrm>
          <a:prstGeom prst="rect">
            <a:avLst/>
          </a:prstGeom>
          <a:solidFill>
            <a:srgbClr val="FFFFFF"/>
          </a:solidFill>
          <a:ln>
            <a:solidFill>
              <a:srgbClr val="000000"/>
            </a:solidFill>
            <a:miter lim="800000"/>
            <a:headEnd/>
            <a:tailEnd/>
          </a:ln>
        </p:spPr>
        <p:txBody>
          <a:bodyPr/>
          <a:lstStyle/>
          <a:p>
            <a:r>
              <a:rPr lang="en-US" dirty="0" smtClean="0">
                <a:latin typeface="Arial" pitchFamily="34" charset="0"/>
              </a:rPr>
              <a:t>Vision and Values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82688" y="695325"/>
            <a:ext cx="4640262" cy="3479800"/>
          </a:xfrm>
        </p:spPr>
      </p:sp>
      <p:sp>
        <p:nvSpPr>
          <p:cNvPr id="60419" name="Rectangle 3"/>
          <p:cNvSpPr>
            <a:spLocks noGrp="1" noChangeArrowheads="1"/>
          </p:cNvSpPr>
          <p:nvPr>
            <p:ph type="body" idx="1"/>
          </p:nvPr>
        </p:nvSpPr>
        <p:spPr bwMode="auto">
          <a:xfrm>
            <a:off x="931863" y="4402138"/>
            <a:ext cx="5133975" cy="4175125"/>
          </a:xfrm>
          <a:prstGeom prst="rect">
            <a:avLst/>
          </a:prstGeom>
          <a:solidFill>
            <a:srgbClr val="FFFFFF"/>
          </a:solidFill>
          <a:ln>
            <a:solidFill>
              <a:srgbClr val="000000"/>
            </a:solidFill>
            <a:miter lim="800000"/>
            <a:headEnd/>
            <a:tailEnd/>
          </a:ln>
        </p:spPr>
        <p:txBody>
          <a:bodyPr/>
          <a:lstStyle/>
          <a:p>
            <a:r>
              <a:rPr lang="en-US" smtClean="0">
                <a:latin typeface="Arial" pitchFamily="34" charset="0"/>
              </a:rPr>
              <a:t>Vision and Values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82688" y="695325"/>
            <a:ext cx="4640262" cy="3479800"/>
          </a:xfrm>
        </p:spPr>
      </p:sp>
      <p:sp>
        <p:nvSpPr>
          <p:cNvPr id="60419" name="Rectangle 3"/>
          <p:cNvSpPr>
            <a:spLocks noGrp="1" noChangeArrowheads="1"/>
          </p:cNvSpPr>
          <p:nvPr>
            <p:ph type="body" idx="1"/>
          </p:nvPr>
        </p:nvSpPr>
        <p:spPr bwMode="auto">
          <a:xfrm>
            <a:off x="931863" y="4402138"/>
            <a:ext cx="5133975" cy="4175125"/>
          </a:xfrm>
          <a:prstGeom prst="rect">
            <a:avLst/>
          </a:prstGeom>
          <a:solidFill>
            <a:srgbClr val="FFFFFF"/>
          </a:solidFill>
          <a:ln>
            <a:solidFill>
              <a:srgbClr val="000000"/>
            </a:solidFill>
            <a:miter lim="800000"/>
            <a:headEnd/>
            <a:tailEnd/>
          </a:ln>
        </p:spPr>
        <p:txBody>
          <a:bodyPr/>
          <a:lstStyle/>
          <a:p>
            <a:r>
              <a:rPr lang="en-US" smtClean="0">
                <a:latin typeface="Arial" pitchFamily="34" charset="0"/>
              </a:rPr>
              <a:t>Vision and Values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82688" y="695325"/>
            <a:ext cx="4640262" cy="3479800"/>
          </a:xfrm>
        </p:spPr>
      </p:sp>
      <p:sp>
        <p:nvSpPr>
          <p:cNvPr id="60419" name="Rectangle 3"/>
          <p:cNvSpPr>
            <a:spLocks noGrp="1" noChangeArrowheads="1"/>
          </p:cNvSpPr>
          <p:nvPr>
            <p:ph type="body" idx="1"/>
          </p:nvPr>
        </p:nvSpPr>
        <p:spPr bwMode="auto">
          <a:xfrm>
            <a:off x="931863" y="4402138"/>
            <a:ext cx="5133975" cy="4175125"/>
          </a:xfrm>
          <a:prstGeom prst="rect">
            <a:avLst/>
          </a:prstGeom>
          <a:solidFill>
            <a:srgbClr val="FFFFFF"/>
          </a:solidFill>
          <a:ln>
            <a:solidFill>
              <a:srgbClr val="000000"/>
            </a:solidFill>
            <a:miter lim="800000"/>
            <a:headEnd/>
            <a:tailEnd/>
          </a:ln>
        </p:spPr>
        <p:txBody>
          <a:bodyPr/>
          <a:lstStyle/>
          <a:p>
            <a:r>
              <a:rPr lang="en-US" smtClean="0">
                <a:latin typeface="Arial" pitchFamily="34" charset="0"/>
              </a:rPr>
              <a:t>Vision and Values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82688" y="695325"/>
            <a:ext cx="4640262" cy="3479800"/>
          </a:xfrm>
        </p:spPr>
      </p:sp>
      <p:sp>
        <p:nvSpPr>
          <p:cNvPr id="60419" name="Rectangle 3"/>
          <p:cNvSpPr>
            <a:spLocks noGrp="1" noChangeArrowheads="1"/>
          </p:cNvSpPr>
          <p:nvPr>
            <p:ph type="body" idx="1"/>
          </p:nvPr>
        </p:nvSpPr>
        <p:spPr bwMode="auto">
          <a:xfrm>
            <a:off x="931863" y="4402138"/>
            <a:ext cx="5133975" cy="4175125"/>
          </a:xfrm>
          <a:prstGeom prst="rect">
            <a:avLst/>
          </a:prstGeom>
          <a:solidFill>
            <a:srgbClr val="FFFFFF"/>
          </a:solidFill>
          <a:ln>
            <a:solidFill>
              <a:srgbClr val="000000"/>
            </a:solidFill>
            <a:miter lim="800000"/>
            <a:headEnd/>
            <a:tailEnd/>
          </a:ln>
        </p:spPr>
        <p:txBody>
          <a:bodyPr/>
          <a:lstStyle/>
          <a:p>
            <a:r>
              <a:rPr lang="en-US" smtClean="0">
                <a:latin typeface="Arial" pitchFamily="34" charset="0"/>
              </a:rPr>
              <a:t>Vision and Values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82688" y="695325"/>
            <a:ext cx="4640262" cy="3479800"/>
          </a:xfrm>
        </p:spPr>
      </p:sp>
      <p:sp>
        <p:nvSpPr>
          <p:cNvPr id="60419" name="Rectangle 3"/>
          <p:cNvSpPr>
            <a:spLocks noGrp="1" noChangeArrowheads="1"/>
          </p:cNvSpPr>
          <p:nvPr>
            <p:ph type="body" idx="1"/>
          </p:nvPr>
        </p:nvSpPr>
        <p:spPr bwMode="auto">
          <a:xfrm>
            <a:off x="931863" y="4402138"/>
            <a:ext cx="5133975" cy="4175125"/>
          </a:xfrm>
          <a:prstGeom prst="rect">
            <a:avLst/>
          </a:prstGeom>
          <a:solidFill>
            <a:srgbClr val="FFFFFF"/>
          </a:solidFill>
          <a:ln>
            <a:solidFill>
              <a:srgbClr val="000000"/>
            </a:solidFill>
            <a:miter lim="800000"/>
            <a:headEnd/>
            <a:tailEnd/>
          </a:ln>
        </p:spPr>
        <p:txBody>
          <a:bodyPr/>
          <a:lstStyle/>
          <a:p>
            <a:r>
              <a:rPr lang="en-US" smtClean="0">
                <a:latin typeface="Arial" pitchFamily="34" charset="0"/>
              </a:rPr>
              <a:t>Vision and Values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81100" y="695325"/>
            <a:ext cx="4635500" cy="3476625"/>
          </a:xfrm>
        </p:spPr>
      </p:sp>
      <p:sp>
        <p:nvSpPr>
          <p:cNvPr id="61443" name="Rectangle 3"/>
          <p:cNvSpPr>
            <a:spLocks noGrp="1" noChangeArrowheads="1"/>
          </p:cNvSpPr>
          <p:nvPr>
            <p:ph type="body" idx="1"/>
          </p:nvPr>
        </p:nvSpPr>
        <p:spPr bwMode="auto">
          <a:xfrm>
            <a:off x="933450" y="4403725"/>
            <a:ext cx="5130800" cy="4171950"/>
          </a:xfrm>
          <a:prstGeom prst="rect">
            <a:avLst/>
          </a:prstGeom>
          <a:solidFill>
            <a:srgbClr val="FFFFFF"/>
          </a:solidFill>
          <a:ln>
            <a:solidFill>
              <a:srgbClr val="000000"/>
            </a:solidFill>
            <a:miter lim="800000"/>
            <a:headEnd/>
            <a:tailEnd/>
          </a:ln>
        </p:spPr>
        <p:txBody>
          <a:bodyPr/>
          <a:lstStyle/>
          <a:p>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82688" y="695325"/>
            <a:ext cx="4640262" cy="3479800"/>
          </a:xfrm>
        </p:spPr>
      </p:sp>
      <p:sp>
        <p:nvSpPr>
          <p:cNvPr id="60419" name="Rectangle 3"/>
          <p:cNvSpPr>
            <a:spLocks noGrp="1" noChangeArrowheads="1"/>
          </p:cNvSpPr>
          <p:nvPr>
            <p:ph type="body" idx="1"/>
          </p:nvPr>
        </p:nvSpPr>
        <p:spPr bwMode="auto">
          <a:xfrm>
            <a:off x="931863" y="4402138"/>
            <a:ext cx="5133975" cy="4175125"/>
          </a:xfrm>
          <a:prstGeom prst="rect">
            <a:avLst/>
          </a:prstGeom>
          <a:solidFill>
            <a:srgbClr val="FFFFFF"/>
          </a:solidFill>
          <a:ln>
            <a:solidFill>
              <a:srgbClr val="000000"/>
            </a:solidFill>
            <a:miter lim="800000"/>
            <a:headEnd/>
            <a:tailEnd/>
          </a:ln>
        </p:spPr>
        <p:txBody>
          <a:bodyPr/>
          <a:lstStyle/>
          <a:p>
            <a:r>
              <a:rPr lang="en-US" smtClean="0">
                <a:latin typeface="Arial" pitchFamily="34" charset="0"/>
              </a:rPr>
              <a:t>Vision and Values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82688" y="695325"/>
            <a:ext cx="4640262" cy="3479800"/>
          </a:xfrm>
        </p:spPr>
      </p:sp>
      <p:sp>
        <p:nvSpPr>
          <p:cNvPr id="60419" name="Rectangle 3"/>
          <p:cNvSpPr>
            <a:spLocks noGrp="1" noChangeArrowheads="1"/>
          </p:cNvSpPr>
          <p:nvPr>
            <p:ph type="body" idx="1"/>
          </p:nvPr>
        </p:nvSpPr>
        <p:spPr bwMode="auto">
          <a:xfrm>
            <a:off x="931863" y="4402138"/>
            <a:ext cx="5133975" cy="4175125"/>
          </a:xfrm>
          <a:prstGeom prst="rect">
            <a:avLst/>
          </a:prstGeom>
          <a:solidFill>
            <a:srgbClr val="FFFFFF"/>
          </a:solidFill>
          <a:ln>
            <a:solidFill>
              <a:srgbClr val="000000"/>
            </a:solidFill>
            <a:miter lim="800000"/>
            <a:headEnd/>
            <a:tailEnd/>
          </a:ln>
        </p:spPr>
        <p:txBody>
          <a:bodyPr/>
          <a:lstStyle/>
          <a:p>
            <a:r>
              <a:rPr lang="en-US" smtClean="0">
                <a:latin typeface="Arial" pitchFamily="34" charset="0"/>
              </a:rPr>
              <a:t>Vision and Values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p:sp>
      <p:sp>
        <p:nvSpPr>
          <p:cNvPr id="84995" name="Rectangle 3"/>
          <p:cNvSpPr>
            <a:spLocks noGrp="1" noChangeArrowheads="1"/>
          </p:cNvSpPr>
          <p:nvPr>
            <p:ph type="body" idx="1"/>
          </p:nvPr>
        </p:nvSpPr>
        <p:spPr bwMode="auto">
          <a:xfrm>
            <a:off x="700088" y="4403725"/>
            <a:ext cx="5597525" cy="4171950"/>
          </a:xfrm>
          <a:prstGeom prst="rect">
            <a:avLst/>
          </a:prstGeom>
          <a:noFill/>
          <a:ln>
            <a:miter lim="800000"/>
            <a:headEnd/>
            <a:tailEnd/>
          </a:ln>
        </p:spPr>
        <p:txBody>
          <a:bodyPr/>
          <a:lstStyle/>
          <a:p>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82688" y="695325"/>
            <a:ext cx="4640262" cy="3479800"/>
          </a:xfrm>
        </p:spPr>
      </p:sp>
      <p:sp>
        <p:nvSpPr>
          <p:cNvPr id="60419" name="Rectangle 3"/>
          <p:cNvSpPr>
            <a:spLocks noGrp="1" noChangeArrowheads="1"/>
          </p:cNvSpPr>
          <p:nvPr>
            <p:ph type="body" idx="1"/>
          </p:nvPr>
        </p:nvSpPr>
        <p:spPr bwMode="auto">
          <a:xfrm>
            <a:off x="931863" y="4402138"/>
            <a:ext cx="5133975" cy="4175125"/>
          </a:xfrm>
          <a:prstGeom prst="rect">
            <a:avLst/>
          </a:prstGeom>
          <a:solidFill>
            <a:srgbClr val="FFFFFF"/>
          </a:solidFill>
          <a:ln>
            <a:solidFill>
              <a:srgbClr val="000000"/>
            </a:solidFill>
            <a:miter lim="800000"/>
            <a:headEnd/>
            <a:tailEnd/>
          </a:ln>
        </p:spPr>
        <p:txBody>
          <a:bodyPr/>
          <a:lstStyle/>
          <a:p>
            <a:r>
              <a:rPr lang="en-US" dirty="0" smtClean="0">
                <a:latin typeface="Arial" pitchFamily="34" charset="0"/>
              </a:rPr>
              <a:t>Vision and Values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82688" y="695325"/>
            <a:ext cx="4640262" cy="3479800"/>
          </a:xfrm>
        </p:spPr>
      </p:sp>
      <p:sp>
        <p:nvSpPr>
          <p:cNvPr id="60419" name="Rectangle 3"/>
          <p:cNvSpPr>
            <a:spLocks noGrp="1" noChangeArrowheads="1"/>
          </p:cNvSpPr>
          <p:nvPr>
            <p:ph type="body" idx="1"/>
          </p:nvPr>
        </p:nvSpPr>
        <p:spPr bwMode="auto">
          <a:xfrm>
            <a:off x="931863" y="4402138"/>
            <a:ext cx="5133975" cy="4175125"/>
          </a:xfrm>
          <a:prstGeom prst="rect">
            <a:avLst/>
          </a:prstGeom>
          <a:solidFill>
            <a:srgbClr val="FFFFFF"/>
          </a:solidFill>
          <a:ln>
            <a:solidFill>
              <a:srgbClr val="000000"/>
            </a:solidFill>
            <a:miter lim="800000"/>
            <a:headEnd/>
            <a:tailEnd/>
          </a:ln>
        </p:spPr>
        <p:txBody>
          <a:bodyPr/>
          <a:lstStyle/>
          <a:p>
            <a:r>
              <a:rPr lang="en-US" smtClean="0">
                <a:latin typeface="Arial" pitchFamily="34" charset="0"/>
              </a:rPr>
              <a:t>Vision and Values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82688" y="695325"/>
            <a:ext cx="4640262" cy="3479800"/>
          </a:xfrm>
        </p:spPr>
      </p:sp>
      <p:sp>
        <p:nvSpPr>
          <p:cNvPr id="60419" name="Rectangle 3"/>
          <p:cNvSpPr>
            <a:spLocks noGrp="1" noChangeArrowheads="1"/>
          </p:cNvSpPr>
          <p:nvPr>
            <p:ph type="body" idx="1"/>
          </p:nvPr>
        </p:nvSpPr>
        <p:spPr bwMode="auto">
          <a:xfrm>
            <a:off x="931863" y="4402138"/>
            <a:ext cx="5133975" cy="4175125"/>
          </a:xfrm>
          <a:prstGeom prst="rect">
            <a:avLst/>
          </a:prstGeom>
          <a:solidFill>
            <a:srgbClr val="FFFFFF"/>
          </a:solidFill>
          <a:ln>
            <a:solidFill>
              <a:srgbClr val="000000"/>
            </a:solidFill>
            <a:miter lim="800000"/>
            <a:headEnd/>
            <a:tailEnd/>
          </a:ln>
        </p:spPr>
        <p:txBody>
          <a:bodyPr/>
          <a:lstStyle/>
          <a:p>
            <a:r>
              <a:rPr lang="en-US" smtClean="0">
                <a:latin typeface="Arial" pitchFamily="34" charset="0"/>
              </a:rPr>
              <a:t>Vision and Values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82688" y="695325"/>
            <a:ext cx="4640262" cy="3479800"/>
          </a:xfrm>
        </p:spPr>
      </p:sp>
      <p:sp>
        <p:nvSpPr>
          <p:cNvPr id="60419" name="Rectangle 3"/>
          <p:cNvSpPr>
            <a:spLocks noGrp="1" noChangeArrowheads="1"/>
          </p:cNvSpPr>
          <p:nvPr>
            <p:ph type="body" idx="1"/>
          </p:nvPr>
        </p:nvSpPr>
        <p:spPr bwMode="auto">
          <a:xfrm>
            <a:off x="931863" y="4402138"/>
            <a:ext cx="5133975" cy="4175125"/>
          </a:xfrm>
          <a:prstGeom prst="rect">
            <a:avLst/>
          </a:prstGeom>
          <a:solidFill>
            <a:srgbClr val="FFFFFF"/>
          </a:solidFill>
          <a:ln>
            <a:solidFill>
              <a:srgbClr val="000000"/>
            </a:solidFill>
            <a:miter lim="800000"/>
            <a:headEnd/>
            <a:tailEnd/>
          </a:ln>
        </p:spPr>
        <p:txBody>
          <a:bodyPr/>
          <a:lstStyle/>
          <a:p>
            <a:r>
              <a:rPr lang="en-US" smtClean="0">
                <a:latin typeface="Arial" pitchFamily="34" charset="0"/>
              </a:rPr>
              <a:t>Vision and Values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82688" y="695325"/>
            <a:ext cx="4640262" cy="3479800"/>
          </a:xfrm>
        </p:spPr>
      </p:sp>
      <p:sp>
        <p:nvSpPr>
          <p:cNvPr id="60419" name="Rectangle 3"/>
          <p:cNvSpPr>
            <a:spLocks noGrp="1" noChangeArrowheads="1"/>
          </p:cNvSpPr>
          <p:nvPr>
            <p:ph type="body" idx="1"/>
          </p:nvPr>
        </p:nvSpPr>
        <p:spPr bwMode="auto">
          <a:xfrm>
            <a:off x="931863" y="4402138"/>
            <a:ext cx="5133975" cy="4175125"/>
          </a:xfrm>
          <a:prstGeom prst="rect">
            <a:avLst/>
          </a:prstGeom>
          <a:solidFill>
            <a:srgbClr val="FFFFFF"/>
          </a:solidFill>
          <a:ln>
            <a:solidFill>
              <a:srgbClr val="000000"/>
            </a:solidFill>
            <a:miter lim="800000"/>
            <a:headEnd/>
            <a:tailEnd/>
          </a:ln>
        </p:spPr>
        <p:txBody>
          <a:bodyPr/>
          <a:lstStyle/>
          <a:p>
            <a:r>
              <a:rPr lang="en-US" smtClean="0">
                <a:latin typeface="Arial" pitchFamily="34" charset="0"/>
              </a:rPr>
              <a:t>Vision and Values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82688" y="695325"/>
            <a:ext cx="4640262" cy="3479800"/>
          </a:xfrm>
        </p:spPr>
      </p:sp>
      <p:sp>
        <p:nvSpPr>
          <p:cNvPr id="60419" name="Rectangle 3"/>
          <p:cNvSpPr>
            <a:spLocks noGrp="1" noChangeArrowheads="1"/>
          </p:cNvSpPr>
          <p:nvPr>
            <p:ph type="body" idx="1"/>
          </p:nvPr>
        </p:nvSpPr>
        <p:spPr bwMode="auto">
          <a:xfrm>
            <a:off x="931863" y="4402138"/>
            <a:ext cx="5133975" cy="4175125"/>
          </a:xfrm>
          <a:prstGeom prst="rect">
            <a:avLst/>
          </a:prstGeom>
          <a:solidFill>
            <a:srgbClr val="FFFFFF"/>
          </a:solidFill>
          <a:ln>
            <a:solidFill>
              <a:srgbClr val="000000"/>
            </a:solidFill>
            <a:miter lim="800000"/>
            <a:headEnd/>
            <a:tailEnd/>
          </a:ln>
        </p:spPr>
        <p:txBody>
          <a:bodyPr/>
          <a:lstStyle/>
          <a:p>
            <a:r>
              <a:rPr lang="en-US" smtClean="0">
                <a:latin typeface="Arial" pitchFamily="34" charset="0"/>
              </a:rPr>
              <a:t>Vision and Values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82688" y="695325"/>
            <a:ext cx="4640262" cy="3479800"/>
          </a:xfrm>
        </p:spPr>
      </p:sp>
      <p:sp>
        <p:nvSpPr>
          <p:cNvPr id="60419" name="Rectangle 3"/>
          <p:cNvSpPr>
            <a:spLocks noGrp="1" noChangeArrowheads="1"/>
          </p:cNvSpPr>
          <p:nvPr>
            <p:ph type="body" idx="1"/>
          </p:nvPr>
        </p:nvSpPr>
        <p:spPr bwMode="auto">
          <a:xfrm>
            <a:off x="931863" y="4402138"/>
            <a:ext cx="5133975" cy="4175125"/>
          </a:xfrm>
          <a:prstGeom prst="rect">
            <a:avLst/>
          </a:prstGeom>
          <a:solidFill>
            <a:srgbClr val="FFFFFF"/>
          </a:solidFill>
          <a:ln>
            <a:solidFill>
              <a:srgbClr val="000000"/>
            </a:solidFill>
            <a:miter lim="800000"/>
            <a:headEnd/>
            <a:tailEnd/>
          </a:ln>
        </p:spPr>
        <p:txBody>
          <a:bodyPr/>
          <a:lstStyle/>
          <a:p>
            <a:r>
              <a:rPr lang="en-US" smtClean="0">
                <a:latin typeface="Arial" pitchFamily="34" charset="0"/>
              </a:rPr>
              <a:t>Vision and Values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82688" y="695325"/>
            <a:ext cx="4640262" cy="3479800"/>
          </a:xfrm>
        </p:spPr>
      </p:sp>
      <p:sp>
        <p:nvSpPr>
          <p:cNvPr id="60419" name="Rectangle 3"/>
          <p:cNvSpPr>
            <a:spLocks noGrp="1" noChangeArrowheads="1"/>
          </p:cNvSpPr>
          <p:nvPr>
            <p:ph type="body" idx="1"/>
          </p:nvPr>
        </p:nvSpPr>
        <p:spPr bwMode="auto">
          <a:xfrm>
            <a:off x="931863" y="4402138"/>
            <a:ext cx="5133975" cy="4175125"/>
          </a:xfrm>
          <a:prstGeom prst="rect">
            <a:avLst/>
          </a:prstGeom>
          <a:solidFill>
            <a:srgbClr val="FFFFFF"/>
          </a:solidFill>
          <a:ln>
            <a:solidFill>
              <a:srgbClr val="000000"/>
            </a:solidFill>
            <a:miter lim="800000"/>
            <a:headEnd/>
            <a:tailEnd/>
          </a:ln>
        </p:spPr>
        <p:txBody>
          <a:bodyPr/>
          <a:lstStyle/>
          <a:p>
            <a:r>
              <a:rPr lang="en-US" smtClean="0">
                <a:latin typeface="Arial" pitchFamily="34" charset="0"/>
              </a:rPr>
              <a:t>Vision and Values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99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99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699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85863"/>
            <a:ext cx="4038600" cy="478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85863"/>
            <a:ext cx="4038600" cy="478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050" name="Picture 2" descr="Background3"/>
          <p:cNvPicPr>
            <a:picLocks noChangeAspect="1" noChangeArrowheads="1"/>
          </p:cNvPicPr>
          <p:nvPr userDrawn="1"/>
        </p:nvPicPr>
        <p:blipFill>
          <a:blip r:embed="rId14" cstate="print"/>
          <a:srcRect/>
          <a:stretch>
            <a:fillRect/>
          </a:stretch>
        </p:blipFill>
        <p:spPr bwMode="invGray">
          <a:xfrm>
            <a:off x="0" y="0"/>
            <a:ext cx="9144000" cy="6858000"/>
          </a:xfrm>
          <a:prstGeom prst="rect">
            <a:avLst/>
          </a:prstGeom>
          <a:noFill/>
          <a:ln w="9525">
            <a:noFill/>
            <a:miter lim="800000"/>
            <a:headEnd/>
            <a:tailEnd/>
          </a:ln>
        </p:spPr>
      </p:pic>
      <p:sp>
        <p:nvSpPr>
          <p:cNvPr id="504835" name="Rectangle 3"/>
          <p:cNvSpPr>
            <a:spLocks noGrp="1" noChangeArrowheads="1"/>
          </p:cNvSpPr>
          <p:nvPr>
            <p:ph type="body" idx="1"/>
          </p:nvPr>
        </p:nvSpPr>
        <p:spPr bwMode="auto">
          <a:xfrm>
            <a:off x="457200" y="1185863"/>
            <a:ext cx="8229600" cy="4787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4836" name="Rectangle 4"/>
          <p:cNvSpPr>
            <a:spLocks noGrp="1" noChangeArrowheads="1"/>
          </p:cNvSpPr>
          <p:nvPr>
            <p:ph type="title"/>
          </p:nvPr>
        </p:nvSpPr>
        <p:spPr bwMode="auto">
          <a:xfrm>
            <a:off x="457200" y="274638"/>
            <a:ext cx="8229600" cy="563562"/>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Arial Bold 32 pt</a:t>
            </a:r>
          </a:p>
        </p:txBody>
      </p:sp>
      <p:sp>
        <p:nvSpPr>
          <p:cNvPr id="504837" name="Text Box 5"/>
          <p:cNvSpPr txBox="1">
            <a:spLocks noChangeArrowheads="1"/>
          </p:cNvSpPr>
          <p:nvPr userDrawn="1"/>
        </p:nvSpPr>
        <p:spPr bwMode="black">
          <a:xfrm>
            <a:off x="8413750" y="6634163"/>
            <a:ext cx="720725" cy="214312"/>
          </a:xfrm>
          <a:prstGeom prst="rect">
            <a:avLst/>
          </a:prstGeom>
          <a:noFill/>
          <a:ln w="25400">
            <a:noFill/>
            <a:miter lim="800000"/>
            <a:headEnd/>
            <a:tailEnd/>
          </a:ln>
          <a:effectLst/>
        </p:spPr>
        <p:txBody>
          <a:bodyPr>
            <a:spAutoFit/>
          </a:bodyPr>
          <a:lstStyle/>
          <a:p>
            <a:pPr algn="r" eaLnBrk="0" hangingPunct="0">
              <a:spcBef>
                <a:spcPct val="50000"/>
              </a:spcBef>
              <a:defRPr/>
            </a:pPr>
            <a:fld id="{9DF28D73-166B-4015-8676-2878433D3E57}" type="slidenum">
              <a:rPr lang="en-US" sz="800" b="0">
                <a:solidFill>
                  <a:srgbClr val="FFFFE9"/>
                </a:solidFill>
                <a:latin typeface="Arial" charset="0"/>
              </a:rPr>
              <a:pPr algn="r" eaLnBrk="0" hangingPunct="0">
                <a:spcBef>
                  <a:spcPct val="50000"/>
                </a:spcBef>
                <a:defRPr/>
              </a:pPr>
              <a:t>‹#›</a:t>
            </a:fld>
            <a:endParaRPr lang="en-US" sz="800" b="0">
              <a:solidFill>
                <a:srgbClr val="FFFFE9"/>
              </a:solidFill>
              <a:latin typeface="Arial" charset="0"/>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ransition spd="slow">
    <p:zoom/>
  </p:transition>
  <p:timing>
    <p:tnLst>
      <p:par>
        <p:cTn id="1" dur="indefinite" restart="never" nodeType="tmRoot"/>
      </p:par>
    </p:tnLst>
  </p:timing>
  <p:hf sldNum="0" hdr="0" dt="0"/>
  <p:txStyles>
    <p:title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fontAlgn="base">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fontAlgn="base">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fontAlgn="base">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fontAlgn="base">
        <a:spcBef>
          <a:spcPct val="0"/>
        </a:spcBef>
        <a:spcAft>
          <a:spcPct val="0"/>
        </a:spcAft>
        <a:defRPr sz="2800" b="1">
          <a:solidFill>
            <a:schemeClr val="bg1"/>
          </a:solidFill>
          <a:effectLst>
            <a:outerShdw blurRad="38100" dist="38100" dir="2700000" algn="tl">
              <a:srgbClr val="000000"/>
            </a:outerShdw>
          </a:effectLst>
          <a:latin typeface="Arial" charset="0"/>
        </a:defRPr>
      </a:lvl9pPr>
    </p:titleStyle>
    <p:bodyStyle>
      <a:lvl1pPr marL="233363" indent="-233363" algn="l" rtl="0" eaLnBrk="0" fontAlgn="base" hangingPunct="0">
        <a:spcBef>
          <a:spcPct val="20000"/>
        </a:spcBef>
        <a:spcAft>
          <a:spcPct val="0"/>
        </a:spcAft>
        <a:buChar char="•"/>
        <a:defRPr b="1">
          <a:solidFill>
            <a:schemeClr val="bg1"/>
          </a:solidFill>
          <a:effectLst>
            <a:outerShdw blurRad="38100" dist="38100" dir="2700000" algn="tl">
              <a:srgbClr val="000000"/>
            </a:outerShdw>
          </a:effectLst>
          <a:latin typeface="+mn-lt"/>
          <a:ea typeface="+mn-ea"/>
          <a:cs typeface="+mn-cs"/>
        </a:defRPr>
      </a:lvl1pPr>
      <a:lvl2pPr marL="458788" indent="-223838" algn="l" rtl="0" eaLnBrk="0" fontAlgn="base" hangingPunct="0">
        <a:spcBef>
          <a:spcPct val="20000"/>
        </a:spcBef>
        <a:spcAft>
          <a:spcPct val="0"/>
        </a:spcAft>
        <a:buChar char="–"/>
        <a:defRPr b="1">
          <a:solidFill>
            <a:schemeClr val="bg1"/>
          </a:solidFill>
          <a:effectLst>
            <a:outerShdw blurRad="38100" dist="38100" dir="2700000" algn="tl">
              <a:srgbClr val="000000"/>
            </a:outerShdw>
          </a:effectLst>
          <a:latin typeface="+mn-lt"/>
        </a:defRPr>
      </a:lvl2pPr>
      <a:lvl3pPr marL="663575" indent="-203200" algn="l" rtl="0" eaLnBrk="0" fontAlgn="base" hangingPunct="0">
        <a:spcBef>
          <a:spcPct val="20000"/>
        </a:spcBef>
        <a:spcAft>
          <a:spcPct val="0"/>
        </a:spcAft>
        <a:buChar char="•"/>
        <a:defRPr b="1">
          <a:solidFill>
            <a:schemeClr val="bg1"/>
          </a:solidFill>
          <a:effectLst>
            <a:outerShdw blurRad="38100" dist="38100" dir="2700000" algn="tl">
              <a:srgbClr val="000000"/>
            </a:outerShdw>
          </a:effectLst>
          <a:latin typeface="+mn-lt"/>
        </a:defRPr>
      </a:lvl3pPr>
      <a:lvl4pPr marL="995363" indent="-274638" algn="l" rtl="0" eaLnBrk="0" fontAlgn="base" hangingPunct="0">
        <a:spcBef>
          <a:spcPct val="20000"/>
        </a:spcBef>
        <a:spcAft>
          <a:spcPct val="0"/>
        </a:spcAft>
        <a:buChar char="–"/>
        <a:defRPr sz="1600" b="1">
          <a:solidFill>
            <a:schemeClr val="bg1"/>
          </a:solidFill>
          <a:effectLst>
            <a:outerShdw blurRad="38100" dist="38100" dir="2700000" algn="tl">
              <a:srgbClr val="000000"/>
            </a:outerShdw>
          </a:effectLst>
          <a:latin typeface="+mn-lt"/>
        </a:defRPr>
      </a:lvl4pPr>
      <a:lvl5pPr marL="1371600" indent="-223838" algn="l" rtl="0" eaLnBrk="0" fontAlgn="base" hangingPunct="0">
        <a:spcBef>
          <a:spcPct val="20000"/>
        </a:spcBef>
        <a:spcAft>
          <a:spcPct val="0"/>
        </a:spcAft>
        <a:buChar char="»"/>
        <a:defRPr sz="1600" b="1">
          <a:solidFill>
            <a:schemeClr val="bg1"/>
          </a:solidFill>
          <a:effectLst>
            <a:outerShdw blurRad="38100" dist="38100" dir="2700000" algn="tl">
              <a:srgbClr val="000000"/>
            </a:outerShdw>
          </a:effectLst>
          <a:latin typeface="+mn-lt"/>
        </a:defRPr>
      </a:lvl5pPr>
      <a:lvl6pPr marL="1828800" indent="-223838" algn="l" rtl="0" fontAlgn="base">
        <a:spcBef>
          <a:spcPct val="20000"/>
        </a:spcBef>
        <a:spcAft>
          <a:spcPct val="0"/>
        </a:spcAft>
        <a:buChar char="»"/>
        <a:defRPr sz="1600" b="1">
          <a:solidFill>
            <a:schemeClr val="bg1"/>
          </a:solidFill>
          <a:effectLst>
            <a:outerShdw blurRad="38100" dist="38100" dir="2700000" algn="tl">
              <a:srgbClr val="000000"/>
            </a:outerShdw>
          </a:effectLst>
          <a:latin typeface="+mn-lt"/>
        </a:defRPr>
      </a:lvl6pPr>
      <a:lvl7pPr marL="2286000" indent="-223838" algn="l" rtl="0" fontAlgn="base">
        <a:spcBef>
          <a:spcPct val="20000"/>
        </a:spcBef>
        <a:spcAft>
          <a:spcPct val="0"/>
        </a:spcAft>
        <a:buChar char="»"/>
        <a:defRPr sz="1600" b="1">
          <a:solidFill>
            <a:schemeClr val="bg1"/>
          </a:solidFill>
          <a:effectLst>
            <a:outerShdw blurRad="38100" dist="38100" dir="2700000" algn="tl">
              <a:srgbClr val="000000"/>
            </a:outerShdw>
          </a:effectLst>
          <a:latin typeface="+mn-lt"/>
        </a:defRPr>
      </a:lvl7pPr>
      <a:lvl8pPr marL="2743200" indent="-223838" algn="l" rtl="0" fontAlgn="base">
        <a:spcBef>
          <a:spcPct val="20000"/>
        </a:spcBef>
        <a:spcAft>
          <a:spcPct val="0"/>
        </a:spcAft>
        <a:buChar char="»"/>
        <a:defRPr sz="1600" b="1">
          <a:solidFill>
            <a:schemeClr val="bg1"/>
          </a:solidFill>
          <a:effectLst>
            <a:outerShdw blurRad="38100" dist="38100" dir="2700000" algn="tl">
              <a:srgbClr val="000000"/>
            </a:outerShdw>
          </a:effectLst>
          <a:latin typeface="+mn-lt"/>
        </a:defRPr>
      </a:lvl8pPr>
      <a:lvl9pPr marL="3200400" indent="-223838" algn="l" rtl="0" fontAlgn="base">
        <a:spcBef>
          <a:spcPct val="20000"/>
        </a:spcBef>
        <a:spcAft>
          <a:spcPct val="0"/>
        </a:spcAft>
        <a:buChar char="»"/>
        <a:defRPr sz="1600" b="1">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wmf"/><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2" name="Rectangle 4"/>
          <p:cNvSpPr>
            <a:spLocks noChangeArrowheads="1"/>
          </p:cNvSpPr>
          <p:nvPr/>
        </p:nvSpPr>
        <p:spPr bwMode="black">
          <a:xfrm>
            <a:off x="756034" y="4780863"/>
            <a:ext cx="6867525" cy="1752600"/>
          </a:xfrm>
          <a:prstGeom prst="rect">
            <a:avLst/>
          </a:prstGeom>
          <a:noFill/>
          <a:ln w="12700">
            <a:noFill/>
            <a:miter lim="800000"/>
            <a:headEnd/>
            <a:tailEnd/>
          </a:ln>
          <a:effectLst/>
        </p:spPr>
        <p:txBody>
          <a:bodyPr lIns="0" tIns="0" rIns="0" bIns="0" anchor="ctr"/>
          <a:lstStyle/>
          <a:p>
            <a:pPr defTabSz="950913">
              <a:lnSpc>
                <a:spcPct val="95000"/>
              </a:lnSpc>
              <a:defRPr/>
            </a:pPr>
            <a:r>
              <a:rPr lang="en-US" sz="2000" i="1" dirty="0">
                <a:solidFill>
                  <a:srgbClr val="FFFF66"/>
                </a:solidFill>
                <a:latin typeface="Arial" charset="0"/>
              </a:rPr>
              <a:t> </a:t>
            </a:r>
            <a:r>
              <a:rPr lang="en-US" sz="2000" i="1" dirty="0" smtClean="0">
                <a:solidFill>
                  <a:srgbClr val="FFFF66"/>
                </a:solidFill>
                <a:latin typeface="Arial" charset="0"/>
              </a:rPr>
              <a:t>James </a:t>
            </a:r>
            <a:r>
              <a:rPr lang="en-US" sz="2000" i="1" dirty="0">
                <a:solidFill>
                  <a:srgbClr val="FFFF66"/>
                </a:solidFill>
                <a:latin typeface="Arial" charset="0"/>
              </a:rPr>
              <a:t>Paradise</a:t>
            </a:r>
          </a:p>
          <a:p>
            <a:pPr defTabSz="950913">
              <a:lnSpc>
                <a:spcPct val="95000"/>
              </a:lnSpc>
              <a:defRPr/>
            </a:pPr>
            <a:r>
              <a:rPr lang="en-US" sz="2000" i="1" dirty="0" smtClean="0">
                <a:solidFill>
                  <a:srgbClr val="FFFF66"/>
                </a:solidFill>
                <a:latin typeface="Arial" charset="0"/>
              </a:rPr>
              <a:t> NASA JPL Solar System Ambassador</a:t>
            </a:r>
            <a:r>
              <a:rPr lang="en-US" sz="2000" i="1" dirty="0">
                <a:solidFill>
                  <a:srgbClr val="FFFF66"/>
                </a:solidFill>
                <a:latin typeface="Arial" charset="0"/>
              </a:rPr>
              <a:t> </a:t>
            </a:r>
            <a:r>
              <a:rPr lang="en-US" sz="2000" i="1" dirty="0" smtClean="0">
                <a:solidFill>
                  <a:srgbClr val="FFFF66"/>
                </a:solidFill>
                <a:latin typeface="Arial" charset="0"/>
              </a:rPr>
              <a:t>- Colorado</a:t>
            </a:r>
            <a:endParaRPr lang="en-US" sz="2000" i="1" dirty="0">
              <a:solidFill>
                <a:srgbClr val="FFFF66"/>
              </a:solidFill>
              <a:latin typeface="Arial" charset="0"/>
            </a:endParaRPr>
          </a:p>
          <a:p>
            <a:pPr defTabSz="950913">
              <a:lnSpc>
                <a:spcPct val="95000"/>
              </a:lnSpc>
              <a:defRPr/>
            </a:pPr>
            <a:r>
              <a:rPr lang="en-US" sz="1800" dirty="0" smtClean="0">
                <a:solidFill>
                  <a:schemeClr val="bg1"/>
                </a:solidFill>
                <a:latin typeface="Arial" charset="0"/>
              </a:rPr>
              <a:t> </a:t>
            </a:r>
          </a:p>
          <a:p>
            <a:pPr defTabSz="950913">
              <a:lnSpc>
                <a:spcPct val="95000"/>
              </a:lnSpc>
              <a:defRPr/>
            </a:pPr>
            <a:r>
              <a:rPr lang="en-US" sz="1800" smtClean="0">
                <a:solidFill>
                  <a:schemeClr val="bg1"/>
                </a:solidFill>
                <a:latin typeface="Arial" charset="0"/>
              </a:rPr>
              <a:t>February 2011</a:t>
            </a:r>
            <a:endParaRPr lang="en-US" sz="1400" dirty="0">
              <a:solidFill>
                <a:schemeClr val="bg1"/>
              </a:solidFill>
              <a:effectLst>
                <a:outerShdw blurRad="38100" dist="38100" dir="2700000" algn="tl">
                  <a:srgbClr val="000000"/>
                </a:outerShdw>
              </a:effectLst>
              <a:latin typeface="Arial" charset="0"/>
            </a:endParaRPr>
          </a:p>
          <a:p>
            <a:pPr defTabSz="950913">
              <a:lnSpc>
                <a:spcPct val="95000"/>
              </a:lnSpc>
              <a:defRPr/>
            </a:pPr>
            <a:endParaRPr lang="en-US" sz="1400" dirty="0">
              <a:solidFill>
                <a:srgbClr val="FFFF66"/>
              </a:solidFill>
              <a:effectLst>
                <a:outerShdw blurRad="38100" dist="38100" dir="2700000" algn="tl">
                  <a:srgbClr val="000000"/>
                </a:outerShdw>
              </a:effectLst>
              <a:latin typeface="Arial" charset="0"/>
            </a:endParaRPr>
          </a:p>
        </p:txBody>
      </p:sp>
      <p:sp>
        <p:nvSpPr>
          <p:cNvPr id="4" name="Rectangle 4"/>
          <p:cNvSpPr>
            <a:spLocks noChangeArrowheads="1"/>
          </p:cNvSpPr>
          <p:nvPr/>
        </p:nvSpPr>
        <p:spPr bwMode="black">
          <a:xfrm>
            <a:off x="738344" y="1490162"/>
            <a:ext cx="8090709" cy="2834582"/>
          </a:xfrm>
          <a:prstGeom prst="rect">
            <a:avLst/>
          </a:prstGeom>
          <a:noFill/>
          <a:ln w="12700">
            <a:noFill/>
            <a:miter lim="800000"/>
            <a:headEnd/>
            <a:tailEnd/>
          </a:ln>
          <a:effectLst/>
        </p:spPr>
        <p:txBody>
          <a:bodyPr lIns="0" tIns="0" rIns="0" bIns="0" anchor="ctr"/>
          <a:lstStyle/>
          <a:p>
            <a:pPr defTabSz="950913">
              <a:lnSpc>
                <a:spcPct val="95000"/>
              </a:lnSpc>
              <a:defRPr/>
            </a:pPr>
            <a:r>
              <a:rPr lang="en-US" sz="3600" i="1" dirty="0">
                <a:solidFill>
                  <a:srgbClr val="FFFF66"/>
                </a:solidFill>
                <a:latin typeface="Arial" charset="0"/>
              </a:rPr>
              <a:t> </a:t>
            </a:r>
            <a:r>
              <a:rPr lang="en-US" sz="3600" i="1" dirty="0" smtClean="0">
                <a:solidFill>
                  <a:srgbClr val="FFFF66"/>
                </a:solidFill>
                <a:latin typeface="Arial" charset="0"/>
              </a:rPr>
              <a:t>Engineering as a Career</a:t>
            </a:r>
          </a:p>
          <a:p>
            <a:pPr defTabSz="950913">
              <a:lnSpc>
                <a:spcPct val="95000"/>
              </a:lnSpc>
              <a:defRPr/>
            </a:pPr>
            <a:endParaRPr lang="en-US" sz="3600" i="1" dirty="0" smtClean="0">
              <a:solidFill>
                <a:srgbClr val="FFFF66"/>
              </a:solidFill>
              <a:latin typeface="Arial" charset="0"/>
            </a:endParaRPr>
          </a:p>
          <a:p>
            <a:pPr defTabSz="950913">
              <a:lnSpc>
                <a:spcPct val="95000"/>
              </a:lnSpc>
              <a:defRPr/>
            </a:pPr>
            <a:endParaRPr lang="en-US" sz="2400" i="1" dirty="0" smtClean="0">
              <a:solidFill>
                <a:srgbClr val="FFFF66"/>
              </a:solidFill>
              <a:latin typeface="Arial" charset="0"/>
            </a:endParaRPr>
          </a:p>
          <a:p>
            <a:pPr defTabSz="950913">
              <a:lnSpc>
                <a:spcPct val="95000"/>
              </a:lnSpc>
              <a:defRPr/>
            </a:pPr>
            <a:endParaRPr lang="en-US" sz="2400" i="1" dirty="0" smtClean="0">
              <a:solidFill>
                <a:srgbClr val="FFFF66"/>
              </a:solidFill>
              <a:latin typeface="Arial" charset="0"/>
            </a:endParaRPr>
          </a:p>
          <a:p>
            <a:pPr defTabSz="950913">
              <a:lnSpc>
                <a:spcPct val="95000"/>
              </a:lnSpc>
              <a:defRPr/>
            </a:pPr>
            <a:r>
              <a:rPr lang="en-US" sz="2400" i="1" dirty="0" smtClean="0">
                <a:solidFill>
                  <a:srgbClr val="FFFF66"/>
                </a:solidFill>
                <a:latin typeface="Arial" charset="0"/>
              </a:rPr>
              <a:t>A Career Talk with an Engineer working in the Aerospace Industry</a:t>
            </a:r>
          </a:p>
          <a:p>
            <a:pPr defTabSz="950913">
              <a:lnSpc>
                <a:spcPct val="95000"/>
              </a:lnSpc>
              <a:defRPr/>
            </a:pPr>
            <a:endParaRPr lang="en-US" sz="2000" i="1" dirty="0">
              <a:solidFill>
                <a:srgbClr val="FFFF66"/>
              </a:solidFill>
              <a:latin typeface="Arial" charset="0"/>
            </a:endParaRPr>
          </a:p>
          <a:p>
            <a:pPr defTabSz="950913">
              <a:lnSpc>
                <a:spcPct val="95000"/>
              </a:lnSpc>
              <a:defRPr/>
            </a:pPr>
            <a:endParaRPr lang="en-US" sz="1400" dirty="0">
              <a:solidFill>
                <a:srgbClr val="FFFF66"/>
              </a:solidFill>
              <a:effectLst>
                <a:outerShdw blurRad="38100" dist="38100" dir="2700000" algn="tl">
                  <a:srgbClr val="000000"/>
                </a:outerShdw>
              </a:effectLst>
              <a:latin typeface="Arial" charset="0"/>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xfrm>
            <a:off x="600976" y="289647"/>
            <a:ext cx="8229600" cy="563562"/>
          </a:xfrm>
        </p:spPr>
        <p:txBody>
          <a:bodyPr/>
          <a:lstStyle/>
          <a:p>
            <a:pPr eaLnBrk="1" hangingPunct="1">
              <a:defRPr/>
            </a:pPr>
            <a:r>
              <a:rPr lang="en-US" dirty="0" smtClean="0"/>
              <a:t>Software Engineering</a:t>
            </a:r>
            <a:endParaRPr lang="en-US" dirty="0"/>
          </a:p>
        </p:txBody>
      </p:sp>
      <p:sp>
        <p:nvSpPr>
          <p:cNvPr id="592899" name="Rectangle 3"/>
          <p:cNvSpPr>
            <a:spLocks noGrp="1" noChangeArrowheads="1"/>
          </p:cNvSpPr>
          <p:nvPr>
            <p:ph type="body" idx="1"/>
          </p:nvPr>
        </p:nvSpPr>
        <p:spPr>
          <a:xfrm>
            <a:off x="291829" y="937665"/>
            <a:ext cx="8641963" cy="4159629"/>
          </a:xfrm>
        </p:spPr>
        <p:txBody>
          <a:bodyPr/>
          <a:lstStyle/>
          <a:p>
            <a:r>
              <a:rPr lang="en-US" sz="2400" dirty="0" smtClean="0">
                <a:solidFill>
                  <a:srgbClr val="FFFF00"/>
                </a:solidFill>
              </a:rPr>
              <a:t>Software Engineering is the application that develops, tests, operates, and maintains software.</a:t>
            </a:r>
          </a:p>
          <a:p>
            <a:pPr eaLnBrk="1" hangingPunct="1">
              <a:defRPr/>
            </a:pPr>
            <a:endParaRPr lang="en-US" sz="2400" dirty="0" smtClean="0">
              <a:solidFill>
                <a:srgbClr val="FFFF00"/>
              </a:solidFill>
            </a:endParaRPr>
          </a:p>
        </p:txBody>
      </p:sp>
      <p:sp>
        <p:nvSpPr>
          <p:cNvPr id="10" name="Rectangle 9"/>
          <p:cNvSpPr/>
          <p:nvPr/>
        </p:nvSpPr>
        <p:spPr>
          <a:xfrm>
            <a:off x="6726781" y="6465134"/>
            <a:ext cx="2095445" cy="246221"/>
          </a:xfrm>
          <a:prstGeom prst="rect">
            <a:avLst/>
          </a:prstGeom>
        </p:spPr>
        <p:txBody>
          <a:bodyPr wrap="none">
            <a:spAutoFit/>
          </a:bodyPr>
          <a:lstStyle/>
          <a:p>
            <a:r>
              <a:rPr lang="en-US" dirty="0" smtClean="0">
                <a:solidFill>
                  <a:schemeClr val="bg1"/>
                </a:solidFill>
              </a:rPr>
              <a:t>Credit:  http://www.wikipedia.com</a:t>
            </a:r>
            <a:endParaRPr lang="en-US" dirty="0">
              <a:solidFill>
                <a:schemeClr val="bg1"/>
              </a:solidFill>
            </a:endParaRPr>
          </a:p>
        </p:txBody>
      </p:sp>
      <p:pic>
        <p:nvPicPr>
          <p:cNvPr id="103426" name="Picture 2"/>
          <p:cNvPicPr>
            <a:picLocks noChangeAspect="1" noChangeArrowheads="1"/>
          </p:cNvPicPr>
          <p:nvPr/>
        </p:nvPicPr>
        <p:blipFill>
          <a:blip r:embed="rId3" cstate="print"/>
          <a:srcRect/>
          <a:stretch>
            <a:fillRect/>
          </a:stretch>
        </p:blipFill>
        <p:spPr bwMode="auto">
          <a:xfrm>
            <a:off x="882858" y="1843511"/>
            <a:ext cx="7062952" cy="4619200"/>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xfrm>
            <a:off x="600976" y="289647"/>
            <a:ext cx="8229600" cy="563562"/>
          </a:xfrm>
        </p:spPr>
        <p:txBody>
          <a:bodyPr/>
          <a:lstStyle/>
          <a:p>
            <a:pPr eaLnBrk="1" hangingPunct="1">
              <a:defRPr/>
            </a:pPr>
            <a:r>
              <a:rPr lang="en-US" dirty="0" smtClean="0"/>
              <a:t>Systems Engineering</a:t>
            </a:r>
            <a:endParaRPr lang="en-US" dirty="0"/>
          </a:p>
        </p:txBody>
      </p:sp>
      <p:sp>
        <p:nvSpPr>
          <p:cNvPr id="592899" name="Rectangle 3"/>
          <p:cNvSpPr>
            <a:spLocks noGrp="1" noChangeArrowheads="1"/>
          </p:cNvSpPr>
          <p:nvPr>
            <p:ph type="body" idx="1"/>
          </p:nvPr>
        </p:nvSpPr>
        <p:spPr>
          <a:xfrm>
            <a:off x="175491" y="937665"/>
            <a:ext cx="3445163" cy="2821535"/>
          </a:xfrm>
        </p:spPr>
        <p:txBody>
          <a:bodyPr/>
          <a:lstStyle/>
          <a:p>
            <a:pPr>
              <a:buNone/>
            </a:pPr>
            <a:r>
              <a:rPr lang="en-US" sz="2400" dirty="0" smtClean="0">
                <a:solidFill>
                  <a:srgbClr val="FFFF00"/>
                </a:solidFill>
              </a:rPr>
              <a:t>  The interdisciplinary field of engineering that focuses the integration of electrical, mechanical, and software systems. </a:t>
            </a:r>
          </a:p>
          <a:p>
            <a:pPr eaLnBrk="1" hangingPunct="1">
              <a:defRPr/>
            </a:pPr>
            <a:endParaRPr lang="en-US" sz="2400" dirty="0" smtClean="0">
              <a:solidFill>
                <a:srgbClr val="FFFF00"/>
              </a:solidFill>
            </a:endParaRPr>
          </a:p>
        </p:txBody>
      </p:sp>
      <p:sp>
        <p:nvSpPr>
          <p:cNvPr id="10" name="Rectangle 9"/>
          <p:cNvSpPr/>
          <p:nvPr/>
        </p:nvSpPr>
        <p:spPr>
          <a:xfrm>
            <a:off x="5707278" y="6388358"/>
            <a:ext cx="2095445" cy="246221"/>
          </a:xfrm>
          <a:prstGeom prst="rect">
            <a:avLst/>
          </a:prstGeom>
        </p:spPr>
        <p:txBody>
          <a:bodyPr wrap="none">
            <a:spAutoFit/>
          </a:bodyPr>
          <a:lstStyle/>
          <a:p>
            <a:r>
              <a:rPr lang="en-US" dirty="0" smtClean="0">
                <a:solidFill>
                  <a:schemeClr val="bg1"/>
                </a:solidFill>
              </a:rPr>
              <a:t>Credit:  http://www.wikipedia.com</a:t>
            </a:r>
            <a:endParaRPr lang="en-US" dirty="0">
              <a:solidFill>
                <a:schemeClr val="bg1"/>
              </a:solidFill>
            </a:endParaRPr>
          </a:p>
        </p:txBody>
      </p:sp>
      <p:pic>
        <p:nvPicPr>
          <p:cNvPr id="5" name="Picture 4" descr="Systems_engineering_application_projects_collage.jpg"/>
          <p:cNvPicPr>
            <a:picLocks noChangeAspect="1"/>
          </p:cNvPicPr>
          <p:nvPr/>
        </p:nvPicPr>
        <p:blipFill>
          <a:blip r:embed="rId3" cstate="print"/>
          <a:stretch>
            <a:fillRect/>
          </a:stretch>
        </p:blipFill>
        <p:spPr>
          <a:xfrm>
            <a:off x="3519051" y="943582"/>
            <a:ext cx="5478487" cy="5478487"/>
          </a:xfrm>
          <a:prstGeom prst="rect">
            <a:avLst/>
          </a:prstGeom>
        </p:spPr>
      </p:pic>
    </p:spTree>
  </p:cSld>
  <p:clrMapOvr>
    <a:masterClrMapping/>
  </p:clrMapOvr>
  <p:transition spd="slow">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xfrm>
            <a:off x="600976" y="386927"/>
            <a:ext cx="8229600" cy="563562"/>
          </a:xfrm>
        </p:spPr>
        <p:txBody>
          <a:bodyPr/>
          <a:lstStyle/>
          <a:p>
            <a:pPr eaLnBrk="1" hangingPunct="1">
              <a:defRPr/>
            </a:pPr>
            <a:r>
              <a:rPr lang="en-US" dirty="0" smtClean="0"/>
              <a:t>Engineering  Has Many Disciplines/Specialties</a:t>
            </a:r>
            <a:endParaRPr lang="en-US" dirty="0"/>
          </a:p>
        </p:txBody>
      </p:sp>
      <p:sp>
        <p:nvSpPr>
          <p:cNvPr id="592899" name="Rectangle 3"/>
          <p:cNvSpPr>
            <a:spLocks noGrp="1" noChangeArrowheads="1"/>
          </p:cNvSpPr>
          <p:nvPr>
            <p:ph type="body" idx="1"/>
          </p:nvPr>
        </p:nvSpPr>
        <p:spPr>
          <a:xfrm>
            <a:off x="854258" y="1158310"/>
            <a:ext cx="8135816" cy="4798850"/>
          </a:xfrm>
        </p:spPr>
        <p:txBody>
          <a:bodyPr/>
          <a:lstStyle/>
          <a:p>
            <a:pPr eaLnBrk="1" hangingPunct="1">
              <a:defRPr/>
            </a:pPr>
            <a:r>
              <a:rPr lang="en-US" sz="2400" dirty="0" smtClean="0"/>
              <a:t>Aerodynamics</a:t>
            </a:r>
          </a:p>
          <a:p>
            <a:pPr eaLnBrk="1" hangingPunct="1">
              <a:defRPr/>
            </a:pPr>
            <a:r>
              <a:rPr lang="en-US" sz="2400" dirty="0" smtClean="0"/>
              <a:t>Fluids</a:t>
            </a:r>
          </a:p>
          <a:p>
            <a:pPr eaLnBrk="1" hangingPunct="1">
              <a:defRPr/>
            </a:pPr>
            <a:r>
              <a:rPr lang="en-US" sz="2400" dirty="0" smtClean="0"/>
              <a:t>Thermal</a:t>
            </a:r>
          </a:p>
          <a:p>
            <a:pPr eaLnBrk="1" hangingPunct="1">
              <a:defRPr/>
            </a:pPr>
            <a:r>
              <a:rPr lang="en-US" sz="2400" dirty="0" smtClean="0"/>
              <a:t>Stress/Loads/Dynamics</a:t>
            </a:r>
          </a:p>
          <a:p>
            <a:pPr eaLnBrk="1" hangingPunct="1">
              <a:defRPr/>
            </a:pPr>
            <a:r>
              <a:rPr lang="en-US" sz="2400" dirty="0" smtClean="0"/>
              <a:t>Solar Arrays</a:t>
            </a:r>
          </a:p>
          <a:p>
            <a:pPr eaLnBrk="1" hangingPunct="1">
              <a:defRPr/>
            </a:pPr>
            <a:r>
              <a:rPr lang="en-US" sz="2400" dirty="0" smtClean="0"/>
              <a:t>Batteries</a:t>
            </a:r>
          </a:p>
          <a:p>
            <a:pPr eaLnBrk="1" hangingPunct="1">
              <a:defRPr/>
            </a:pPr>
            <a:r>
              <a:rPr lang="en-US" sz="2400" dirty="0" smtClean="0"/>
              <a:t>Lots more disciplines not mentioned today</a:t>
            </a:r>
          </a:p>
          <a:p>
            <a:pPr eaLnBrk="1" hangingPunct="1">
              <a:buNone/>
              <a:defRPr/>
            </a:pPr>
            <a:endParaRPr lang="en-US" sz="2400" dirty="0" smtClean="0">
              <a:solidFill>
                <a:srgbClr val="FFFF00"/>
              </a:solidFill>
            </a:endParaRPr>
          </a:p>
          <a:p>
            <a:pPr eaLnBrk="1" hangingPunct="1">
              <a:defRPr/>
            </a:pPr>
            <a:endParaRPr lang="en-US" sz="2400" dirty="0" smtClean="0">
              <a:solidFill>
                <a:srgbClr val="FFFF00"/>
              </a:solidFill>
            </a:endParaRPr>
          </a:p>
        </p:txBody>
      </p:sp>
      <p:sp>
        <p:nvSpPr>
          <p:cNvPr id="6" name="TextBox 5"/>
          <p:cNvSpPr txBox="1"/>
          <p:nvPr/>
        </p:nvSpPr>
        <p:spPr>
          <a:xfrm>
            <a:off x="1801484" y="5233286"/>
            <a:ext cx="5413973" cy="461665"/>
          </a:xfrm>
          <a:prstGeom prst="rect">
            <a:avLst/>
          </a:prstGeom>
          <a:noFill/>
        </p:spPr>
        <p:txBody>
          <a:bodyPr wrap="square" rtlCol="0">
            <a:spAutoFit/>
          </a:bodyPr>
          <a:lstStyle/>
          <a:p>
            <a:r>
              <a:rPr lang="en-US" sz="2400" dirty="0" smtClean="0">
                <a:solidFill>
                  <a:srgbClr val="FFFF00"/>
                </a:solidFill>
                <a:effectLst>
                  <a:outerShdw blurRad="38100" dist="38100" dir="2700000" algn="tl">
                    <a:srgbClr val="000000"/>
                  </a:outerShdw>
                </a:effectLst>
                <a:latin typeface="+mn-lt"/>
              </a:rPr>
              <a:t> = Widely used in Aerospace</a:t>
            </a:r>
          </a:p>
        </p:txBody>
      </p:sp>
      <p:sp>
        <p:nvSpPr>
          <p:cNvPr id="7" name="Rectangle 6"/>
          <p:cNvSpPr/>
          <p:nvPr/>
        </p:nvSpPr>
        <p:spPr bwMode="auto">
          <a:xfrm>
            <a:off x="1557721" y="5295985"/>
            <a:ext cx="325925" cy="325925"/>
          </a:xfrm>
          <a:prstGeom prst="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Tree>
  </p:cSld>
  <p:clrMapOvr>
    <a:masterClrMapping/>
  </p:clrMapOvr>
  <p:transition spd="slow">
    <p:spli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xfrm>
            <a:off x="279161" y="64653"/>
            <a:ext cx="8486150" cy="1431636"/>
          </a:xfrm>
        </p:spPr>
        <p:txBody>
          <a:bodyPr/>
          <a:lstStyle/>
          <a:p>
            <a:pPr eaLnBrk="1" hangingPunct="1">
              <a:defRPr/>
            </a:pPr>
            <a:r>
              <a:rPr lang="en-US" dirty="0" smtClean="0"/>
              <a:t>Aerodynamics</a:t>
            </a:r>
            <a:br>
              <a:rPr lang="en-US" dirty="0" smtClean="0"/>
            </a:br>
            <a:r>
              <a:rPr lang="en-US" dirty="0" smtClean="0"/>
              <a:t/>
            </a:r>
            <a:br>
              <a:rPr lang="en-US" dirty="0" smtClean="0"/>
            </a:br>
            <a:r>
              <a:rPr lang="en-US" dirty="0" smtClean="0"/>
              <a:t>              Optimize design to minimize drag</a:t>
            </a:r>
            <a:endParaRPr lang="en-US" dirty="0"/>
          </a:p>
        </p:txBody>
      </p:sp>
      <p:pic>
        <p:nvPicPr>
          <p:cNvPr id="20482" name="Picture 2" descr="http://www.bmw-syria.com/me_dl/sy_en/newvehicles/mseries/m3coupe/2007/_images/aerodynamic.jpg"/>
          <p:cNvPicPr>
            <a:picLocks noChangeAspect="1" noChangeArrowheads="1"/>
          </p:cNvPicPr>
          <p:nvPr/>
        </p:nvPicPr>
        <p:blipFill>
          <a:blip r:embed="rId3" cstate="print"/>
          <a:srcRect/>
          <a:stretch>
            <a:fillRect/>
          </a:stretch>
        </p:blipFill>
        <p:spPr bwMode="auto">
          <a:xfrm>
            <a:off x="128155" y="1505527"/>
            <a:ext cx="6519818" cy="2463223"/>
          </a:xfrm>
          <a:prstGeom prst="rect">
            <a:avLst/>
          </a:prstGeom>
          <a:noFill/>
        </p:spPr>
      </p:pic>
      <p:pic>
        <p:nvPicPr>
          <p:cNvPr id="20484" name="Picture 4" descr="http://www.businessweek.com/magazine/content/04_23/art04_23/0423_super_aerodynamics.jpg"/>
          <p:cNvPicPr>
            <a:picLocks noChangeAspect="1" noChangeArrowheads="1"/>
          </p:cNvPicPr>
          <p:nvPr/>
        </p:nvPicPr>
        <p:blipFill>
          <a:blip r:embed="rId4" cstate="print"/>
          <a:srcRect/>
          <a:stretch>
            <a:fillRect/>
          </a:stretch>
        </p:blipFill>
        <p:spPr bwMode="auto">
          <a:xfrm>
            <a:off x="5740399" y="3105438"/>
            <a:ext cx="3204249" cy="3604780"/>
          </a:xfrm>
          <a:prstGeom prst="rect">
            <a:avLst/>
          </a:prstGeom>
          <a:noFill/>
        </p:spPr>
      </p:pic>
      <p:pic>
        <p:nvPicPr>
          <p:cNvPr id="20486" name="Picture 6" descr="http://www.anl.gov/TRACC/images/truck_aerodynamics.jpg"/>
          <p:cNvPicPr>
            <a:picLocks noChangeAspect="1" noChangeArrowheads="1"/>
          </p:cNvPicPr>
          <p:nvPr/>
        </p:nvPicPr>
        <p:blipFill>
          <a:blip r:embed="rId5" cstate="print"/>
          <a:srcRect/>
          <a:stretch>
            <a:fillRect/>
          </a:stretch>
        </p:blipFill>
        <p:spPr bwMode="auto">
          <a:xfrm>
            <a:off x="1393536" y="4159186"/>
            <a:ext cx="3834245" cy="2452319"/>
          </a:xfrm>
          <a:prstGeom prst="rect">
            <a:avLst/>
          </a:prstGeom>
          <a:noFill/>
        </p:spPr>
      </p:pic>
    </p:spTree>
  </p:cSld>
  <p:clrMapOvr>
    <a:masterClrMapping/>
  </p:clrMapOvr>
  <p:transition spd="slow">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xfrm>
            <a:off x="196032" y="177234"/>
            <a:ext cx="7171424" cy="652326"/>
          </a:xfrm>
        </p:spPr>
        <p:txBody>
          <a:bodyPr/>
          <a:lstStyle/>
          <a:p>
            <a:pPr eaLnBrk="1" hangingPunct="1">
              <a:defRPr/>
            </a:pPr>
            <a:r>
              <a:rPr lang="en-US" dirty="0" smtClean="0"/>
              <a:t>Fluid / Flow Analysis</a:t>
            </a:r>
            <a:endParaRPr lang="en-US" dirty="0"/>
          </a:p>
        </p:txBody>
      </p:sp>
      <p:pic>
        <p:nvPicPr>
          <p:cNvPr id="64514" name="Picture 2" descr="http://www.caddigest.com/subjects/solidworks/select/images/cadcamnet_solidworksworld2007_large.jpg"/>
          <p:cNvPicPr>
            <a:picLocks noChangeAspect="1" noChangeArrowheads="1"/>
          </p:cNvPicPr>
          <p:nvPr/>
        </p:nvPicPr>
        <p:blipFill>
          <a:blip r:embed="rId3" cstate="print"/>
          <a:srcRect/>
          <a:stretch>
            <a:fillRect/>
          </a:stretch>
        </p:blipFill>
        <p:spPr bwMode="auto">
          <a:xfrm>
            <a:off x="223757" y="737044"/>
            <a:ext cx="4555634" cy="3644507"/>
          </a:xfrm>
          <a:prstGeom prst="rect">
            <a:avLst/>
          </a:prstGeom>
          <a:noFill/>
        </p:spPr>
      </p:pic>
      <p:pic>
        <p:nvPicPr>
          <p:cNvPr id="64516" name="Picture 4" descr="http://www.ferret.com.au/odin/images/164964/Software-for-fluid-flow-design-simulation-and-analysis-from-Accutech-164964.jpg"/>
          <p:cNvPicPr>
            <a:picLocks noChangeAspect="1" noChangeArrowheads="1"/>
          </p:cNvPicPr>
          <p:nvPr/>
        </p:nvPicPr>
        <p:blipFill>
          <a:blip r:embed="rId4" cstate="print"/>
          <a:srcRect/>
          <a:stretch>
            <a:fillRect/>
          </a:stretch>
        </p:blipFill>
        <p:spPr bwMode="auto">
          <a:xfrm>
            <a:off x="5936495" y="458506"/>
            <a:ext cx="2689031" cy="2986435"/>
          </a:xfrm>
          <a:prstGeom prst="rect">
            <a:avLst/>
          </a:prstGeom>
          <a:noFill/>
        </p:spPr>
      </p:pic>
      <p:pic>
        <p:nvPicPr>
          <p:cNvPr id="64518" name="Picture 6" descr="http://www.algor.com/news_pub/tech_reports/2008/CFD_analysis/porous_media_L.gif"/>
          <p:cNvPicPr>
            <a:picLocks noChangeAspect="1" noChangeArrowheads="1"/>
          </p:cNvPicPr>
          <p:nvPr/>
        </p:nvPicPr>
        <p:blipFill>
          <a:blip r:embed="rId5" cstate="print"/>
          <a:srcRect/>
          <a:stretch>
            <a:fillRect/>
          </a:stretch>
        </p:blipFill>
        <p:spPr bwMode="auto">
          <a:xfrm>
            <a:off x="3770722" y="3610465"/>
            <a:ext cx="5036859" cy="2864440"/>
          </a:xfrm>
          <a:prstGeom prst="rect">
            <a:avLst/>
          </a:prstGeom>
          <a:noFill/>
        </p:spPr>
      </p:pic>
    </p:spTree>
  </p:cSld>
  <p:clrMapOvr>
    <a:masterClrMapping/>
  </p:clrMapOvr>
  <p:transition spd="slow">
    <p:spli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3714" name="Title 1"/>
          <p:cNvSpPr>
            <a:spLocks noGrp="1"/>
          </p:cNvSpPr>
          <p:nvPr>
            <p:ph type="title" idx="4294967295"/>
          </p:nvPr>
        </p:nvSpPr>
        <p:spPr/>
        <p:txBody>
          <a:bodyPr lIns="91440" tIns="45720" rIns="91440" bIns="45720"/>
          <a:lstStyle/>
          <a:p>
            <a:pPr eaLnBrk="1" hangingPunct="1">
              <a:defRPr/>
            </a:pPr>
            <a:r>
              <a:rPr lang="en-US" smtClean="0"/>
              <a:t>Thermal Engineering</a:t>
            </a:r>
          </a:p>
        </p:txBody>
      </p:sp>
      <p:sp>
        <p:nvSpPr>
          <p:cNvPr id="1523715" name="Content Placeholder 2"/>
          <p:cNvSpPr>
            <a:spLocks noGrp="1"/>
          </p:cNvSpPr>
          <p:nvPr>
            <p:ph idx="4294967295"/>
          </p:nvPr>
        </p:nvSpPr>
        <p:spPr>
          <a:xfrm>
            <a:off x="457200" y="941388"/>
            <a:ext cx="8229600" cy="1162620"/>
          </a:xfrm>
        </p:spPr>
        <p:txBody>
          <a:bodyPr/>
          <a:lstStyle/>
          <a:p>
            <a:pPr eaLnBrk="1" hangingPunct="1">
              <a:defRPr/>
            </a:pPr>
            <a:r>
              <a:rPr lang="en-US" dirty="0" smtClean="0"/>
              <a:t>responsible for the architecture, analysis, design, modeling, verification, technical evaluation and selection of hardware related to the thermal systems. </a:t>
            </a:r>
          </a:p>
          <a:p>
            <a:pPr eaLnBrk="1" hangingPunct="1">
              <a:defRPr/>
            </a:pPr>
            <a:endParaRPr lang="en-US" dirty="0" smtClean="0"/>
          </a:p>
        </p:txBody>
      </p:sp>
      <p:sp>
        <p:nvSpPr>
          <p:cNvPr id="17412" name="Slide Number Placeholder 3"/>
          <p:cNvSpPr txBox="1">
            <a:spLocks noGrp="1"/>
          </p:cNvSpPr>
          <p:nvPr/>
        </p:nvSpPr>
        <p:spPr bwMode="auto">
          <a:xfrm>
            <a:off x="7162800" y="6553200"/>
            <a:ext cx="1905000" cy="457200"/>
          </a:xfrm>
          <a:prstGeom prst="rect">
            <a:avLst/>
          </a:prstGeom>
          <a:noFill/>
          <a:ln w="9525">
            <a:noFill/>
            <a:miter lim="800000"/>
            <a:headEnd/>
            <a:tailEnd/>
          </a:ln>
        </p:spPr>
        <p:txBody>
          <a:bodyPr/>
          <a:lstStyle/>
          <a:p>
            <a:pPr algn="r" eaLnBrk="1" hangingPunct="1"/>
            <a:fld id="{9C942EAD-BE08-4F3E-BE5F-EB763FC42E66}" type="slidenum">
              <a:rPr lang="en-US" sz="1400">
                <a:latin typeface="Times New Roman" pitchFamily="18" charset="0"/>
              </a:rPr>
              <a:pPr algn="r" eaLnBrk="1" hangingPunct="1"/>
              <a:t>15</a:t>
            </a:fld>
            <a:endParaRPr lang="en-US" sz="1400">
              <a:latin typeface="Times New Roman" pitchFamily="18" charset="0"/>
            </a:endParaRPr>
          </a:p>
        </p:txBody>
      </p:sp>
      <p:sp>
        <p:nvSpPr>
          <p:cNvPr id="17418" name="Text Box 10"/>
          <p:cNvSpPr txBox="1">
            <a:spLocks noChangeArrowheads="1"/>
          </p:cNvSpPr>
          <p:nvPr/>
        </p:nvSpPr>
        <p:spPr bwMode="auto">
          <a:xfrm>
            <a:off x="1214531" y="5843731"/>
            <a:ext cx="3490635" cy="307777"/>
          </a:xfrm>
          <a:prstGeom prst="rect">
            <a:avLst/>
          </a:prstGeom>
          <a:noFill/>
          <a:ln w="9525">
            <a:noFill/>
            <a:miter lim="800000"/>
            <a:headEnd/>
            <a:tailEnd/>
          </a:ln>
        </p:spPr>
        <p:txBody>
          <a:bodyPr wrap="square">
            <a:spAutoFit/>
          </a:bodyPr>
          <a:lstStyle/>
          <a:p>
            <a:pPr algn="ctr" eaLnBrk="1" hangingPunct="1"/>
            <a:r>
              <a:rPr lang="en-US" sz="1400" b="1" dirty="0">
                <a:solidFill>
                  <a:schemeClr val="bg1"/>
                </a:solidFill>
              </a:rPr>
              <a:t>Thermal Model </a:t>
            </a:r>
            <a:r>
              <a:rPr lang="en-US" sz="1400" b="1" dirty="0" smtClean="0">
                <a:solidFill>
                  <a:schemeClr val="bg1"/>
                </a:solidFill>
              </a:rPr>
              <a:t>for a Mechanical Part</a:t>
            </a:r>
            <a:endParaRPr lang="en-US" sz="1400" b="1" dirty="0">
              <a:solidFill>
                <a:schemeClr val="bg1"/>
              </a:solidFill>
            </a:endParaRPr>
          </a:p>
        </p:txBody>
      </p:sp>
      <p:pic>
        <p:nvPicPr>
          <p:cNvPr id="67586" name="Picture 2" descr="http://img.directindustry.com/images_di/photo-g/thermal-analysis-software-398174.jpg"/>
          <p:cNvPicPr>
            <a:picLocks noChangeAspect="1" noChangeArrowheads="1"/>
          </p:cNvPicPr>
          <p:nvPr/>
        </p:nvPicPr>
        <p:blipFill>
          <a:blip r:embed="rId2" cstate="print"/>
          <a:srcRect/>
          <a:stretch>
            <a:fillRect/>
          </a:stretch>
        </p:blipFill>
        <p:spPr bwMode="auto">
          <a:xfrm>
            <a:off x="383094" y="1905336"/>
            <a:ext cx="5224553" cy="3918415"/>
          </a:xfrm>
          <a:prstGeom prst="rect">
            <a:avLst/>
          </a:prstGeom>
          <a:noFill/>
        </p:spPr>
      </p:pic>
      <p:pic>
        <p:nvPicPr>
          <p:cNvPr id="67588" name="Picture 4" descr="http://www.integratedsoft.com/App_Themes/Theme1/product_image/celsiuscup.gif"/>
          <p:cNvPicPr>
            <a:picLocks noChangeAspect="1" noChangeArrowheads="1"/>
          </p:cNvPicPr>
          <p:nvPr/>
        </p:nvPicPr>
        <p:blipFill>
          <a:blip r:embed="rId3" cstate="print"/>
          <a:srcRect/>
          <a:stretch>
            <a:fillRect/>
          </a:stretch>
        </p:blipFill>
        <p:spPr bwMode="auto">
          <a:xfrm>
            <a:off x="5905008" y="1887583"/>
            <a:ext cx="2609538" cy="2790949"/>
          </a:xfrm>
          <a:prstGeom prst="rect">
            <a:avLst/>
          </a:prstGeom>
          <a:noFill/>
        </p:spPr>
      </p:pic>
    </p:spTree>
  </p:cSld>
  <p:clrMapOvr>
    <a:masterClrMapping/>
  </p:clrMapOvr>
  <p:transition spd="slow">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2" name="Title 1"/>
          <p:cNvSpPr>
            <a:spLocks/>
          </p:cNvSpPr>
          <p:nvPr/>
        </p:nvSpPr>
        <p:spPr bwMode="auto">
          <a:xfrm>
            <a:off x="304800" y="152400"/>
            <a:ext cx="8458200" cy="838200"/>
          </a:xfrm>
          <a:prstGeom prst="rect">
            <a:avLst/>
          </a:prstGeom>
          <a:noFill/>
          <a:ln w="9525">
            <a:noFill/>
            <a:miter lim="800000"/>
            <a:headEnd/>
            <a:tailEnd/>
          </a:ln>
        </p:spPr>
        <p:txBody>
          <a:bodyPr anchor="ctr"/>
          <a:lstStyle/>
          <a:p>
            <a:pPr eaLnBrk="1" hangingPunct="1">
              <a:defRPr/>
            </a:pPr>
            <a:r>
              <a:rPr lang="en-US" sz="2800" b="1" dirty="0" smtClean="0">
                <a:solidFill>
                  <a:schemeClr val="bg1"/>
                </a:solidFill>
                <a:effectLst>
                  <a:outerShdw blurRad="38100" dist="38100" dir="2700000" algn="tl">
                    <a:srgbClr val="000000"/>
                  </a:outerShdw>
                </a:effectLst>
              </a:rPr>
              <a:t>Stress</a:t>
            </a:r>
            <a:r>
              <a:rPr lang="en-US" sz="2800" b="1" dirty="0">
                <a:solidFill>
                  <a:schemeClr val="bg1"/>
                </a:solidFill>
                <a:effectLst>
                  <a:outerShdw blurRad="38100" dist="38100" dir="2700000" algn="tl">
                    <a:srgbClr val="000000"/>
                  </a:outerShdw>
                </a:effectLst>
              </a:rPr>
              <a:t>, Loads &amp; </a:t>
            </a:r>
            <a:r>
              <a:rPr lang="en-US" sz="2800" b="1" dirty="0" smtClean="0">
                <a:solidFill>
                  <a:schemeClr val="bg1"/>
                </a:solidFill>
                <a:effectLst>
                  <a:outerShdw blurRad="38100" dist="38100" dir="2700000" algn="tl">
                    <a:srgbClr val="000000"/>
                  </a:outerShdw>
                </a:effectLst>
              </a:rPr>
              <a:t>Dynamics Analysis </a:t>
            </a:r>
            <a:r>
              <a:rPr lang="en-US" sz="2800" b="1" dirty="0">
                <a:solidFill>
                  <a:schemeClr val="bg1"/>
                </a:solidFill>
                <a:effectLst>
                  <a:outerShdw blurRad="38100" dist="38100" dir="2700000" algn="tl">
                    <a:srgbClr val="000000"/>
                  </a:outerShdw>
                </a:effectLst>
              </a:rPr>
              <a:t>and Test</a:t>
            </a:r>
          </a:p>
        </p:txBody>
      </p:sp>
      <p:pic>
        <p:nvPicPr>
          <p:cNvPr id="25604" name="Picture 4"/>
          <p:cNvPicPr>
            <a:picLocks noChangeAspect="1" noChangeArrowheads="1"/>
          </p:cNvPicPr>
          <p:nvPr/>
        </p:nvPicPr>
        <p:blipFill>
          <a:blip r:embed="rId2" cstate="print"/>
          <a:srcRect/>
          <a:stretch>
            <a:fillRect/>
          </a:stretch>
        </p:blipFill>
        <p:spPr bwMode="auto">
          <a:xfrm>
            <a:off x="228600" y="1676400"/>
            <a:ext cx="2266950" cy="1511300"/>
          </a:xfrm>
          <a:prstGeom prst="rect">
            <a:avLst/>
          </a:prstGeom>
          <a:noFill/>
          <a:ln w="9525">
            <a:noFill/>
            <a:miter lim="800000"/>
            <a:headEnd/>
            <a:tailEnd/>
          </a:ln>
        </p:spPr>
      </p:pic>
      <p:pic>
        <p:nvPicPr>
          <p:cNvPr id="25605" name="Picture 5"/>
          <p:cNvPicPr>
            <a:picLocks noChangeAspect="1" noChangeArrowheads="1"/>
          </p:cNvPicPr>
          <p:nvPr/>
        </p:nvPicPr>
        <p:blipFill>
          <a:blip r:embed="rId3" cstate="print"/>
          <a:srcRect/>
          <a:stretch>
            <a:fillRect/>
          </a:stretch>
        </p:blipFill>
        <p:spPr bwMode="auto">
          <a:xfrm>
            <a:off x="1686758" y="3025066"/>
            <a:ext cx="2349500" cy="1708150"/>
          </a:xfrm>
          <a:prstGeom prst="rect">
            <a:avLst/>
          </a:prstGeom>
          <a:noFill/>
          <a:ln w="9525">
            <a:noFill/>
            <a:miter lim="800000"/>
            <a:headEnd/>
            <a:tailEnd/>
          </a:ln>
        </p:spPr>
      </p:pic>
      <p:pic>
        <p:nvPicPr>
          <p:cNvPr id="25606" name="Picture 6"/>
          <p:cNvPicPr>
            <a:picLocks noChangeAspect="1" noChangeArrowheads="1"/>
          </p:cNvPicPr>
          <p:nvPr/>
        </p:nvPicPr>
        <p:blipFill>
          <a:blip r:embed="rId4" cstate="print"/>
          <a:srcRect/>
          <a:stretch>
            <a:fillRect/>
          </a:stretch>
        </p:blipFill>
        <p:spPr bwMode="auto">
          <a:xfrm>
            <a:off x="685800" y="4800600"/>
            <a:ext cx="2339975" cy="1308100"/>
          </a:xfrm>
          <a:prstGeom prst="rect">
            <a:avLst/>
          </a:prstGeom>
          <a:noFill/>
          <a:ln w="9525">
            <a:noFill/>
            <a:miter lim="800000"/>
            <a:headEnd/>
            <a:tailEnd/>
          </a:ln>
        </p:spPr>
      </p:pic>
      <p:sp>
        <p:nvSpPr>
          <p:cNvPr id="25607" name="Text Box 7"/>
          <p:cNvSpPr txBox="1">
            <a:spLocks noChangeArrowheads="1"/>
          </p:cNvSpPr>
          <p:nvPr/>
        </p:nvSpPr>
        <p:spPr bwMode="auto">
          <a:xfrm>
            <a:off x="228600" y="1295400"/>
            <a:ext cx="3124200" cy="336550"/>
          </a:xfrm>
          <a:prstGeom prst="rect">
            <a:avLst/>
          </a:prstGeom>
          <a:noFill/>
          <a:ln w="9525">
            <a:noFill/>
            <a:miter lim="800000"/>
            <a:headEnd/>
            <a:tailEnd/>
          </a:ln>
        </p:spPr>
        <p:txBody>
          <a:bodyPr>
            <a:spAutoFit/>
          </a:bodyPr>
          <a:lstStyle/>
          <a:p>
            <a:pPr eaLnBrk="1" hangingPunct="1">
              <a:spcBef>
                <a:spcPct val="50000"/>
              </a:spcBef>
            </a:pPr>
            <a:r>
              <a:rPr lang="en-US" sz="1600" dirty="0">
                <a:solidFill>
                  <a:schemeClr val="bg1"/>
                </a:solidFill>
              </a:rPr>
              <a:t>Electronics Package Analysis</a:t>
            </a:r>
          </a:p>
        </p:txBody>
      </p:sp>
      <p:sp>
        <p:nvSpPr>
          <p:cNvPr id="25608" name="Text Box 8"/>
          <p:cNvSpPr txBox="1">
            <a:spLocks noChangeArrowheads="1"/>
          </p:cNvSpPr>
          <p:nvPr/>
        </p:nvSpPr>
        <p:spPr bwMode="auto">
          <a:xfrm>
            <a:off x="381000" y="3048000"/>
            <a:ext cx="2590800" cy="304800"/>
          </a:xfrm>
          <a:prstGeom prst="rect">
            <a:avLst/>
          </a:prstGeom>
          <a:noFill/>
          <a:ln w="9525">
            <a:noFill/>
            <a:miter lim="800000"/>
            <a:headEnd/>
            <a:tailEnd/>
          </a:ln>
        </p:spPr>
        <p:txBody>
          <a:bodyPr>
            <a:spAutoFit/>
          </a:bodyPr>
          <a:lstStyle/>
          <a:p>
            <a:pPr eaLnBrk="1" hangingPunct="1">
              <a:spcBef>
                <a:spcPct val="50000"/>
              </a:spcBef>
            </a:pPr>
            <a:r>
              <a:rPr lang="en-US" sz="1400" dirty="0">
                <a:solidFill>
                  <a:schemeClr val="bg1"/>
                </a:solidFill>
              </a:rPr>
              <a:t>Design Model</a:t>
            </a:r>
          </a:p>
        </p:txBody>
      </p:sp>
      <p:sp>
        <p:nvSpPr>
          <p:cNvPr id="25609" name="Text Box 9"/>
          <p:cNvSpPr txBox="1">
            <a:spLocks noChangeArrowheads="1"/>
          </p:cNvSpPr>
          <p:nvPr/>
        </p:nvSpPr>
        <p:spPr bwMode="auto">
          <a:xfrm>
            <a:off x="457200" y="3657600"/>
            <a:ext cx="1371600" cy="523220"/>
          </a:xfrm>
          <a:prstGeom prst="rect">
            <a:avLst/>
          </a:prstGeom>
          <a:noFill/>
          <a:ln w="9525">
            <a:noFill/>
            <a:miter lim="800000"/>
            <a:headEnd/>
            <a:tailEnd/>
          </a:ln>
        </p:spPr>
        <p:txBody>
          <a:bodyPr>
            <a:spAutoFit/>
          </a:bodyPr>
          <a:lstStyle/>
          <a:p>
            <a:pPr eaLnBrk="1" hangingPunct="1">
              <a:spcBef>
                <a:spcPct val="50000"/>
              </a:spcBef>
            </a:pPr>
            <a:r>
              <a:rPr lang="en-US" sz="1400" dirty="0">
                <a:solidFill>
                  <a:schemeClr val="bg1"/>
                </a:solidFill>
              </a:rPr>
              <a:t>Finite Element Model</a:t>
            </a:r>
          </a:p>
        </p:txBody>
      </p:sp>
      <p:sp>
        <p:nvSpPr>
          <p:cNvPr id="25610" name="Text Box 10"/>
          <p:cNvSpPr txBox="1">
            <a:spLocks noChangeArrowheads="1"/>
          </p:cNvSpPr>
          <p:nvPr/>
        </p:nvSpPr>
        <p:spPr bwMode="auto">
          <a:xfrm>
            <a:off x="609600" y="6172200"/>
            <a:ext cx="3124200" cy="523220"/>
          </a:xfrm>
          <a:prstGeom prst="rect">
            <a:avLst/>
          </a:prstGeom>
          <a:noFill/>
          <a:ln w="9525">
            <a:noFill/>
            <a:miter lim="800000"/>
            <a:headEnd/>
            <a:tailEnd/>
          </a:ln>
        </p:spPr>
        <p:txBody>
          <a:bodyPr>
            <a:spAutoFit/>
          </a:bodyPr>
          <a:lstStyle/>
          <a:p>
            <a:pPr eaLnBrk="1" hangingPunct="1">
              <a:spcBef>
                <a:spcPct val="50000"/>
              </a:spcBef>
            </a:pPr>
            <a:r>
              <a:rPr lang="en-US" sz="1400" dirty="0">
                <a:solidFill>
                  <a:schemeClr val="bg1"/>
                </a:solidFill>
              </a:rPr>
              <a:t>Results – Response Under Loading Conditions</a:t>
            </a:r>
          </a:p>
        </p:txBody>
      </p:sp>
      <p:sp>
        <p:nvSpPr>
          <p:cNvPr id="25611" name="AutoShape 11"/>
          <p:cNvSpPr>
            <a:spLocks noChangeArrowheads="1"/>
          </p:cNvSpPr>
          <p:nvPr/>
        </p:nvSpPr>
        <p:spPr bwMode="auto">
          <a:xfrm rot="5400000">
            <a:off x="2743200" y="2514600"/>
            <a:ext cx="457200" cy="304800"/>
          </a:xfrm>
          <a:custGeom>
            <a:avLst/>
            <a:gdLst>
              <a:gd name="T0" fmla="*/ 320167 w 21600"/>
              <a:gd name="T1" fmla="*/ 0 h 21600"/>
              <a:gd name="T2" fmla="*/ 320167 w 21600"/>
              <a:gd name="T3" fmla="*/ 171563 h 21600"/>
              <a:gd name="T4" fmla="*/ 68516 w 21600"/>
              <a:gd name="T5" fmla="*/ 304800 h 21600"/>
              <a:gd name="T6" fmla="*/ 457200 w 21600"/>
              <a:gd name="T7" fmla="*/ 85781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5612" name="AutoShape 12"/>
          <p:cNvSpPr>
            <a:spLocks noChangeArrowheads="1"/>
          </p:cNvSpPr>
          <p:nvPr/>
        </p:nvSpPr>
        <p:spPr bwMode="auto">
          <a:xfrm rot="10800000">
            <a:off x="3276600" y="4724400"/>
            <a:ext cx="457200" cy="838200"/>
          </a:xfrm>
          <a:custGeom>
            <a:avLst/>
            <a:gdLst>
              <a:gd name="T0" fmla="*/ 320167 w 21600"/>
              <a:gd name="T1" fmla="*/ 0 h 21600"/>
              <a:gd name="T2" fmla="*/ 320167 w 21600"/>
              <a:gd name="T3" fmla="*/ 471798 h 21600"/>
              <a:gd name="T4" fmla="*/ 68516 w 21600"/>
              <a:gd name="T5" fmla="*/ 838200 h 21600"/>
              <a:gd name="T6" fmla="*/ 457200 w 21600"/>
              <a:gd name="T7" fmla="*/ 235899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en-US"/>
          </a:p>
        </p:txBody>
      </p:sp>
      <p:pic>
        <p:nvPicPr>
          <p:cNvPr id="25614" name="Picture 14"/>
          <p:cNvPicPr>
            <a:picLocks noChangeAspect="1" noChangeArrowheads="1"/>
          </p:cNvPicPr>
          <p:nvPr/>
        </p:nvPicPr>
        <p:blipFill>
          <a:blip r:embed="rId5" cstate="print"/>
          <a:srcRect/>
          <a:stretch>
            <a:fillRect/>
          </a:stretch>
        </p:blipFill>
        <p:spPr bwMode="auto">
          <a:xfrm>
            <a:off x="5598111" y="4745115"/>
            <a:ext cx="2174875" cy="1625600"/>
          </a:xfrm>
          <a:prstGeom prst="rect">
            <a:avLst/>
          </a:prstGeom>
          <a:noFill/>
          <a:ln w="9525">
            <a:noFill/>
            <a:miter lim="800000"/>
            <a:headEnd/>
            <a:tailEnd/>
          </a:ln>
        </p:spPr>
      </p:pic>
      <p:pic>
        <p:nvPicPr>
          <p:cNvPr id="25615" name="Picture 15"/>
          <p:cNvPicPr>
            <a:picLocks noChangeAspect="1" noChangeArrowheads="1"/>
          </p:cNvPicPr>
          <p:nvPr/>
        </p:nvPicPr>
        <p:blipFill>
          <a:blip r:embed="rId6" cstate="print"/>
          <a:srcRect/>
          <a:stretch>
            <a:fillRect/>
          </a:stretch>
        </p:blipFill>
        <p:spPr bwMode="auto">
          <a:xfrm>
            <a:off x="5606988" y="1148919"/>
            <a:ext cx="2174875" cy="3249613"/>
          </a:xfrm>
          <a:prstGeom prst="rect">
            <a:avLst/>
          </a:prstGeom>
          <a:noFill/>
          <a:ln w="9525">
            <a:noFill/>
            <a:miter lim="800000"/>
            <a:headEnd/>
            <a:tailEnd/>
          </a:ln>
        </p:spPr>
      </p:pic>
      <p:sp>
        <p:nvSpPr>
          <p:cNvPr id="25617" name="Text Box 17"/>
          <p:cNvSpPr txBox="1">
            <a:spLocks noChangeArrowheads="1"/>
          </p:cNvSpPr>
          <p:nvPr/>
        </p:nvSpPr>
        <p:spPr bwMode="auto">
          <a:xfrm>
            <a:off x="4648200" y="1295400"/>
            <a:ext cx="4267200" cy="336550"/>
          </a:xfrm>
          <a:prstGeom prst="rect">
            <a:avLst/>
          </a:prstGeom>
          <a:noFill/>
          <a:ln w="9525">
            <a:noFill/>
            <a:miter lim="800000"/>
            <a:headEnd/>
            <a:tailEnd/>
          </a:ln>
        </p:spPr>
        <p:txBody>
          <a:bodyPr>
            <a:spAutoFit/>
          </a:bodyPr>
          <a:lstStyle/>
          <a:p>
            <a:pPr eaLnBrk="1" hangingPunct="1">
              <a:spcBef>
                <a:spcPct val="50000"/>
              </a:spcBef>
            </a:pPr>
            <a:r>
              <a:rPr lang="en-US" sz="1600"/>
              <a:t>Nose Fairing &amp; Cap Structural Test</a:t>
            </a:r>
          </a:p>
        </p:txBody>
      </p:sp>
    </p:spTree>
  </p:cSld>
  <p:clrMapOvr>
    <a:masterClrMapping/>
  </p:clrMapOvr>
  <p:transition spd="slow">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xfrm>
            <a:off x="600976" y="289647"/>
            <a:ext cx="8229600" cy="563562"/>
          </a:xfrm>
        </p:spPr>
        <p:txBody>
          <a:bodyPr/>
          <a:lstStyle/>
          <a:p>
            <a:pPr eaLnBrk="1" hangingPunct="1">
              <a:defRPr/>
            </a:pPr>
            <a:r>
              <a:rPr lang="en-US" dirty="0" smtClean="0"/>
              <a:t>Engineering Statistics</a:t>
            </a:r>
            <a:endParaRPr lang="en-US" dirty="0"/>
          </a:p>
        </p:txBody>
      </p:sp>
      <p:sp>
        <p:nvSpPr>
          <p:cNvPr id="592899" name="Rectangle 3"/>
          <p:cNvSpPr>
            <a:spLocks noGrp="1" noChangeArrowheads="1"/>
          </p:cNvSpPr>
          <p:nvPr>
            <p:ph type="body" idx="1"/>
          </p:nvPr>
        </p:nvSpPr>
        <p:spPr>
          <a:xfrm>
            <a:off x="523050" y="1168885"/>
            <a:ext cx="8494818" cy="4927107"/>
          </a:xfrm>
        </p:spPr>
        <p:txBody>
          <a:bodyPr/>
          <a:lstStyle/>
          <a:p>
            <a:r>
              <a:rPr lang="en-US" sz="2400" dirty="0" smtClean="0">
                <a:solidFill>
                  <a:srgbClr val="FFFF00"/>
                </a:solidFill>
              </a:rPr>
              <a:t>Engineering Jobs in United States</a:t>
            </a:r>
          </a:p>
          <a:p>
            <a:pPr lvl="1"/>
            <a:r>
              <a:rPr lang="en-US" sz="2400" dirty="0" smtClean="0">
                <a:solidFill>
                  <a:srgbClr val="FFFF00"/>
                </a:solidFill>
              </a:rPr>
              <a:t>1.5 Million</a:t>
            </a:r>
          </a:p>
          <a:p>
            <a:pPr lvl="1">
              <a:buNone/>
            </a:pPr>
            <a:endParaRPr lang="en-US" sz="2400" dirty="0" smtClean="0">
              <a:solidFill>
                <a:srgbClr val="FFFF00"/>
              </a:solidFill>
            </a:endParaRPr>
          </a:p>
          <a:p>
            <a:r>
              <a:rPr lang="en-US" sz="2400" dirty="0" smtClean="0">
                <a:solidFill>
                  <a:srgbClr val="FFFF00"/>
                </a:solidFill>
              </a:rPr>
              <a:t>Engineering Jobs Growth Rate</a:t>
            </a:r>
          </a:p>
          <a:p>
            <a:pPr lvl="1"/>
            <a:r>
              <a:rPr lang="en-US" sz="2400" dirty="0" smtClean="0">
                <a:solidFill>
                  <a:srgbClr val="FFFF00"/>
                </a:solidFill>
              </a:rPr>
              <a:t>10% annual growth </a:t>
            </a:r>
          </a:p>
          <a:p>
            <a:pPr lvl="1"/>
            <a:r>
              <a:rPr lang="en-US" sz="2400" dirty="0" smtClean="0">
                <a:solidFill>
                  <a:srgbClr val="FFFF00"/>
                </a:solidFill>
              </a:rPr>
              <a:t>Approximately 150,000 / year</a:t>
            </a:r>
          </a:p>
          <a:p>
            <a:pPr lvl="1">
              <a:buNone/>
            </a:pPr>
            <a:endParaRPr lang="en-US" sz="2400" dirty="0" smtClean="0">
              <a:solidFill>
                <a:srgbClr val="FFFF00"/>
              </a:solidFill>
            </a:endParaRPr>
          </a:p>
          <a:p>
            <a:r>
              <a:rPr lang="en-US" sz="2400" dirty="0" smtClean="0">
                <a:solidFill>
                  <a:srgbClr val="FFFF00"/>
                </a:solidFill>
              </a:rPr>
              <a:t>Current Engineering Graduation Rate</a:t>
            </a:r>
          </a:p>
          <a:p>
            <a:pPr lvl="1"/>
            <a:r>
              <a:rPr lang="en-US" sz="2400" dirty="0" smtClean="0">
                <a:solidFill>
                  <a:srgbClr val="FFFF00"/>
                </a:solidFill>
              </a:rPr>
              <a:t>137,000 new engineers per year</a:t>
            </a:r>
          </a:p>
          <a:p>
            <a:pPr eaLnBrk="1" hangingPunct="1">
              <a:defRPr/>
            </a:pPr>
            <a:endParaRPr lang="en-US" sz="2400" dirty="0" smtClean="0">
              <a:solidFill>
                <a:srgbClr val="FFFF00"/>
              </a:solidFill>
            </a:endParaRPr>
          </a:p>
        </p:txBody>
      </p:sp>
      <p:sp>
        <p:nvSpPr>
          <p:cNvPr id="10" name="Rectangle 9"/>
          <p:cNvSpPr/>
          <p:nvPr/>
        </p:nvSpPr>
        <p:spPr>
          <a:xfrm>
            <a:off x="5801871" y="6254927"/>
            <a:ext cx="2601994" cy="246221"/>
          </a:xfrm>
          <a:prstGeom prst="rect">
            <a:avLst/>
          </a:prstGeom>
        </p:spPr>
        <p:txBody>
          <a:bodyPr wrap="none">
            <a:spAutoFit/>
          </a:bodyPr>
          <a:lstStyle/>
          <a:p>
            <a:r>
              <a:rPr lang="en-US" dirty="0" smtClean="0">
                <a:solidFill>
                  <a:schemeClr val="bg1"/>
                </a:solidFill>
              </a:rPr>
              <a:t>Credit:  http://www.careermarketplace.com</a:t>
            </a:r>
            <a:endParaRPr lang="en-US" dirty="0">
              <a:solidFill>
                <a:schemeClr val="bg1"/>
              </a:solidFill>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92899">
                                            <p:txEl>
                                              <p:pRg st="1" end="1"/>
                                            </p:txEl>
                                          </p:spTgt>
                                        </p:tgtEl>
                                        <p:attrNameLst>
                                          <p:attrName>style.visibility</p:attrName>
                                        </p:attrNameLst>
                                      </p:cBhvr>
                                      <p:to>
                                        <p:strVal val="visible"/>
                                      </p:to>
                                    </p:set>
                                    <p:anim calcmode="lin" valueType="num">
                                      <p:cBhvr additive="base">
                                        <p:cTn id="7" dur="1000" fill="hold"/>
                                        <p:tgtEl>
                                          <p:spTgt spid="592899">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5928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92899">
                                            <p:txEl>
                                              <p:pRg st="4" end="4"/>
                                            </p:txEl>
                                          </p:spTgt>
                                        </p:tgtEl>
                                        <p:attrNameLst>
                                          <p:attrName>style.visibility</p:attrName>
                                        </p:attrNameLst>
                                      </p:cBhvr>
                                      <p:to>
                                        <p:strVal val="visible"/>
                                      </p:to>
                                    </p:set>
                                    <p:anim calcmode="lin" valueType="num">
                                      <p:cBhvr additive="base">
                                        <p:cTn id="13" dur="1000" fill="hold"/>
                                        <p:tgtEl>
                                          <p:spTgt spid="592899">
                                            <p:txEl>
                                              <p:pRg st="4" end="4"/>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5928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92899">
                                            <p:txEl>
                                              <p:pRg st="5" end="5"/>
                                            </p:txEl>
                                          </p:spTgt>
                                        </p:tgtEl>
                                        <p:attrNameLst>
                                          <p:attrName>style.visibility</p:attrName>
                                        </p:attrNameLst>
                                      </p:cBhvr>
                                      <p:to>
                                        <p:strVal val="visible"/>
                                      </p:to>
                                    </p:set>
                                    <p:anim calcmode="lin" valueType="num">
                                      <p:cBhvr additive="base">
                                        <p:cTn id="19" dur="1000" fill="hold"/>
                                        <p:tgtEl>
                                          <p:spTgt spid="592899">
                                            <p:txEl>
                                              <p:pRg st="5" end="5"/>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5928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92899">
                                            <p:txEl>
                                              <p:pRg st="8" end="8"/>
                                            </p:txEl>
                                          </p:spTgt>
                                        </p:tgtEl>
                                        <p:attrNameLst>
                                          <p:attrName>style.visibility</p:attrName>
                                        </p:attrNameLst>
                                      </p:cBhvr>
                                      <p:to>
                                        <p:strVal val="visible"/>
                                      </p:to>
                                    </p:set>
                                    <p:anim calcmode="lin" valueType="num">
                                      <p:cBhvr additive="base">
                                        <p:cTn id="25" dur="1000" fill="hold"/>
                                        <p:tgtEl>
                                          <p:spTgt spid="592899">
                                            <p:txEl>
                                              <p:pRg st="8" end="8"/>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9289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51949" name="Rectangle 13"/>
          <p:cNvSpPr>
            <a:spLocks noChangeArrowheads="1"/>
          </p:cNvSpPr>
          <p:nvPr/>
        </p:nvSpPr>
        <p:spPr bwMode="auto">
          <a:xfrm>
            <a:off x="0" y="603250"/>
            <a:ext cx="9144000" cy="444500"/>
          </a:xfrm>
          <a:prstGeom prst="rect">
            <a:avLst/>
          </a:prstGeom>
          <a:noFill/>
          <a:ln w="9525">
            <a:noFill/>
            <a:miter lim="800000"/>
            <a:headEnd/>
            <a:tailEnd/>
          </a:ln>
          <a:effectLst/>
        </p:spPr>
        <p:txBody>
          <a:bodyPr lIns="82296" anchor="ctr"/>
          <a:lstStyle/>
          <a:p>
            <a:pPr algn="ctr">
              <a:defRPr/>
            </a:pPr>
            <a:r>
              <a:rPr lang="en-US" sz="2800" dirty="0" smtClean="0">
                <a:effectLst>
                  <a:outerShdw blurRad="38100" dist="38100" dir="2700000" algn="tl">
                    <a:srgbClr val="C0C0C0"/>
                  </a:outerShdw>
                </a:effectLst>
                <a:latin typeface="Arial" charset="0"/>
              </a:rPr>
              <a:t>Engineering Career Projections</a:t>
            </a:r>
          </a:p>
          <a:p>
            <a:pPr algn="ctr">
              <a:defRPr/>
            </a:pPr>
            <a:r>
              <a:rPr lang="en-US" sz="2800" dirty="0" smtClean="0">
                <a:effectLst>
                  <a:outerShdw blurRad="38100" dist="38100" dir="2700000" algn="tl">
                    <a:srgbClr val="C0C0C0"/>
                  </a:outerShdw>
                </a:effectLst>
                <a:latin typeface="Arial" charset="0"/>
              </a:rPr>
              <a:t>2012 </a:t>
            </a:r>
            <a:r>
              <a:rPr lang="en-US" sz="2800" dirty="0" smtClean="0">
                <a:effectLst>
                  <a:outerShdw blurRad="38100" dist="38100" dir="2700000" algn="tl">
                    <a:srgbClr val="C0C0C0"/>
                  </a:outerShdw>
                </a:effectLst>
                <a:latin typeface="Arial" charset="0"/>
              </a:rPr>
              <a:t>– 1.5 Million Engineers</a:t>
            </a:r>
            <a:endParaRPr lang="en-US" sz="2800" dirty="0">
              <a:effectLst>
                <a:outerShdw blurRad="38100" dist="38100" dir="2700000" algn="tl">
                  <a:srgbClr val="C0C0C0"/>
                </a:outerShdw>
              </a:effectLst>
              <a:latin typeface="Arial" charset="0"/>
            </a:endParaRPr>
          </a:p>
        </p:txBody>
      </p:sp>
      <p:sp>
        <p:nvSpPr>
          <p:cNvPr id="552005" name="Line 69"/>
          <p:cNvSpPr>
            <a:spLocks noChangeShapeType="1"/>
          </p:cNvSpPr>
          <p:nvPr/>
        </p:nvSpPr>
        <p:spPr bwMode="auto">
          <a:xfrm>
            <a:off x="1152236" y="2514600"/>
            <a:ext cx="0" cy="3048000"/>
          </a:xfrm>
          <a:prstGeom prst="line">
            <a:avLst/>
          </a:prstGeom>
          <a:noFill/>
          <a:ln w="38100">
            <a:solidFill>
              <a:schemeClr val="tx1"/>
            </a:solidFill>
            <a:round/>
            <a:headEnd/>
            <a:tailEnd/>
          </a:ln>
          <a:effectLst/>
        </p:spPr>
        <p:txBody>
          <a:bodyPr/>
          <a:lstStyle/>
          <a:p>
            <a:pPr eaLnBrk="0" hangingPunct="0">
              <a:defRPr/>
            </a:pPr>
            <a:endParaRPr lang="en-US">
              <a:effectLst>
                <a:outerShdw blurRad="38100" dist="38100" dir="2700000" algn="tl">
                  <a:srgbClr val="000000">
                    <a:alpha val="43137"/>
                  </a:srgbClr>
                </a:outerShdw>
              </a:effectLst>
            </a:endParaRPr>
          </a:p>
        </p:txBody>
      </p:sp>
      <p:sp>
        <p:nvSpPr>
          <p:cNvPr id="552006" name="Line 70"/>
          <p:cNvSpPr>
            <a:spLocks noChangeShapeType="1"/>
          </p:cNvSpPr>
          <p:nvPr/>
        </p:nvSpPr>
        <p:spPr bwMode="auto">
          <a:xfrm>
            <a:off x="1066800" y="5410200"/>
            <a:ext cx="6553200" cy="0"/>
          </a:xfrm>
          <a:prstGeom prst="line">
            <a:avLst/>
          </a:prstGeom>
          <a:noFill/>
          <a:ln w="38100">
            <a:solidFill>
              <a:schemeClr val="tx1"/>
            </a:solidFill>
            <a:round/>
            <a:headEnd/>
            <a:tailEnd/>
          </a:ln>
          <a:effectLst/>
        </p:spPr>
        <p:txBody>
          <a:bodyPr/>
          <a:lstStyle/>
          <a:p>
            <a:pPr eaLnBrk="0" hangingPunct="0">
              <a:defRPr/>
            </a:pPr>
            <a:endParaRPr lang="en-US">
              <a:effectLst>
                <a:outerShdw blurRad="38100" dist="38100" dir="2700000" algn="tl">
                  <a:srgbClr val="000000">
                    <a:alpha val="43137"/>
                  </a:srgbClr>
                </a:outerShdw>
              </a:effectLst>
            </a:endParaRPr>
          </a:p>
        </p:txBody>
      </p:sp>
      <p:sp>
        <p:nvSpPr>
          <p:cNvPr id="552007" name="Line 71"/>
          <p:cNvSpPr>
            <a:spLocks noChangeShapeType="1"/>
          </p:cNvSpPr>
          <p:nvPr/>
        </p:nvSpPr>
        <p:spPr bwMode="auto">
          <a:xfrm>
            <a:off x="5336336" y="2346036"/>
            <a:ext cx="0" cy="3052616"/>
          </a:xfrm>
          <a:prstGeom prst="line">
            <a:avLst/>
          </a:prstGeom>
          <a:noFill/>
          <a:ln w="38100">
            <a:solidFill>
              <a:schemeClr val="accent2"/>
            </a:solidFill>
            <a:round/>
            <a:headEnd/>
            <a:tailEnd/>
          </a:ln>
          <a:effectLst/>
        </p:spPr>
        <p:txBody>
          <a:bodyPr/>
          <a:lstStyle/>
          <a:p>
            <a:pPr eaLnBrk="0" hangingPunct="0">
              <a:defRPr/>
            </a:pPr>
            <a:endParaRPr lang="en-US">
              <a:effectLst>
                <a:outerShdw blurRad="38100" dist="38100" dir="2700000" algn="tl">
                  <a:srgbClr val="000000">
                    <a:alpha val="43137"/>
                  </a:srgbClr>
                </a:outerShdw>
              </a:effectLst>
            </a:endParaRPr>
          </a:p>
        </p:txBody>
      </p:sp>
      <p:sp>
        <p:nvSpPr>
          <p:cNvPr id="8198" name="Text Box 72"/>
          <p:cNvSpPr txBox="1">
            <a:spLocks noChangeArrowheads="1"/>
          </p:cNvSpPr>
          <p:nvPr/>
        </p:nvSpPr>
        <p:spPr bwMode="auto">
          <a:xfrm>
            <a:off x="4345736" y="2406104"/>
            <a:ext cx="2362200" cy="304800"/>
          </a:xfrm>
          <a:prstGeom prst="rect">
            <a:avLst/>
          </a:prstGeom>
          <a:noFill/>
          <a:ln w="9525">
            <a:noFill/>
            <a:miter lim="800000"/>
            <a:headEnd/>
            <a:tailEnd/>
          </a:ln>
        </p:spPr>
        <p:txBody>
          <a:bodyPr>
            <a:spAutoFit/>
          </a:bodyPr>
          <a:lstStyle/>
          <a:p>
            <a:pPr algn="ctr">
              <a:spcBef>
                <a:spcPct val="50000"/>
              </a:spcBef>
            </a:pPr>
            <a:r>
              <a:rPr lang="en-US" sz="1400" dirty="0">
                <a:solidFill>
                  <a:schemeClr val="accent2"/>
                </a:solidFill>
                <a:latin typeface="Arial" pitchFamily="34" charset="0"/>
              </a:rPr>
              <a:t>Career             Retirement</a:t>
            </a:r>
          </a:p>
        </p:txBody>
      </p:sp>
      <p:sp>
        <p:nvSpPr>
          <p:cNvPr id="8199" name="Text Box 73"/>
          <p:cNvSpPr txBox="1">
            <a:spLocks noChangeArrowheads="1"/>
          </p:cNvSpPr>
          <p:nvPr/>
        </p:nvSpPr>
        <p:spPr bwMode="auto">
          <a:xfrm>
            <a:off x="1143000" y="5486400"/>
            <a:ext cx="7391400" cy="304800"/>
          </a:xfrm>
          <a:prstGeom prst="rect">
            <a:avLst/>
          </a:prstGeom>
          <a:noFill/>
          <a:ln w="9525">
            <a:noFill/>
            <a:miter lim="800000"/>
            <a:headEnd/>
            <a:tailEnd/>
          </a:ln>
        </p:spPr>
        <p:txBody>
          <a:bodyPr>
            <a:spAutoFit/>
          </a:bodyPr>
          <a:lstStyle/>
          <a:p>
            <a:pPr>
              <a:spcBef>
                <a:spcPct val="50000"/>
              </a:spcBef>
            </a:pPr>
            <a:r>
              <a:rPr lang="en-US" sz="1400" b="0" dirty="0">
                <a:latin typeface="Arial" pitchFamily="34" charset="0"/>
              </a:rPr>
              <a:t>Early Career          </a:t>
            </a:r>
            <a:r>
              <a:rPr lang="en-US" sz="1400" b="0" dirty="0" smtClean="0">
                <a:latin typeface="Arial" pitchFamily="34" charset="0"/>
              </a:rPr>
              <a:t>Mid </a:t>
            </a:r>
            <a:r>
              <a:rPr lang="en-US" sz="1400" b="0" dirty="0">
                <a:latin typeface="Arial" pitchFamily="34" charset="0"/>
              </a:rPr>
              <a:t>Career         </a:t>
            </a:r>
            <a:r>
              <a:rPr lang="en-US" sz="1400" b="0" dirty="0" smtClean="0">
                <a:latin typeface="Arial" pitchFamily="34" charset="0"/>
              </a:rPr>
              <a:t>   Late </a:t>
            </a:r>
            <a:r>
              <a:rPr lang="en-US" sz="1400" b="0" dirty="0">
                <a:latin typeface="Arial" pitchFamily="34" charset="0"/>
              </a:rPr>
              <a:t>Career</a:t>
            </a:r>
          </a:p>
        </p:txBody>
      </p:sp>
      <p:sp>
        <p:nvSpPr>
          <p:cNvPr id="8200" name="Text Box 74"/>
          <p:cNvSpPr txBox="1">
            <a:spLocks noChangeArrowheads="1"/>
          </p:cNvSpPr>
          <p:nvPr/>
        </p:nvSpPr>
        <p:spPr bwMode="auto">
          <a:xfrm>
            <a:off x="2354317" y="5822731"/>
            <a:ext cx="2514600" cy="304800"/>
          </a:xfrm>
          <a:prstGeom prst="rect">
            <a:avLst/>
          </a:prstGeom>
          <a:noFill/>
          <a:ln w="9525">
            <a:noFill/>
            <a:miter lim="800000"/>
            <a:headEnd/>
            <a:tailEnd/>
          </a:ln>
        </p:spPr>
        <p:txBody>
          <a:bodyPr>
            <a:spAutoFit/>
          </a:bodyPr>
          <a:lstStyle/>
          <a:p>
            <a:pPr>
              <a:spcBef>
                <a:spcPct val="50000"/>
              </a:spcBef>
            </a:pPr>
            <a:r>
              <a:rPr lang="en-US" sz="1400" dirty="0" smtClean="0">
                <a:latin typeface="Arial" pitchFamily="34" charset="0"/>
              </a:rPr>
              <a:t>Stage </a:t>
            </a:r>
            <a:r>
              <a:rPr lang="en-US" sz="1400" dirty="0">
                <a:latin typeface="Arial" pitchFamily="34" charset="0"/>
              </a:rPr>
              <a:t>of Career</a:t>
            </a:r>
          </a:p>
        </p:txBody>
      </p:sp>
      <p:sp>
        <p:nvSpPr>
          <p:cNvPr id="8201" name="Text Box 75"/>
          <p:cNvSpPr txBox="1">
            <a:spLocks noChangeArrowheads="1"/>
          </p:cNvSpPr>
          <p:nvPr/>
        </p:nvSpPr>
        <p:spPr bwMode="auto">
          <a:xfrm>
            <a:off x="2068951" y="1905000"/>
            <a:ext cx="3722255" cy="369332"/>
          </a:xfrm>
          <a:prstGeom prst="rect">
            <a:avLst/>
          </a:prstGeom>
          <a:noFill/>
          <a:ln w="9525">
            <a:noFill/>
            <a:miter lim="800000"/>
            <a:headEnd/>
            <a:tailEnd/>
          </a:ln>
        </p:spPr>
        <p:txBody>
          <a:bodyPr wrap="square">
            <a:spAutoFit/>
          </a:bodyPr>
          <a:lstStyle/>
          <a:p>
            <a:pPr algn="ctr">
              <a:spcBef>
                <a:spcPct val="50000"/>
              </a:spcBef>
            </a:pPr>
            <a:r>
              <a:rPr lang="en-US" sz="1800" dirty="0" smtClean="0">
                <a:latin typeface="Arial" pitchFamily="34" charset="0"/>
              </a:rPr>
              <a:t>Engineer Age Demographics</a:t>
            </a:r>
            <a:endParaRPr lang="en-US" sz="1800" dirty="0">
              <a:latin typeface="Arial" pitchFamily="34" charset="0"/>
            </a:endParaRPr>
          </a:p>
        </p:txBody>
      </p:sp>
      <p:sp>
        <p:nvSpPr>
          <p:cNvPr id="8202" name="Text Box 76"/>
          <p:cNvSpPr txBox="1">
            <a:spLocks noChangeArrowheads="1"/>
          </p:cNvSpPr>
          <p:nvPr/>
        </p:nvSpPr>
        <p:spPr bwMode="auto">
          <a:xfrm>
            <a:off x="1600200" y="1524000"/>
            <a:ext cx="2590800" cy="366713"/>
          </a:xfrm>
          <a:prstGeom prst="rect">
            <a:avLst/>
          </a:prstGeom>
          <a:noFill/>
          <a:ln w="9525">
            <a:noFill/>
            <a:miter lim="800000"/>
            <a:headEnd/>
            <a:tailEnd/>
          </a:ln>
        </p:spPr>
        <p:txBody>
          <a:bodyPr>
            <a:spAutoFit/>
          </a:bodyPr>
          <a:lstStyle/>
          <a:p>
            <a:pPr>
              <a:spcBef>
                <a:spcPct val="50000"/>
              </a:spcBef>
            </a:pPr>
            <a:endParaRPr lang="en-US" sz="1800" b="0">
              <a:latin typeface="Arial" pitchFamily="34" charset="0"/>
            </a:endParaRPr>
          </a:p>
        </p:txBody>
      </p:sp>
      <p:grpSp>
        <p:nvGrpSpPr>
          <p:cNvPr id="2" name="Group 77"/>
          <p:cNvGrpSpPr>
            <a:grpSpLocks/>
          </p:cNvGrpSpPr>
          <p:nvPr/>
        </p:nvGrpSpPr>
        <p:grpSpPr bwMode="auto">
          <a:xfrm>
            <a:off x="-2438400" y="1524000"/>
            <a:ext cx="8991600" cy="3644900"/>
            <a:chOff x="-1536" y="960"/>
            <a:chExt cx="5664" cy="2296"/>
          </a:xfrm>
        </p:grpSpPr>
        <p:sp>
          <p:nvSpPr>
            <p:cNvPr id="8207" name="Text Box 78"/>
            <p:cNvSpPr txBox="1">
              <a:spLocks noChangeArrowheads="1"/>
            </p:cNvSpPr>
            <p:nvPr/>
          </p:nvSpPr>
          <p:spPr bwMode="auto">
            <a:xfrm>
              <a:off x="2784" y="2352"/>
              <a:ext cx="672" cy="326"/>
            </a:xfrm>
            <a:prstGeom prst="rect">
              <a:avLst/>
            </a:prstGeom>
            <a:noFill/>
            <a:ln w="9525">
              <a:noFill/>
              <a:miter lim="800000"/>
              <a:headEnd/>
              <a:tailEnd/>
            </a:ln>
          </p:spPr>
          <p:txBody>
            <a:bodyPr>
              <a:spAutoFit/>
            </a:bodyPr>
            <a:lstStyle/>
            <a:p>
              <a:pPr>
                <a:spcBef>
                  <a:spcPct val="50000"/>
                </a:spcBef>
              </a:pPr>
              <a:r>
                <a:rPr lang="en-US" sz="1400">
                  <a:latin typeface="Arial" pitchFamily="34" charset="0"/>
                </a:rPr>
                <a:t>Baby Boomers</a:t>
              </a:r>
            </a:p>
          </p:txBody>
        </p:sp>
        <p:grpSp>
          <p:nvGrpSpPr>
            <p:cNvPr id="8208" name="Group 79"/>
            <p:cNvGrpSpPr>
              <a:grpSpLocks/>
            </p:cNvGrpSpPr>
            <p:nvPr/>
          </p:nvGrpSpPr>
          <p:grpSpPr bwMode="auto">
            <a:xfrm>
              <a:off x="-1536" y="960"/>
              <a:ext cx="5664" cy="2296"/>
              <a:chOff x="-1536" y="960"/>
              <a:chExt cx="5664" cy="2296"/>
            </a:xfrm>
          </p:grpSpPr>
          <p:grpSp>
            <p:nvGrpSpPr>
              <p:cNvPr id="8209" name="Group 80"/>
              <p:cNvGrpSpPr>
                <a:grpSpLocks/>
              </p:cNvGrpSpPr>
              <p:nvPr/>
            </p:nvGrpSpPr>
            <p:grpSpPr bwMode="auto">
              <a:xfrm>
                <a:off x="-1536" y="1914"/>
                <a:ext cx="5664" cy="1342"/>
                <a:chOff x="-1968" y="1914"/>
                <a:chExt cx="5664" cy="1342"/>
              </a:xfrm>
            </p:grpSpPr>
            <p:sp>
              <p:nvSpPr>
                <p:cNvPr id="552017" name="Freeform 81"/>
                <p:cNvSpPr>
                  <a:spLocks/>
                </p:cNvSpPr>
                <p:nvPr/>
              </p:nvSpPr>
              <p:spPr bwMode="auto">
                <a:xfrm>
                  <a:off x="-1968" y="1914"/>
                  <a:ext cx="5664" cy="1342"/>
                </a:xfrm>
                <a:custGeom>
                  <a:avLst/>
                  <a:gdLst/>
                  <a:ahLst/>
                  <a:cxnLst>
                    <a:cxn ang="0">
                      <a:pos x="0" y="952"/>
                    </a:cxn>
                    <a:cxn ang="0">
                      <a:pos x="288" y="808"/>
                    </a:cxn>
                    <a:cxn ang="0">
                      <a:pos x="528" y="472"/>
                    </a:cxn>
                    <a:cxn ang="0">
                      <a:pos x="768" y="88"/>
                    </a:cxn>
                    <a:cxn ang="0">
                      <a:pos x="1200" y="40"/>
                    </a:cxn>
                    <a:cxn ang="0">
                      <a:pos x="1536" y="328"/>
                    </a:cxn>
                    <a:cxn ang="0">
                      <a:pos x="1776" y="664"/>
                    </a:cxn>
                    <a:cxn ang="0">
                      <a:pos x="2064" y="808"/>
                    </a:cxn>
                    <a:cxn ang="0">
                      <a:pos x="2256" y="664"/>
                    </a:cxn>
                    <a:cxn ang="0">
                      <a:pos x="2544" y="568"/>
                    </a:cxn>
                    <a:cxn ang="0">
                      <a:pos x="2784" y="616"/>
                    </a:cxn>
                    <a:cxn ang="0">
                      <a:pos x="3024" y="760"/>
                    </a:cxn>
                    <a:cxn ang="0">
                      <a:pos x="3264" y="856"/>
                    </a:cxn>
                    <a:cxn ang="0">
                      <a:pos x="3600" y="856"/>
                    </a:cxn>
                    <a:cxn ang="0">
                      <a:pos x="3840" y="664"/>
                    </a:cxn>
                    <a:cxn ang="0">
                      <a:pos x="4272" y="184"/>
                    </a:cxn>
                    <a:cxn ang="0">
                      <a:pos x="4656" y="88"/>
                    </a:cxn>
                    <a:cxn ang="0">
                      <a:pos x="4992" y="376"/>
                    </a:cxn>
                    <a:cxn ang="0">
                      <a:pos x="5184" y="856"/>
                    </a:cxn>
                    <a:cxn ang="0">
                      <a:pos x="5664" y="1000"/>
                    </a:cxn>
                  </a:cxnLst>
                  <a:rect l="0" t="0" r="r" b="b"/>
                  <a:pathLst>
                    <a:path w="5664" h="1000">
                      <a:moveTo>
                        <a:pt x="0" y="952"/>
                      </a:moveTo>
                      <a:cubicBezTo>
                        <a:pt x="100" y="920"/>
                        <a:pt x="200" y="888"/>
                        <a:pt x="288" y="808"/>
                      </a:cubicBezTo>
                      <a:cubicBezTo>
                        <a:pt x="376" y="728"/>
                        <a:pt x="448" y="592"/>
                        <a:pt x="528" y="472"/>
                      </a:cubicBezTo>
                      <a:cubicBezTo>
                        <a:pt x="608" y="352"/>
                        <a:pt x="656" y="160"/>
                        <a:pt x="768" y="88"/>
                      </a:cubicBezTo>
                      <a:cubicBezTo>
                        <a:pt x="880" y="16"/>
                        <a:pt x="1072" y="0"/>
                        <a:pt x="1200" y="40"/>
                      </a:cubicBezTo>
                      <a:cubicBezTo>
                        <a:pt x="1328" y="80"/>
                        <a:pt x="1440" y="224"/>
                        <a:pt x="1536" y="328"/>
                      </a:cubicBezTo>
                      <a:cubicBezTo>
                        <a:pt x="1632" y="432"/>
                        <a:pt x="1688" y="584"/>
                        <a:pt x="1776" y="664"/>
                      </a:cubicBezTo>
                      <a:cubicBezTo>
                        <a:pt x="1864" y="744"/>
                        <a:pt x="1984" y="808"/>
                        <a:pt x="2064" y="808"/>
                      </a:cubicBezTo>
                      <a:cubicBezTo>
                        <a:pt x="2144" y="808"/>
                        <a:pt x="2176" y="704"/>
                        <a:pt x="2256" y="664"/>
                      </a:cubicBezTo>
                      <a:cubicBezTo>
                        <a:pt x="2336" y="624"/>
                        <a:pt x="2456" y="576"/>
                        <a:pt x="2544" y="568"/>
                      </a:cubicBezTo>
                      <a:cubicBezTo>
                        <a:pt x="2632" y="560"/>
                        <a:pt x="2704" y="584"/>
                        <a:pt x="2784" y="616"/>
                      </a:cubicBezTo>
                      <a:cubicBezTo>
                        <a:pt x="2864" y="648"/>
                        <a:pt x="2944" y="720"/>
                        <a:pt x="3024" y="760"/>
                      </a:cubicBezTo>
                      <a:cubicBezTo>
                        <a:pt x="3104" y="800"/>
                        <a:pt x="3168" y="840"/>
                        <a:pt x="3264" y="856"/>
                      </a:cubicBezTo>
                      <a:cubicBezTo>
                        <a:pt x="3360" y="872"/>
                        <a:pt x="3504" y="888"/>
                        <a:pt x="3600" y="856"/>
                      </a:cubicBezTo>
                      <a:cubicBezTo>
                        <a:pt x="3696" y="824"/>
                        <a:pt x="3728" y="776"/>
                        <a:pt x="3840" y="664"/>
                      </a:cubicBezTo>
                      <a:cubicBezTo>
                        <a:pt x="3952" y="552"/>
                        <a:pt x="4136" y="280"/>
                        <a:pt x="4272" y="184"/>
                      </a:cubicBezTo>
                      <a:cubicBezTo>
                        <a:pt x="4408" y="88"/>
                        <a:pt x="4536" y="56"/>
                        <a:pt x="4656" y="88"/>
                      </a:cubicBezTo>
                      <a:cubicBezTo>
                        <a:pt x="4776" y="120"/>
                        <a:pt x="4904" y="248"/>
                        <a:pt x="4992" y="376"/>
                      </a:cubicBezTo>
                      <a:cubicBezTo>
                        <a:pt x="5080" y="504"/>
                        <a:pt x="5072" y="752"/>
                        <a:pt x="5184" y="856"/>
                      </a:cubicBezTo>
                      <a:cubicBezTo>
                        <a:pt x="5296" y="960"/>
                        <a:pt x="5584" y="976"/>
                        <a:pt x="5664" y="1000"/>
                      </a:cubicBezTo>
                    </a:path>
                  </a:pathLst>
                </a:custGeom>
                <a:noFill/>
                <a:ln w="9525">
                  <a:solidFill>
                    <a:schemeClr val="tx1"/>
                  </a:solidFill>
                  <a:round/>
                  <a:headEnd/>
                  <a:tailEnd/>
                </a:ln>
                <a:effectLst/>
              </p:spPr>
              <p:txBody>
                <a:bodyPr/>
                <a:lstStyle/>
                <a:p>
                  <a:pPr eaLnBrk="0" hangingPunct="0">
                    <a:defRPr/>
                  </a:pPr>
                  <a:endParaRPr lang="en-US">
                    <a:effectLst>
                      <a:outerShdw blurRad="38100" dist="38100" dir="2700000" algn="tl">
                        <a:srgbClr val="000000">
                          <a:alpha val="43137"/>
                        </a:srgbClr>
                      </a:outerShdw>
                    </a:effectLst>
                  </a:endParaRPr>
                </a:p>
              </p:txBody>
            </p:sp>
            <p:sp>
              <p:nvSpPr>
                <p:cNvPr id="8212" name="Text Box 82"/>
                <p:cNvSpPr txBox="1">
                  <a:spLocks noChangeArrowheads="1"/>
                </p:cNvSpPr>
                <p:nvPr/>
              </p:nvSpPr>
              <p:spPr bwMode="auto">
                <a:xfrm>
                  <a:off x="-1664" y="2382"/>
                  <a:ext cx="1584" cy="601"/>
                </a:xfrm>
                <a:prstGeom prst="rect">
                  <a:avLst/>
                </a:prstGeom>
                <a:noFill/>
                <a:ln w="9525">
                  <a:noFill/>
                  <a:miter lim="800000"/>
                  <a:headEnd/>
                  <a:tailEnd/>
                </a:ln>
              </p:spPr>
              <p:txBody>
                <a:bodyPr>
                  <a:spAutoFit/>
                </a:bodyPr>
                <a:lstStyle/>
                <a:p>
                  <a:pPr algn="ctr">
                    <a:spcBef>
                      <a:spcPct val="50000"/>
                    </a:spcBef>
                  </a:pPr>
                  <a:r>
                    <a:rPr lang="en-US" sz="1400" dirty="0">
                      <a:latin typeface="Arial" pitchFamily="34" charset="0"/>
                    </a:rPr>
                    <a:t>Tremendous</a:t>
                  </a:r>
                </a:p>
                <a:p>
                  <a:pPr algn="ctr">
                    <a:spcBef>
                      <a:spcPct val="50000"/>
                    </a:spcBef>
                  </a:pPr>
                  <a:r>
                    <a:rPr lang="en-US" sz="1400" dirty="0" smtClean="0">
                      <a:latin typeface="Arial" pitchFamily="34" charset="0"/>
                    </a:rPr>
                    <a:t>Opportunity for </a:t>
                  </a:r>
                  <a:r>
                    <a:rPr lang="en-US" sz="1400" dirty="0">
                      <a:latin typeface="Arial" pitchFamily="34" charset="0"/>
                    </a:rPr>
                    <a:t>new </a:t>
                  </a:r>
                  <a:endParaRPr lang="en-US" sz="1400" dirty="0" smtClean="0">
                    <a:latin typeface="Arial" pitchFamily="34" charset="0"/>
                  </a:endParaRPr>
                </a:p>
                <a:p>
                  <a:pPr algn="ctr">
                    <a:spcBef>
                      <a:spcPct val="50000"/>
                    </a:spcBef>
                  </a:pPr>
                  <a:r>
                    <a:rPr lang="en-US" sz="1400" dirty="0" smtClean="0">
                      <a:latin typeface="Arial" pitchFamily="34" charset="0"/>
                    </a:rPr>
                    <a:t>Engineering Graduates</a:t>
                  </a:r>
                  <a:endParaRPr lang="en-US" sz="1400" dirty="0">
                    <a:latin typeface="Arial" pitchFamily="34" charset="0"/>
                  </a:endParaRPr>
                </a:p>
              </p:txBody>
            </p:sp>
          </p:grpSp>
          <p:sp>
            <p:nvSpPr>
              <p:cNvPr id="8210" name="Text Box 83"/>
              <p:cNvSpPr txBox="1">
                <a:spLocks noChangeArrowheads="1"/>
              </p:cNvSpPr>
              <p:nvPr/>
            </p:nvSpPr>
            <p:spPr bwMode="auto">
              <a:xfrm>
                <a:off x="288" y="960"/>
                <a:ext cx="2297" cy="233"/>
              </a:xfrm>
              <a:prstGeom prst="rect">
                <a:avLst/>
              </a:prstGeom>
              <a:noFill/>
              <a:ln w="9525">
                <a:noFill/>
                <a:miter lim="800000"/>
                <a:headEnd/>
                <a:tailEnd/>
              </a:ln>
            </p:spPr>
            <p:txBody>
              <a:bodyPr wrap="none">
                <a:spAutoFit/>
              </a:bodyPr>
              <a:lstStyle/>
              <a:p>
                <a:r>
                  <a:rPr lang="en-US" sz="1800" dirty="0" smtClean="0">
                    <a:latin typeface="Arial" pitchFamily="34" charset="0"/>
                  </a:rPr>
                  <a:t>2022               2017               2012</a:t>
                </a:r>
                <a:endParaRPr lang="en-US" sz="1800" dirty="0">
                  <a:latin typeface="Arial" pitchFamily="34" charset="0"/>
                </a:endParaRPr>
              </a:p>
            </p:txBody>
          </p:sp>
        </p:grpSp>
      </p:grpSp>
      <p:sp>
        <p:nvSpPr>
          <p:cNvPr id="8204" name="Rectangle 84"/>
          <p:cNvSpPr>
            <a:spLocks noChangeArrowheads="1"/>
          </p:cNvSpPr>
          <p:nvPr/>
        </p:nvSpPr>
        <p:spPr bwMode="auto">
          <a:xfrm>
            <a:off x="4495800" y="1524000"/>
            <a:ext cx="3657600" cy="381000"/>
          </a:xfrm>
          <a:prstGeom prst="rect">
            <a:avLst/>
          </a:prstGeom>
          <a:solidFill>
            <a:schemeClr val="bg1"/>
          </a:solidFill>
          <a:ln w="9525">
            <a:noFill/>
            <a:miter lim="800000"/>
            <a:headEnd/>
            <a:tailEnd/>
          </a:ln>
        </p:spPr>
        <p:txBody>
          <a:bodyPr wrap="none" anchor="ctr"/>
          <a:lstStyle/>
          <a:p>
            <a:pPr algn="ctr"/>
            <a:endParaRPr lang="en-US" sz="1800" b="0">
              <a:solidFill>
                <a:schemeClr val="bg1"/>
              </a:solidFill>
              <a:latin typeface="Arial" pitchFamily="34" charset="0"/>
            </a:endParaRPr>
          </a:p>
        </p:txBody>
      </p:sp>
      <p:sp>
        <p:nvSpPr>
          <p:cNvPr id="8205" name="Rectangle 85"/>
          <p:cNvSpPr>
            <a:spLocks noChangeArrowheads="1"/>
          </p:cNvSpPr>
          <p:nvPr/>
        </p:nvSpPr>
        <p:spPr bwMode="auto">
          <a:xfrm>
            <a:off x="-670560" y="1512143"/>
            <a:ext cx="3657600" cy="381000"/>
          </a:xfrm>
          <a:prstGeom prst="rect">
            <a:avLst/>
          </a:prstGeom>
          <a:solidFill>
            <a:schemeClr val="bg1"/>
          </a:solidFill>
          <a:ln w="9525">
            <a:noFill/>
            <a:miter lim="800000"/>
            <a:headEnd/>
            <a:tailEnd/>
          </a:ln>
        </p:spPr>
        <p:txBody>
          <a:bodyPr wrap="none" anchor="ctr"/>
          <a:lstStyle/>
          <a:p>
            <a:pPr algn="ctr"/>
            <a:endParaRPr lang="en-US" sz="1800" b="0">
              <a:solidFill>
                <a:schemeClr val="bg1"/>
              </a:solidFill>
              <a:latin typeface="Arial" pitchFamily="34" charset="0"/>
            </a:endParaRPr>
          </a:p>
        </p:txBody>
      </p:sp>
      <p:sp>
        <p:nvSpPr>
          <p:cNvPr id="8206" name="Rectangle 86"/>
          <p:cNvSpPr>
            <a:spLocks noChangeArrowheads="1"/>
          </p:cNvSpPr>
          <p:nvPr/>
        </p:nvSpPr>
        <p:spPr bwMode="auto">
          <a:xfrm>
            <a:off x="0" y="2060028"/>
            <a:ext cx="1131452" cy="3368644"/>
          </a:xfrm>
          <a:prstGeom prst="rect">
            <a:avLst/>
          </a:prstGeom>
          <a:solidFill>
            <a:schemeClr val="bg1"/>
          </a:solidFill>
          <a:ln w="9525">
            <a:noFill/>
            <a:miter lim="800000"/>
            <a:headEnd/>
            <a:tailEnd/>
          </a:ln>
        </p:spPr>
        <p:txBody>
          <a:bodyPr wrap="none" anchor="ctr"/>
          <a:lstStyle/>
          <a:p>
            <a:pPr algn="ctr"/>
            <a:r>
              <a:rPr lang="en-US" sz="1400" dirty="0">
                <a:latin typeface="Arial" pitchFamily="34" charset="0"/>
              </a:rPr>
              <a:t>Qty of</a:t>
            </a:r>
          </a:p>
          <a:p>
            <a:pPr algn="ctr"/>
            <a:r>
              <a:rPr lang="en-US" sz="1400" dirty="0">
                <a:latin typeface="Arial" pitchFamily="34" charset="0"/>
              </a:rPr>
              <a:t>Engineers</a:t>
            </a:r>
          </a:p>
          <a:p>
            <a:pPr algn="ctr"/>
            <a:endParaRPr lang="en-US" sz="1400" dirty="0">
              <a:latin typeface="Arial" pitchFamily="34" charset="0"/>
            </a:endParaRPr>
          </a:p>
          <a:p>
            <a:pPr algn="ctr"/>
            <a:endParaRPr lang="en-US" sz="1400" dirty="0">
              <a:latin typeface="Arial" pitchFamily="34" charset="0"/>
            </a:endParaRPr>
          </a:p>
          <a:p>
            <a:pPr algn="ctr"/>
            <a:r>
              <a:rPr lang="en-US" sz="1400" dirty="0">
                <a:latin typeface="Arial" pitchFamily="34" charset="0"/>
              </a:rPr>
              <a:t>Lots</a:t>
            </a:r>
          </a:p>
          <a:p>
            <a:pPr algn="ctr"/>
            <a:endParaRPr lang="en-US" sz="1400" dirty="0">
              <a:latin typeface="Arial" pitchFamily="34" charset="0"/>
            </a:endParaRPr>
          </a:p>
          <a:p>
            <a:pPr algn="ctr"/>
            <a:endParaRPr lang="en-US" sz="1400" dirty="0">
              <a:latin typeface="Arial" pitchFamily="34" charset="0"/>
            </a:endParaRPr>
          </a:p>
          <a:p>
            <a:pPr algn="ctr"/>
            <a:endParaRPr lang="en-US" sz="1400" dirty="0">
              <a:latin typeface="Arial" pitchFamily="34" charset="0"/>
            </a:endParaRPr>
          </a:p>
          <a:p>
            <a:pPr algn="ctr"/>
            <a:endParaRPr lang="en-US" sz="1400" dirty="0">
              <a:latin typeface="Arial" pitchFamily="34" charset="0"/>
            </a:endParaRPr>
          </a:p>
          <a:p>
            <a:pPr algn="ctr"/>
            <a:endParaRPr lang="en-US" sz="1400" dirty="0">
              <a:latin typeface="Arial" pitchFamily="34" charset="0"/>
            </a:endParaRPr>
          </a:p>
          <a:p>
            <a:pPr algn="ctr"/>
            <a:endParaRPr lang="en-US" sz="1400" dirty="0">
              <a:latin typeface="Arial" pitchFamily="34" charset="0"/>
            </a:endParaRPr>
          </a:p>
          <a:p>
            <a:pPr algn="ctr"/>
            <a:r>
              <a:rPr lang="en-US" sz="1400" dirty="0">
                <a:latin typeface="Arial" pitchFamily="34" charset="0"/>
              </a:rPr>
              <a:t>Not Many</a:t>
            </a:r>
          </a:p>
        </p:txBody>
      </p:sp>
      <p:sp>
        <p:nvSpPr>
          <p:cNvPr id="21" name="TextBox 20"/>
          <p:cNvSpPr txBox="1"/>
          <p:nvPr/>
        </p:nvSpPr>
        <p:spPr>
          <a:xfrm>
            <a:off x="4897821" y="6001406"/>
            <a:ext cx="882869" cy="369332"/>
          </a:xfrm>
          <a:prstGeom prst="rect">
            <a:avLst/>
          </a:prstGeom>
          <a:noFill/>
        </p:spPr>
        <p:txBody>
          <a:bodyPr wrap="square" rtlCol="0">
            <a:spAutoFit/>
          </a:bodyPr>
          <a:lstStyle/>
          <a:p>
            <a:r>
              <a:rPr lang="en-US" sz="1800" dirty="0" smtClean="0">
                <a:solidFill>
                  <a:srgbClr val="FF0000"/>
                </a:solidFill>
              </a:rPr>
              <a:t>Age 55</a:t>
            </a:r>
            <a:endParaRPr lang="en-US" sz="1800" dirty="0">
              <a:solidFill>
                <a:srgbClr val="FF0000"/>
              </a:solidFill>
            </a:endParaRPr>
          </a:p>
        </p:txBody>
      </p:sp>
      <p:cxnSp>
        <p:nvCxnSpPr>
          <p:cNvPr id="23" name="Straight Arrow Connector 22"/>
          <p:cNvCxnSpPr>
            <a:stCxn id="21" idx="0"/>
          </p:cNvCxnSpPr>
          <p:nvPr/>
        </p:nvCxnSpPr>
        <p:spPr bwMode="auto">
          <a:xfrm rot="16200000" flipV="1">
            <a:off x="5060733" y="5722882"/>
            <a:ext cx="557047" cy="1"/>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24" name="Rectangle 23"/>
          <p:cNvSpPr/>
          <p:nvPr/>
        </p:nvSpPr>
        <p:spPr>
          <a:xfrm>
            <a:off x="6932863" y="6384183"/>
            <a:ext cx="1569660" cy="246221"/>
          </a:xfrm>
          <a:prstGeom prst="rect">
            <a:avLst/>
          </a:prstGeom>
        </p:spPr>
        <p:txBody>
          <a:bodyPr wrap="none">
            <a:spAutoFit/>
          </a:bodyPr>
          <a:lstStyle/>
          <a:p>
            <a:r>
              <a:rPr lang="en-US" dirty="0" smtClean="0"/>
              <a:t>Courtesy James Paradise</a:t>
            </a:r>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556E-17 -4.33495E-6 L 0.325 -4.33495E-6 " pathEditMode="relative" rAng="0" ptsTypes="AA">
                                      <p:cBhvr>
                                        <p:cTn id="6" dur="2000" fill="hold"/>
                                        <p:tgtEl>
                                          <p:spTgt spid="2"/>
                                        </p:tgtEl>
                                        <p:attrNameLst>
                                          <p:attrName>ppt_x</p:attrName>
                                          <p:attrName>ppt_y</p:attrName>
                                        </p:attrNameLst>
                                      </p:cBhvr>
                                      <p:rCtr x="162"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2.77556E-17 -2.96296E-6 L 0.37188 -2.96296E-6 " pathEditMode="relative" rAng="0" ptsTypes="AA">
                                      <p:cBhvr>
                                        <p:cTn id="10" dur="2000" fill="hold"/>
                                        <p:tgtEl>
                                          <p:spTgt spid="2"/>
                                        </p:tgtEl>
                                        <p:attrNameLst>
                                          <p:attrName>ppt_x</p:attrName>
                                          <p:attrName>ppt_y</p:attrName>
                                        </p:attrNameLst>
                                      </p:cBhvr>
                                      <p:rCtr x="18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xfrm>
            <a:off x="600976" y="386927"/>
            <a:ext cx="8229600" cy="563562"/>
          </a:xfrm>
        </p:spPr>
        <p:txBody>
          <a:bodyPr/>
          <a:lstStyle/>
          <a:p>
            <a:pPr eaLnBrk="1" hangingPunct="1">
              <a:defRPr/>
            </a:pPr>
            <a:r>
              <a:rPr lang="en-US" dirty="0" smtClean="0"/>
              <a:t>Engineering  Salaries</a:t>
            </a:r>
            <a:endParaRPr lang="en-US" dirty="0"/>
          </a:p>
        </p:txBody>
      </p:sp>
      <p:sp>
        <p:nvSpPr>
          <p:cNvPr id="592899" name="Rectangle 3"/>
          <p:cNvSpPr>
            <a:spLocks noGrp="1" noChangeArrowheads="1"/>
          </p:cNvSpPr>
          <p:nvPr>
            <p:ph type="body" idx="1"/>
          </p:nvPr>
        </p:nvSpPr>
        <p:spPr>
          <a:xfrm>
            <a:off x="519665" y="1582478"/>
            <a:ext cx="8135816" cy="4798850"/>
          </a:xfrm>
        </p:spPr>
        <p:txBody>
          <a:bodyPr/>
          <a:lstStyle/>
          <a:p>
            <a:pPr eaLnBrk="1" hangingPunct="1">
              <a:defRPr/>
            </a:pPr>
            <a:r>
              <a:rPr lang="en-US" sz="2400" dirty="0" smtClean="0"/>
              <a:t>Starting Salaries (by Degree)</a:t>
            </a:r>
          </a:p>
          <a:p>
            <a:pPr eaLnBrk="1" hangingPunct="1">
              <a:defRPr/>
            </a:pPr>
            <a:endParaRPr lang="en-US" sz="2400" dirty="0" smtClean="0">
              <a:solidFill>
                <a:srgbClr val="FFFF00"/>
              </a:solidFill>
            </a:endParaRPr>
          </a:p>
          <a:p>
            <a:pPr eaLnBrk="1" hangingPunct="1">
              <a:defRPr/>
            </a:pPr>
            <a:endParaRPr lang="en-US" sz="2400" dirty="0" smtClean="0">
              <a:solidFill>
                <a:srgbClr val="FFFF00"/>
              </a:solidFill>
            </a:endParaRPr>
          </a:p>
          <a:p>
            <a:pPr eaLnBrk="1" hangingPunct="1">
              <a:defRPr/>
            </a:pPr>
            <a:endParaRPr lang="en-US" sz="2400" dirty="0" smtClean="0">
              <a:solidFill>
                <a:srgbClr val="FFFF00"/>
              </a:solidFill>
            </a:endParaRPr>
          </a:p>
          <a:p>
            <a:pPr eaLnBrk="1" hangingPunct="1">
              <a:defRPr/>
            </a:pPr>
            <a:r>
              <a:rPr lang="en-US" sz="2400" dirty="0" smtClean="0">
                <a:solidFill>
                  <a:srgbClr val="FFFF00"/>
                </a:solidFill>
              </a:rPr>
              <a:t>With 35 Years Experience (by Degree) </a:t>
            </a:r>
          </a:p>
          <a:p>
            <a:pPr eaLnBrk="1" hangingPunct="1">
              <a:defRPr/>
            </a:pPr>
            <a:endParaRPr lang="en-US" sz="2400" dirty="0" smtClean="0">
              <a:solidFill>
                <a:srgbClr val="FFFF00"/>
              </a:solidFill>
            </a:endParaRPr>
          </a:p>
          <a:p>
            <a:pPr eaLnBrk="1" hangingPunct="1">
              <a:defRPr/>
            </a:pPr>
            <a:endParaRPr lang="en-US" sz="2400" dirty="0" smtClean="0">
              <a:solidFill>
                <a:srgbClr val="FFFF00"/>
              </a:solidFill>
            </a:endParaRPr>
          </a:p>
        </p:txBody>
      </p:sp>
      <p:graphicFrame>
        <p:nvGraphicFramePr>
          <p:cNvPr id="9" name="Table 8"/>
          <p:cNvGraphicFramePr>
            <a:graphicFrameLocks noGrp="1"/>
          </p:cNvGraphicFramePr>
          <p:nvPr/>
        </p:nvGraphicFramePr>
        <p:xfrm>
          <a:off x="1475361" y="2321108"/>
          <a:ext cx="6096000" cy="7670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solidFill>
                            <a:schemeClr val="tx1"/>
                          </a:solidFill>
                        </a:rPr>
                        <a:t>Bachelor’s</a:t>
                      </a:r>
                      <a:endParaRPr lang="en-US" dirty="0">
                        <a:solidFill>
                          <a:schemeClr val="tx1"/>
                        </a:solidFill>
                      </a:endParaRPr>
                    </a:p>
                  </a:txBody>
                  <a:tcPr/>
                </a:tc>
                <a:tc>
                  <a:txBody>
                    <a:bodyPr/>
                    <a:lstStyle/>
                    <a:p>
                      <a:pPr algn="ctr"/>
                      <a:r>
                        <a:rPr lang="en-US" dirty="0" smtClean="0">
                          <a:solidFill>
                            <a:schemeClr val="tx1"/>
                          </a:solidFill>
                        </a:rPr>
                        <a:t>Master’s</a:t>
                      </a:r>
                      <a:endParaRPr lang="en-US" dirty="0">
                        <a:solidFill>
                          <a:schemeClr val="tx1"/>
                        </a:solidFill>
                      </a:endParaRPr>
                    </a:p>
                  </a:txBody>
                  <a:tcPr/>
                </a:tc>
                <a:tc>
                  <a:txBody>
                    <a:bodyPr/>
                    <a:lstStyle/>
                    <a:p>
                      <a:pPr algn="ctr"/>
                      <a:r>
                        <a:rPr lang="en-US" dirty="0" smtClean="0">
                          <a:solidFill>
                            <a:schemeClr val="tx1"/>
                          </a:solidFill>
                        </a:rPr>
                        <a:t>Ph.D.</a:t>
                      </a:r>
                      <a:endParaRPr lang="en-US" dirty="0">
                        <a:solidFill>
                          <a:schemeClr val="tx1"/>
                        </a:solidFill>
                      </a:endParaRPr>
                    </a:p>
                  </a:txBody>
                  <a:tcPr/>
                </a:tc>
              </a:tr>
              <a:tr h="370840">
                <a:tc>
                  <a:txBody>
                    <a:bodyPr/>
                    <a:lstStyle/>
                    <a:p>
                      <a:pPr algn="ctr"/>
                      <a:r>
                        <a:rPr lang="en-US" sz="2000" b="1" dirty="0" smtClean="0"/>
                        <a:t>$58,000</a:t>
                      </a:r>
                      <a:endParaRPr lang="en-US" sz="2000" b="1" dirty="0"/>
                    </a:p>
                  </a:txBody>
                  <a:tcPr/>
                </a:tc>
                <a:tc>
                  <a:txBody>
                    <a:bodyPr/>
                    <a:lstStyle/>
                    <a:p>
                      <a:pPr algn="ctr"/>
                      <a:r>
                        <a:rPr lang="en-US" sz="2000" b="1" dirty="0" smtClean="0"/>
                        <a:t>$68,000</a:t>
                      </a:r>
                      <a:endParaRPr lang="en-US" sz="2000" b="1" dirty="0"/>
                    </a:p>
                  </a:txBody>
                  <a:tcPr/>
                </a:tc>
                <a:tc>
                  <a:txBody>
                    <a:bodyPr/>
                    <a:lstStyle/>
                    <a:p>
                      <a:pPr algn="ctr"/>
                      <a:r>
                        <a:rPr lang="en-US" sz="2000" b="1" dirty="0" smtClean="0"/>
                        <a:t>$80,000</a:t>
                      </a:r>
                      <a:endParaRPr lang="en-US" sz="2000" b="1" dirty="0"/>
                    </a:p>
                  </a:txBody>
                  <a:tcPr/>
                </a:tc>
              </a:tr>
            </a:tbl>
          </a:graphicData>
        </a:graphic>
      </p:graphicFrame>
      <p:graphicFrame>
        <p:nvGraphicFramePr>
          <p:cNvPr id="11" name="Table 10"/>
          <p:cNvGraphicFramePr>
            <a:graphicFrameLocks noGrp="1"/>
          </p:cNvGraphicFramePr>
          <p:nvPr/>
        </p:nvGraphicFramePr>
        <p:xfrm>
          <a:off x="512323" y="4062379"/>
          <a:ext cx="8096656" cy="1163320"/>
        </p:xfrm>
        <a:graphic>
          <a:graphicData uri="http://schemas.openxmlformats.org/drawingml/2006/table">
            <a:tbl>
              <a:tblPr firstRow="1" bandRow="1">
                <a:tableStyleId>{5C22544A-7EE6-4342-B048-85BDC9FD1C3A}</a:tableStyleId>
              </a:tblPr>
              <a:tblGrid>
                <a:gridCol w="2260060"/>
                <a:gridCol w="1945532"/>
                <a:gridCol w="1964987"/>
                <a:gridCol w="1926077"/>
              </a:tblGrid>
              <a:tr h="370840">
                <a:tc>
                  <a:txBody>
                    <a:bodyPr/>
                    <a:lstStyle/>
                    <a:p>
                      <a:pPr algn="ctr"/>
                      <a:r>
                        <a:rPr lang="en-US" sz="1800" b="1" kern="1200" dirty="0" smtClean="0">
                          <a:solidFill>
                            <a:schemeClr val="tx1"/>
                          </a:solidFill>
                          <a:latin typeface="+mn-lt"/>
                          <a:ea typeface="+mn-ea"/>
                          <a:cs typeface="+mn-cs"/>
                        </a:rPr>
                        <a:t>Role</a:t>
                      </a:r>
                    </a:p>
                  </a:txBody>
                  <a:tcPr/>
                </a:tc>
                <a:tc>
                  <a:txBody>
                    <a:bodyPr/>
                    <a:lstStyle/>
                    <a:p>
                      <a:pPr algn="ctr"/>
                      <a:r>
                        <a:rPr lang="en-US" dirty="0" smtClean="0">
                          <a:solidFill>
                            <a:schemeClr val="tx1"/>
                          </a:solidFill>
                        </a:rPr>
                        <a:t>Bachelor’s</a:t>
                      </a:r>
                      <a:endParaRPr lang="en-US" dirty="0">
                        <a:solidFill>
                          <a:schemeClr val="tx1"/>
                        </a:solidFill>
                      </a:endParaRPr>
                    </a:p>
                  </a:txBody>
                  <a:tcPr/>
                </a:tc>
                <a:tc>
                  <a:txBody>
                    <a:bodyPr/>
                    <a:lstStyle/>
                    <a:p>
                      <a:pPr algn="ctr"/>
                      <a:r>
                        <a:rPr lang="en-US" dirty="0" smtClean="0">
                          <a:solidFill>
                            <a:schemeClr val="tx1"/>
                          </a:solidFill>
                        </a:rPr>
                        <a:t>Master’s</a:t>
                      </a:r>
                      <a:endParaRPr lang="en-US" dirty="0">
                        <a:solidFill>
                          <a:schemeClr val="tx1"/>
                        </a:solidFill>
                      </a:endParaRPr>
                    </a:p>
                  </a:txBody>
                  <a:tcPr/>
                </a:tc>
                <a:tc>
                  <a:txBody>
                    <a:bodyPr/>
                    <a:lstStyle/>
                    <a:p>
                      <a:pPr algn="ctr"/>
                      <a:r>
                        <a:rPr lang="en-US" dirty="0" smtClean="0">
                          <a:solidFill>
                            <a:schemeClr val="tx1"/>
                          </a:solidFill>
                        </a:rPr>
                        <a:t>Ph.D.</a:t>
                      </a:r>
                      <a:endParaRPr lang="en-US" dirty="0">
                        <a:solidFill>
                          <a:schemeClr val="tx1"/>
                        </a:solidFill>
                      </a:endParaRPr>
                    </a:p>
                  </a:txBody>
                  <a:tcPr/>
                </a:tc>
              </a:tr>
              <a:tr h="370840">
                <a:tc>
                  <a:txBody>
                    <a:bodyPr/>
                    <a:lstStyle/>
                    <a:p>
                      <a:pPr algn="ctr"/>
                      <a:r>
                        <a:rPr lang="en-US" sz="1800" b="1" kern="1200" dirty="0" smtClean="0">
                          <a:solidFill>
                            <a:schemeClr val="tx1"/>
                          </a:solidFill>
                          <a:latin typeface="+mn-lt"/>
                          <a:ea typeface="+mn-ea"/>
                          <a:cs typeface="+mn-cs"/>
                        </a:rPr>
                        <a:t>Non-Supervisory</a:t>
                      </a:r>
                    </a:p>
                  </a:txBody>
                  <a:tcPr/>
                </a:tc>
                <a:tc>
                  <a:txBody>
                    <a:bodyPr/>
                    <a:lstStyle/>
                    <a:p>
                      <a:pPr algn="ctr"/>
                      <a:r>
                        <a:rPr lang="en-US" sz="2000" b="1" dirty="0" smtClean="0"/>
                        <a:t>$92,000</a:t>
                      </a:r>
                      <a:endParaRPr lang="en-US" sz="2000" b="1" dirty="0"/>
                    </a:p>
                  </a:txBody>
                  <a:tcPr/>
                </a:tc>
                <a:tc>
                  <a:txBody>
                    <a:bodyPr/>
                    <a:lstStyle/>
                    <a:p>
                      <a:pPr algn="ctr"/>
                      <a:r>
                        <a:rPr lang="en-US" sz="2000" b="1" dirty="0" smtClean="0"/>
                        <a:t>$110,000</a:t>
                      </a:r>
                      <a:endParaRPr lang="en-US" sz="2000" b="1" dirty="0"/>
                    </a:p>
                  </a:txBody>
                  <a:tcPr/>
                </a:tc>
                <a:tc>
                  <a:txBody>
                    <a:bodyPr/>
                    <a:lstStyle/>
                    <a:p>
                      <a:pPr algn="ctr"/>
                      <a:r>
                        <a:rPr lang="en-US" sz="2000" b="1" dirty="0" smtClean="0"/>
                        <a:t>$132,000</a:t>
                      </a:r>
                      <a:endParaRPr lang="en-US" sz="2000" b="1" dirty="0"/>
                    </a:p>
                  </a:txBody>
                  <a:tcPr/>
                </a:tc>
              </a:tr>
              <a:tr h="370840">
                <a:tc>
                  <a:txBody>
                    <a:bodyPr/>
                    <a:lstStyle/>
                    <a:p>
                      <a:pPr marL="0" algn="ctr" defTabSz="914400" rtl="0" eaLnBrk="1" latinLnBrk="0" hangingPunct="1"/>
                      <a:r>
                        <a:rPr lang="en-US" sz="1800" b="1" kern="1200" dirty="0" smtClean="0">
                          <a:solidFill>
                            <a:schemeClr val="tx1"/>
                          </a:solidFill>
                          <a:latin typeface="+mn-lt"/>
                          <a:ea typeface="+mn-ea"/>
                          <a:cs typeface="+mn-cs"/>
                        </a:rPr>
                        <a:t>Supervisory</a:t>
                      </a:r>
                    </a:p>
                  </a:txBody>
                  <a:tcPr/>
                </a:tc>
                <a:tc>
                  <a:txBody>
                    <a:bodyPr/>
                    <a:lstStyle/>
                    <a:p>
                      <a:pPr algn="ctr"/>
                      <a:r>
                        <a:rPr lang="en-US" sz="2000" b="1" dirty="0" smtClean="0"/>
                        <a:t>$111,000</a:t>
                      </a:r>
                      <a:endParaRPr lang="en-US" sz="2000" b="1" dirty="0"/>
                    </a:p>
                  </a:txBody>
                  <a:tcPr/>
                </a:tc>
                <a:tc>
                  <a:txBody>
                    <a:bodyPr/>
                    <a:lstStyle/>
                    <a:p>
                      <a:pPr algn="ctr"/>
                      <a:r>
                        <a:rPr lang="en-US" sz="2000" b="1" dirty="0" smtClean="0"/>
                        <a:t>$127,000</a:t>
                      </a:r>
                      <a:endParaRPr lang="en-US" sz="2000" b="1" dirty="0"/>
                    </a:p>
                  </a:txBody>
                  <a:tcPr/>
                </a:tc>
                <a:tc>
                  <a:txBody>
                    <a:bodyPr/>
                    <a:lstStyle/>
                    <a:p>
                      <a:pPr algn="ctr"/>
                      <a:r>
                        <a:rPr lang="en-US" sz="2000" b="1" dirty="0" smtClean="0"/>
                        <a:t>$148,000</a:t>
                      </a:r>
                      <a:endParaRPr lang="en-US" sz="2000" b="1" dirty="0"/>
                    </a:p>
                  </a:txBody>
                  <a:tcPr/>
                </a:tc>
              </a:tr>
            </a:tbl>
          </a:graphicData>
        </a:graphic>
      </p:graphicFrame>
      <p:sp>
        <p:nvSpPr>
          <p:cNvPr id="12" name="Rectangle 11"/>
          <p:cNvSpPr/>
          <p:nvPr/>
        </p:nvSpPr>
        <p:spPr>
          <a:xfrm>
            <a:off x="1618276" y="3140520"/>
            <a:ext cx="5726108" cy="246221"/>
          </a:xfrm>
          <a:prstGeom prst="rect">
            <a:avLst/>
          </a:prstGeom>
        </p:spPr>
        <p:txBody>
          <a:bodyPr wrap="square">
            <a:spAutoFit/>
          </a:bodyPr>
          <a:lstStyle/>
          <a:p>
            <a:r>
              <a:rPr lang="en-US" dirty="0" smtClean="0">
                <a:solidFill>
                  <a:schemeClr val="bg1"/>
                </a:solidFill>
              </a:rPr>
              <a:t>Credit:  2005 survey taken by the National Association of Colleges and Employers adjust +16%</a:t>
            </a:r>
            <a:endParaRPr lang="en-US" dirty="0">
              <a:solidFill>
                <a:schemeClr val="bg1"/>
              </a:solidFill>
            </a:endParaRPr>
          </a:p>
        </p:txBody>
      </p:sp>
      <p:sp>
        <p:nvSpPr>
          <p:cNvPr id="13" name="Rectangle 12"/>
          <p:cNvSpPr/>
          <p:nvPr/>
        </p:nvSpPr>
        <p:spPr>
          <a:xfrm>
            <a:off x="2801807" y="5335729"/>
            <a:ext cx="3190431" cy="246221"/>
          </a:xfrm>
          <a:prstGeom prst="rect">
            <a:avLst/>
          </a:prstGeom>
        </p:spPr>
        <p:txBody>
          <a:bodyPr wrap="square">
            <a:spAutoFit/>
          </a:bodyPr>
          <a:lstStyle/>
          <a:p>
            <a:r>
              <a:rPr lang="en-US" dirty="0" smtClean="0">
                <a:solidFill>
                  <a:schemeClr val="bg1"/>
                </a:solidFill>
              </a:rPr>
              <a:t>Credit:  resources.metapress.com  and  Maureen </a:t>
            </a:r>
            <a:r>
              <a:rPr lang="en-US" dirty="0" err="1" smtClean="0">
                <a:solidFill>
                  <a:schemeClr val="bg1"/>
                </a:solidFill>
              </a:rPr>
              <a:t>Byko</a:t>
            </a:r>
            <a:endParaRPr lang="en-US" dirty="0">
              <a:solidFill>
                <a:schemeClr val="bg1"/>
              </a:solidFill>
            </a:endParaRPr>
          </a:p>
        </p:txBody>
      </p:sp>
      <p:sp>
        <p:nvSpPr>
          <p:cNvPr id="14" name="Rectangle 13"/>
          <p:cNvSpPr/>
          <p:nvPr/>
        </p:nvSpPr>
        <p:spPr bwMode="auto">
          <a:xfrm>
            <a:off x="5549465" y="2669628"/>
            <a:ext cx="2238702" cy="515006"/>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5" name="Rectangle 14"/>
          <p:cNvSpPr/>
          <p:nvPr/>
        </p:nvSpPr>
        <p:spPr bwMode="auto">
          <a:xfrm>
            <a:off x="3515710" y="2669627"/>
            <a:ext cx="2243960" cy="483475"/>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6" name="Rectangle 15"/>
          <p:cNvSpPr/>
          <p:nvPr/>
        </p:nvSpPr>
        <p:spPr bwMode="auto">
          <a:xfrm>
            <a:off x="1445173" y="2669627"/>
            <a:ext cx="4246179" cy="472965"/>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7" name="Rectangle 16"/>
          <p:cNvSpPr/>
          <p:nvPr/>
        </p:nvSpPr>
        <p:spPr bwMode="auto">
          <a:xfrm>
            <a:off x="2795752" y="4419600"/>
            <a:ext cx="5812220" cy="472965"/>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8" name="Rectangle 17"/>
          <p:cNvSpPr/>
          <p:nvPr/>
        </p:nvSpPr>
        <p:spPr bwMode="auto">
          <a:xfrm>
            <a:off x="2790497" y="4813738"/>
            <a:ext cx="5812220" cy="399393"/>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2000"/>
                                        <p:tgtEl>
                                          <p:spTgt spid="16"/>
                                        </p:tgtEl>
                                        <p:attrNameLst>
                                          <p:attrName>ppt_x</p:attrName>
                                        </p:attrNameLst>
                                      </p:cBhvr>
                                      <p:tavLst>
                                        <p:tav tm="0">
                                          <p:val>
                                            <p:strVal val="ppt_x"/>
                                          </p:val>
                                        </p:tav>
                                        <p:tav tm="100000">
                                          <p:val>
                                            <p:strVal val="1+ppt_w/2"/>
                                          </p:val>
                                        </p:tav>
                                      </p:tavLst>
                                    </p:anim>
                                    <p:anim calcmode="lin" valueType="num">
                                      <p:cBhvr additive="base">
                                        <p:cTn id="7" dur="2000"/>
                                        <p:tgtEl>
                                          <p:spTgt spid="16"/>
                                        </p:tgtEl>
                                        <p:attrNameLst>
                                          <p:attrName>ppt_y</p:attrName>
                                        </p:attrNameLst>
                                      </p:cBhvr>
                                      <p:tavLst>
                                        <p:tav tm="0">
                                          <p:val>
                                            <p:strVal val="ppt_y"/>
                                          </p:val>
                                        </p:tav>
                                        <p:tav tm="100000">
                                          <p:val>
                                            <p:strVal val="ppt_y"/>
                                          </p:val>
                                        </p:tav>
                                      </p:tavLst>
                                    </p:anim>
                                    <p:set>
                                      <p:cBhvr>
                                        <p:cTn id="8" dur="1" fill="hold">
                                          <p:stCondLst>
                                            <p:cond delay="1999"/>
                                          </p:stCondLst>
                                        </p:cTn>
                                        <p:tgtEl>
                                          <p:spTgt spid="1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2000"/>
                                        <p:tgtEl>
                                          <p:spTgt spid="15"/>
                                        </p:tgtEl>
                                        <p:attrNameLst>
                                          <p:attrName>ppt_x</p:attrName>
                                        </p:attrNameLst>
                                      </p:cBhvr>
                                      <p:tavLst>
                                        <p:tav tm="0">
                                          <p:val>
                                            <p:strVal val="ppt_x"/>
                                          </p:val>
                                        </p:tav>
                                        <p:tav tm="100000">
                                          <p:val>
                                            <p:strVal val="1+ppt_w/2"/>
                                          </p:val>
                                        </p:tav>
                                      </p:tavLst>
                                    </p:anim>
                                    <p:anim calcmode="lin" valueType="num">
                                      <p:cBhvr additive="base">
                                        <p:cTn id="13" dur="2000"/>
                                        <p:tgtEl>
                                          <p:spTgt spid="15"/>
                                        </p:tgtEl>
                                        <p:attrNameLst>
                                          <p:attrName>ppt_y</p:attrName>
                                        </p:attrNameLst>
                                      </p:cBhvr>
                                      <p:tavLst>
                                        <p:tav tm="0">
                                          <p:val>
                                            <p:strVal val="ppt_y"/>
                                          </p:val>
                                        </p:tav>
                                        <p:tav tm="100000">
                                          <p:val>
                                            <p:strVal val="ppt_y"/>
                                          </p:val>
                                        </p:tav>
                                      </p:tavLst>
                                    </p:anim>
                                    <p:set>
                                      <p:cBhvr>
                                        <p:cTn id="14" dur="1" fill="hold">
                                          <p:stCondLst>
                                            <p:cond delay="1999"/>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2000"/>
                                        <p:tgtEl>
                                          <p:spTgt spid="14"/>
                                        </p:tgtEl>
                                        <p:attrNameLst>
                                          <p:attrName>ppt_x</p:attrName>
                                        </p:attrNameLst>
                                      </p:cBhvr>
                                      <p:tavLst>
                                        <p:tav tm="0">
                                          <p:val>
                                            <p:strVal val="ppt_x"/>
                                          </p:val>
                                        </p:tav>
                                        <p:tav tm="100000">
                                          <p:val>
                                            <p:strVal val="1+ppt_w/2"/>
                                          </p:val>
                                        </p:tav>
                                      </p:tavLst>
                                    </p:anim>
                                    <p:anim calcmode="lin" valueType="num">
                                      <p:cBhvr additive="base">
                                        <p:cTn id="19" dur="2000"/>
                                        <p:tgtEl>
                                          <p:spTgt spid="14"/>
                                        </p:tgtEl>
                                        <p:attrNameLst>
                                          <p:attrName>ppt_y</p:attrName>
                                        </p:attrNameLst>
                                      </p:cBhvr>
                                      <p:tavLst>
                                        <p:tav tm="0">
                                          <p:val>
                                            <p:strVal val="ppt_y"/>
                                          </p:val>
                                        </p:tav>
                                        <p:tav tm="100000">
                                          <p:val>
                                            <p:strVal val="ppt_y"/>
                                          </p:val>
                                        </p:tav>
                                      </p:tavLst>
                                    </p:anim>
                                    <p:set>
                                      <p:cBhvr>
                                        <p:cTn id="20" dur="1" fill="hold">
                                          <p:stCondLst>
                                            <p:cond delay="19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xit" presetSubtype="5" fill="hold" grpId="0" nodeType="clickEffect">
                                  <p:stCondLst>
                                    <p:cond delay="0"/>
                                  </p:stCondLst>
                                  <p:childTnLst>
                                    <p:animEffect transition="out" filter="blinds(vertical)">
                                      <p:cBhvr>
                                        <p:cTn id="24" dur="1000"/>
                                        <p:tgtEl>
                                          <p:spTgt spid="17"/>
                                        </p:tgtEl>
                                      </p:cBhvr>
                                    </p:animEffect>
                                    <p:set>
                                      <p:cBhvr>
                                        <p:cTn id="25" dur="1" fill="hold">
                                          <p:stCondLst>
                                            <p:cond delay="999"/>
                                          </p:stCondLst>
                                        </p:cTn>
                                        <p:tgtEl>
                                          <p:spTgt spid="1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 presetClass="exit" presetSubtype="10" fill="hold" grpId="0" nodeType="clickEffect">
                                  <p:stCondLst>
                                    <p:cond delay="0"/>
                                  </p:stCondLst>
                                  <p:childTnLst>
                                    <p:animEffect transition="out" filter="checkerboard(across)">
                                      <p:cBhvr>
                                        <p:cTn id="29" dur="1000"/>
                                        <p:tgtEl>
                                          <p:spTgt spid="18"/>
                                        </p:tgtEl>
                                      </p:cBhvr>
                                    </p:animEffect>
                                    <p:set>
                                      <p:cBhvr>
                                        <p:cTn id="30"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xfrm>
            <a:off x="600976" y="386926"/>
            <a:ext cx="8229600" cy="1419571"/>
          </a:xfrm>
        </p:spPr>
        <p:txBody>
          <a:bodyPr/>
          <a:lstStyle/>
          <a:p>
            <a:pPr eaLnBrk="1" hangingPunct="1">
              <a:defRPr/>
            </a:pPr>
            <a:r>
              <a:rPr lang="en-US" dirty="0" smtClean="0"/>
              <a:t>Let’s Talk About Engineering</a:t>
            </a:r>
            <a:br>
              <a:rPr lang="en-US" dirty="0" smtClean="0"/>
            </a:br>
            <a:r>
              <a:rPr lang="en-US" dirty="0" smtClean="0"/>
              <a:t/>
            </a:r>
            <a:br>
              <a:rPr lang="en-US" dirty="0" smtClean="0"/>
            </a:br>
            <a:r>
              <a:rPr lang="en-US" dirty="0" smtClean="0"/>
              <a:t>Definitions:</a:t>
            </a:r>
            <a:endParaRPr lang="en-US" dirty="0"/>
          </a:p>
        </p:txBody>
      </p:sp>
      <p:sp>
        <p:nvSpPr>
          <p:cNvPr id="592899" name="Rectangle 3"/>
          <p:cNvSpPr>
            <a:spLocks noGrp="1" noChangeArrowheads="1"/>
          </p:cNvSpPr>
          <p:nvPr>
            <p:ph type="body" idx="1"/>
          </p:nvPr>
        </p:nvSpPr>
        <p:spPr>
          <a:xfrm>
            <a:off x="528350" y="1883125"/>
            <a:ext cx="8135816" cy="3737075"/>
          </a:xfrm>
        </p:spPr>
        <p:txBody>
          <a:bodyPr/>
          <a:lstStyle/>
          <a:p>
            <a:pPr eaLnBrk="1" hangingPunct="1">
              <a:buNone/>
              <a:defRPr/>
            </a:pPr>
            <a:r>
              <a:rPr lang="en-US" sz="2400" dirty="0" smtClean="0">
                <a:solidFill>
                  <a:srgbClr val="FFFF00"/>
                </a:solidFill>
              </a:rPr>
              <a:t>Engineering:</a:t>
            </a:r>
          </a:p>
          <a:p>
            <a:pPr eaLnBrk="1" hangingPunct="1">
              <a:defRPr/>
            </a:pPr>
            <a:r>
              <a:rPr lang="en-US" sz="2400" dirty="0" smtClean="0"/>
              <a:t>The application of science and mathematics by which the properties of matter and the sources of energy in nature are made useful to people</a:t>
            </a:r>
          </a:p>
          <a:p>
            <a:pPr eaLnBrk="1" hangingPunct="1">
              <a:defRPr/>
            </a:pPr>
            <a:r>
              <a:rPr lang="en-US" sz="2400" dirty="0" smtClean="0"/>
              <a:t>The design and manufacture of complex products</a:t>
            </a:r>
          </a:p>
          <a:p>
            <a:pPr eaLnBrk="1" hangingPunct="1">
              <a:buNone/>
              <a:defRPr/>
            </a:pPr>
            <a:endParaRPr lang="en-US" sz="2400" dirty="0">
              <a:solidFill>
                <a:srgbClr val="FFFF00"/>
              </a:solidFill>
            </a:endParaRPr>
          </a:p>
          <a:p>
            <a:pPr eaLnBrk="1" hangingPunct="1">
              <a:buNone/>
              <a:defRPr/>
            </a:pPr>
            <a:r>
              <a:rPr lang="en-US" sz="2400" dirty="0" smtClean="0">
                <a:solidFill>
                  <a:srgbClr val="FFFF00"/>
                </a:solidFill>
              </a:rPr>
              <a:t>Engineer:</a:t>
            </a:r>
            <a:endParaRPr lang="en-US" sz="2400" dirty="0">
              <a:solidFill>
                <a:srgbClr val="FFFF00"/>
              </a:solidFill>
            </a:endParaRPr>
          </a:p>
          <a:p>
            <a:r>
              <a:rPr lang="en-US" sz="2400" dirty="0" smtClean="0"/>
              <a:t>One who practices engineering is called an engineer.</a:t>
            </a:r>
            <a:endParaRPr lang="en-US" sz="2400" dirty="0"/>
          </a:p>
        </p:txBody>
      </p:sp>
      <p:sp>
        <p:nvSpPr>
          <p:cNvPr id="8" name="Rectangle 7"/>
          <p:cNvSpPr/>
          <p:nvPr/>
        </p:nvSpPr>
        <p:spPr>
          <a:xfrm>
            <a:off x="3187812" y="6375015"/>
            <a:ext cx="3613490" cy="246221"/>
          </a:xfrm>
          <a:prstGeom prst="rect">
            <a:avLst/>
          </a:prstGeom>
        </p:spPr>
        <p:txBody>
          <a:bodyPr wrap="none">
            <a:spAutoFit/>
          </a:bodyPr>
          <a:lstStyle/>
          <a:p>
            <a:r>
              <a:rPr lang="en-US" dirty="0" smtClean="0">
                <a:solidFill>
                  <a:schemeClr val="bg1"/>
                </a:solidFill>
              </a:rPr>
              <a:t>Credit:  http://www.merriam-webster.com/netdict/engineering</a:t>
            </a:r>
            <a:endParaRPr lang="en-US" dirty="0">
              <a:solidFill>
                <a:schemeClr val="bg1"/>
              </a:solidFill>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2899">
                                            <p:txEl>
                                              <p:pRg st="1" end="1"/>
                                            </p:txEl>
                                          </p:spTgt>
                                        </p:tgtEl>
                                        <p:attrNameLst>
                                          <p:attrName>style.visibility</p:attrName>
                                        </p:attrNameLst>
                                      </p:cBhvr>
                                      <p:to>
                                        <p:strVal val="visible"/>
                                      </p:to>
                                    </p:set>
                                    <p:anim calcmode="lin" valueType="num">
                                      <p:cBhvr additive="base">
                                        <p:cTn id="7" dur="1000" fill="hold"/>
                                        <p:tgtEl>
                                          <p:spTgt spid="592899">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928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92899">
                                            <p:txEl>
                                              <p:pRg st="2" end="2"/>
                                            </p:txEl>
                                          </p:spTgt>
                                        </p:tgtEl>
                                        <p:attrNameLst>
                                          <p:attrName>style.visibility</p:attrName>
                                        </p:attrNameLst>
                                      </p:cBhvr>
                                      <p:to>
                                        <p:strVal val="visible"/>
                                      </p:to>
                                    </p:set>
                                    <p:anim calcmode="lin" valueType="num">
                                      <p:cBhvr additive="base">
                                        <p:cTn id="13" dur="1000" fill="hold"/>
                                        <p:tgtEl>
                                          <p:spTgt spid="592899">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928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92899">
                                            <p:txEl>
                                              <p:pRg st="5" end="5"/>
                                            </p:txEl>
                                          </p:spTgt>
                                        </p:tgtEl>
                                        <p:attrNameLst>
                                          <p:attrName>style.visibility</p:attrName>
                                        </p:attrNameLst>
                                      </p:cBhvr>
                                      <p:to>
                                        <p:strVal val="visible"/>
                                      </p:to>
                                    </p:set>
                                    <p:anim calcmode="lin" valueType="num">
                                      <p:cBhvr additive="base">
                                        <p:cTn id="19" dur="1000" fill="hold"/>
                                        <p:tgtEl>
                                          <p:spTgt spid="592899">
                                            <p:txEl>
                                              <p:pRg st="5" end="5"/>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928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xfrm>
            <a:off x="600976" y="289647"/>
            <a:ext cx="8229600" cy="563562"/>
          </a:xfrm>
        </p:spPr>
        <p:txBody>
          <a:bodyPr/>
          <a:lstStyle/>
          <a:p>
            <a:pPr eaLnBrk="1" hangingPunct="1">
              <a:defRPr/>
            </a:pPr>
            <a:r>
              <a:rPr lang="en-US" sz="3200" dirty="0" smtClean="0"/>
              <a:t>Skills Used in Engineering</a:t>
            </a:r>
            <a:endParaRPr lang="en-US" sz="3200" dirty="0"/>
          </a:p>
        </p:txBody>
      </p:sp>
      <p:sp>
        <p:nvSpPr>
          <p:cNvPr id="592899" name="Rectangle 3"/>
          <p:cNvSpPr>
            <a:spLocks noGrp="1" noChangeArrowheads="1"/>
          </p:cNvSpPr>
          <p:nvPr>
            <p:ph type="body" idx="1"/>
          </p:nvPr>
        </p:nvSpPr>
        <p:spPr>
          <a:xfrm>
            <a:off x="607130" y="937665"/>
            <a:ext cx="8494818" cy="4927107"/>
          </a:xfrm>
        </p:spPr>
        <p:txBody>
          <a:bodyPr/>
          <a:lstStyle/>
          <a:p>
            <a:r>
              <a:rPr lang="en-US" sz="2400" dirty="0" smtClean="0">
                <a:solidFill>
                  <a:srgbClr val="FFFF00"/>
                </a:solidFill>
              </a:rPr>
              <a:t>Hard Skills</a:t>
            </a:r>
          </a:p>
          <a:p>
            <a:pPr lvl="1"/>
            <a:r>
              <a:rPr lang="en-US" sz="2400" dirty="0" smtClean="0">
                <a:solidFill>
                  <a:srgbClr val="FFFF00"/>
                </a:solidFill>
              </a:rPr>
              <a:t>Math</a:t>
            </a:r>
          </a:p>
          <a:p>
            <a:pPr lvl="1"/>
            <a:r>
              <a:rPr lang="en-US" sz="2400" dirty="0" smtClean="0">
                <a:solidFill>
                  <a:srgbClr val="FFFF00"/>
                </a:solidFill>
              </a:rPr>
              <a:t>Science</a:t>
            </a:r>
          </a:p>
          <a:p>
            <a:pPr lvl="1"/>
            <a:r>
              <a:rPr lang="en-US" sz="2400" dirty="0" smtClean="0">
                <a:solidFill>
                  <a:srgbClr val="FFFF00"/>
                </a:solidFill>
              </a:rPr>
              <a:t>Problem Solving</a:t>
            </a:r>
          </a:p>
          <a:p>
            <a:pPr lvl="1">
              <a:buNone/>
            </a:pPr>
            <a:endParaRPr lang="en-US" sz="2400" dirty="0" smtClean="0">
              <a:solidFill>
                <a:srgbClr val="FFFF00"/>
              </a:solidFill>
            </a:endParaRPr>
          </a:p>
          <a:p>
            <a:r>
              <a:rPr lang="en-US" sz="2400" dirty="0" smtClean="0">
                <a:solidFill>
                  <a:srgbClr val="FFFF00"/>
                </a:solidFill>
              </a:rPr>
              <a:t>Soft Skills</a:t>
            </a:r>
          </a:p>
          <a:p>
            <a:pPr lvl="1"/>
            <a:r>
              <a:rPr lang="en-US" sz="2400" dirty="0" smtClean="0">
                <a:solidFill>
                  <a:srgbClr val="FFFF00"/>
                </a:solidFill>
              </a:rPr>
              <a:t>Communication Skills</a:t>
            </a:r>
          </a:p>
          <a:p>
            <a:pPr lvl="1"/>
            <a:r>
              <a:rPr lang="en-US" sz="2400" dirty="0" smtClean="0">
                <a:solidFill>
                  <a:srgbClr val="FFFF00"/>
                </a:solidFill>
              </a:rPr>
              <a:t>Teamwork</a:t>
            </a:r>
          </a:p>
          <a:p>
            <a:pPr lvl="1"/>
            <a:r>
              <a:rPr lang="en-US" sz="2400" dirty="0" smtClean="0">
                <a:solidFill>
                  <a:srgbClr val="FFFF00"/>
                </a:solidFill>
              </a:rPr>
              <a:t>Leadership Qualities</a:t>
            </a:r>
          </a:p>
          <a:p>
            <a:pPr lvl="1"/>
            <a:r>
              <a:rPr lang="en-US" sz="2400" dirty="0" smtClean="0">
                <a:solidFill>
                  <a:srgbClr val="FFFF00"/>
                </a:solidFill>
              </a:rPr>
              <a:t>Creativity</a:t>
            </a:r>
          </a:p>
          <a:p>
            <a:pPr lvl="1"/>
            <a:endParaRPr lang="en-US" sz="2400" dirty="0" smtClean="0">
              <a:solidFill>
                <a:srgbClr val="FFFF00"/>
              </a:solidFill>
            </a:endParaRPr>
          </a:p>
          <a:p>
            <a:pPr lvl="1">
              <a:buNone/>
            </a:pPr>
            <a:endParaRPr lang="en-US" sz="2400" dirty="0" smtClean="0">
              <a:solidFill>
                <a:srgbClr val="FFFF00"/>
              </a:solidFill>
            </a:endParaRPr>
          </a:p>
        </p:txBody>
      </p:sp>
      <p:sp>
        <p:nvSpPr>
          <p:cNvPr id="10" name="Rectangle 9"/>
          <p:cNvSpPr/>
          <p:nvPr/>
        </p:nvSpPr>
        <p:spPr>
          <a:xfrm>
            <a:off x="5801871" y="6254927"/>
            <a:ext cx="2601994" cy="246221"/>
          </a:xfrm>
          <a:prstGeom prst="rect">
            <a:avLst/>
          </a:prstGeom>
        </p:spPr>
        <p:txBody>
          <a:bodyPr wrap="none">
            <a:spAutoFit/>
          </a:bodyPr>
          <a:lstStyle/>
          <a:p>
            <a:r>
              <a:rPr lang="en-US" dirty="0" smtClean="0">
                <a:solidFill>
                  <a:schemeClr val="bg1"/>
                </a:solidFill>
              </a:rPr>
              <a:t>Credit:  http://www.careermarketplace.com</a:t>
            </a:r>
            <a:endParaRPr lang="en-US" dirty="0">
              <a:solidFill>
                <a:schemeClr val="bg1"/>
              </a:solidFill>
            </a:endParaRPr>
          </a:p>
        </p:txBody>
      </p:sp>
      <p:sp>
        <p:nvSpPr>
          <p:cNvPr id="5" name="Right Brace 4"/>
          <p:cNvSpPr/>
          <p:nvPr/>
        </p:nvSpPr>
        <p:spPr bwMode="auto">
          <a:xfrm>
            <a:off x="4540464" y="3216166"/>
            <a:ext cx="935421" cy="2270233"/>
          </a:xfrm>
          <a:prstGeom prst="rightBrace">
            <a:avLst>
              <a:gd name="adj1" fmla="val 8333"/>
              <a:gd name="adj2" fmla="val 50000"/>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6" name="TextBox 5"/>
          <p:cNvSpPr txBox="1"/>
          <p:nvPr/>
        </p:nvSpPr>
        <p:spPr>
          <a:xfrm>
            <a:off x="5444355" y="4141076"/>
            <a:ext cx="3247696" cy="461665"/>
          </a:xfrm>
          <a:prstGeom prst="rect">
            <a:avLst/>
          </a:prstGeom>
          <a:noFill/>
        </p:spPr>
        <p:txBody>
          <a:bodyPr wrap="square" rtlCol="0">
            <a:spAutoFit/>
          </a:bodyPr>
          <a:lstStyle/>
          <a:p>
            <a:r>
              <a:rPr lang="en-US" sz="2400" dirty="0" smtClean="0">
                <a:solidFill>
                  <a:srgbClr val="FFFF00"/>
                </a:solidFill>
              </a:rPr>
              <a:t>Faster Progression</a:t>
            </a:r>
            <a:endParaRPr lang="en-US" sz="2400" dirty="0">
              <a:solidFill>
                <a:srgbClr val="FFFF00"/>
              </a:solidFill>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92899">
                                            <p:txEl>
                                              <p:pRg st="1" end="1"/>
                                            </p:txEl>
                                          </p:spTgt>
                                        </p:tgtEl>
                                        <p:attrNameLst>
                                          <p:attrName>style.visibility</p:attrName>
                                        </p:attrNameLst>
                                      </p:cBhvr>
                                      <p:to>
                                        <p:strVal val="visible"/>
                                      </p:to>
                                    </p:set>
                                    <p:anim calcmode="lin" valueType="num">
                                      <p:cBhvr additive="base">
                                        <p:cTn id="7" dur="1000" fill="hold"/>
                                        <p:tgtEl>
                                          <p:spTgt spid="592899">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592899">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92899">
                                            <p:txEl>
                                              <p:pRg st="2" end="2"/>
                                            </p:txEl>
                                          </p:spTgt>
                                        </p:tgtEl>
                                        <p:attrNameLst>
                                          <p:attrName>style.visibility</p:attrName>
                                        </p:attrNameLst>
                                      </p:cBhvr>
                                      <p:to>
                                        <p:strVal val="visible"/>
                                      </p:to>
                                    </p:set>
                                    <p:anim calcmode="lin" valueType="num">
                                      <p:cBhvr additive="base">
                                        <p:cTn id="11" dur="1000" fill="hold"/>
                                        <p:tgtEl>
                                          <p:spTgt spid="592899">
                                            <p:txEl>
                                              <p:pRg st="2" end="2"/>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592899">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92899">
                                            <p:txEl>
                                              <p:pRg st="3" end="3"/>
                                            </p:txEl>
                                          </p:spTgt>
                                        </p:tgtEl>
                                        <p:attrNameLst>
                                          <p:attrName>style.visibility</p:attrName>
                                        </p:attrNameLst>
                                      </p:cBhvr>
                                      <p:to>
                                        <p:strVal val="visible"/>
                                      </p:to>
                                    </p:set>
                                    <p:anim calcmode="lin" valueType="num">
                                      <p:cBhvr additive="base">
                                        <p:cTn id="15" dur="1000" fill="hold"/>
                                        <p:tgtEl>
                                          <p:spTgt spid="592899">
                                            <p:txEl>
                                              <p:pRg st="3" end="3"/>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5928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592899">
                                            <p:txEl>
                                              <p:pRg st="6" end="6"/>
                                            </p:txEl>
                                          </p:spTgt>
                                        </p:tgtEl>
                                        <p:attrNameLst>
                                          <p:attrName>style.visibility</p:attrName>
                                        </p:attrNameLst>
                                      </p:cBhvr>
                                      <p:to>
                                        <p:strVal val="visible"/>
                                      </p:to>
                                    </p:set>
                                    <p:anim calcmode="lin" valueType="num">
                                      <p:cBhvr additive="base">
                                        <p:cTn id="21" dur="1000" fill="hold"/>
                                        <p:tgtEl>
                                          <p:spTgt spid="592899">
                                            <p:txEl>
                                              <p:pRg st="6" end="6"/>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592899">
                                            <p:txEl>
                                              <p:pRg st="6" end="6"/>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592899">
                                            <p:txEl>
                                              <p:pRg st="7" end="7"/>
                                            </p:txEl>
                                          </p:spTgt>
                                        </p:tgtEl>
                                        <p:attrNameLst>
                                          <p:attrName>style.visibility</p:attrName>
                                        </p:attrNameLst>
                                      </p:cBhvr>
                                      <p:to>
                                        <p:strVal val="visible"/>
                                      </p:to>
                                    </p:set>
                                    <p:anim calcmode="lin" valueType="num">
                                      <p:cBhvr additive="base">
                                        <p:cTn id="25" dur="1000" fill="hold"/>
                                        <p:tgtEl>
                                          <p:spTgt spid="592899">
                                            <p:txEl>
                                              <p:pRg st="7" end="7"/>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592899">
                                            <p:txEl>
                                              <p:pRg st="7" end="7"/>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592899">
                                            <p:txEl>
                                              <p:pRg st="8" end="8"/>
                                            </p:txEl>
                                          </p:spTgt>
                                        </p:tgtEl>
                                        <p:attrNameLst>
                                          <p:attrName>style.visibility</p:attrName>
                                        </p:attrNameLst>
                                      </p:cBhvr>
                                      <p:to>
                                        <p:strVal val="visible"/>
                                      </p:to>
                                    </p:set>
                                    <p:anim calcmode="lin" valueType="num">
                                      <p:cBhvr additive="base">
                                        <p:cTn id="29" dur="1000" fill="hold"/>
                                        <p:tgtEl>
                                          <p:spTgt spid="592899">
                                            <p:txEl>
                                              <p:pRg st="8" end="8"/>
                                            </p:txEl>
                                          </p:spTgt>
                                        </p:tgtEl>
                                        <p:attrNameLst>
                                          <p:attrName>ppt_x</p:attrName>
                                        </p:attrNameLst>
                                      </p:cBhvr>
                                      <p:tavLst>
                                        <p:tav tm="0">
                                          <p:val>
                                            <p:strVal val="1+#ppt_w/2"/>
                                          </p:val>
                                        </p:tav>
                                        <p:tav tm="100000">
                                          <p:val>
                                            <p:strVal val="#ppt_x"/>
                                          </p:val>
                                        </p:tav>
                                      </p:tavLst>
                                    </p:anim>
                                    <p:anim calcmode="lin" valueType="num">
                                      <p:cBhvr additive="base">
                                        <p:cTn id="30" dur="1000" fill="hold"/>
                                        <p:tgtEl>
                                          <p:spTgt spid="592899">
                                            <p:txEl>
                                              <p:pRg st="8" end="8"/>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592899">
                                            <p:txEl>
                                              <p:pRg st="9" end="9"/>
                                            </p:txEl>
                                          </p:spTgt>
                                        </p:tgtEl>
                                        <p:attrNameLst>
                                          <p:attrName>style.visibility</p:attrName>
                                        </p:attrNameLst>
                                      </p:cBhvr>
                                      <p:to>
                                        <p:strVal val="visible"/>
                                      </p:to>
                                    </p:set>
                                    <p:anim calcmode="lin" valueType="num">
                                      <p:cBhvr additive="base">
                                        <p:cTn id="33" dur="1000" fill="hold"/>
                                        <p:tgtEl>
                                          <p:spTgt spid="592899">
                                            <p:txEl>
                                              <p:pRg st="9" end="9"/>
                                            </p:txEl>
                                          </p:spTgt>
                                        </p:tgtEl>
                                        <p:attrNameLst>
                                          <p:attrName>ppt_x</p:attrName>
                                        </p:attrNameLst>
                                      </p:cBhvr>
                                      <p:tavLst>
                                        <p:tav tm="0">
                                          <p:val>
                                            <p:strVal val="1+#ppt_w/2"/>
                                          </p:val>
                                        </p:tav>
                                        <p:tav tm="100000">
                                          <p:val>
                                            <p:strVal val="#ppt_x"/>
                                          </p:val>
                                        </p:tav>
                                      </p:tavLst>
                                    </p:anim>
                                    <p:anim calcmode="lin" valueType="num">
                                      <p:cBhvr additive="base">
                                        <p:cTn id="34" dur="1000" fill="hold"/>
                                        <p:tgtEl>
                                          <p:spTgt spid="592899">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1000" fill="hold"/>
                                        <p:tgtEl>
                                          <p:spTgt spid="5"/>
                                        </p:tgtEl>
                                        <p:attrNameLst>
                                          <p:attrName>ppt_x</p:attrName>
                                        </p:attrNameLst>
                                      </p:cBhvr>
                                      <p:tavLst>
                                        <p:tav tm="0">
                                          <p:val>
                                            <p:strVal val="1+#ppt_w/2"/>
                                          </p:val>
                                        </p:tav>
                                        <p:tav tm="100000">
                                          <p:val>
                                            <p:strVal val="#ppt_x"/>
                                          </p:val>
                                        </p:tav>
                                      </p:tavLst>
                                    </p:anim>
                                    <p:anim calcmode="lin" valueType="num">
                                      <p:cBhvr additive="base">
                                        <p:cTn id="40" dur="1000" fill="hold"/>
                                        <p:tgtEl>
                                          <p:spTgt spid="5"/>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1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64836" y="274638"/>
            <a:ext cx="8229600" cy="563562"/>
          </a:xfrm>
        </p:spPr>
        <p:txBody>
          <a:bodyPr/>
          <a:lstStyle/>
          <a:p>
            <a:r>
              <a:rPr lang="en-US" dirty="0" smtClean="0"/>
              <a:t>How Do You Prepare to become an Engineer?</a:t>
            </a:r>
            <a:endParaRPr lang="en-US" dirty="0"/>
          </a:p>
        </p:txBody>
      </p:sp>
      <p:sp>
        <p:nvSpPr>
          <p:cNvPr id="21507" name="Rectangle 3"/>
          <p:cNvSpPr>
            <a:spLocks noGrp="1" noChangeArrowheads="1"/>
          </p:cNvSpPr>
          <p:nvPr>
            <p:ph type="body" idx="1"/>
          </p:nvPr>
        </p:nvSpPr>
        <p:spPr>
          <a:xfrm>
            <a:off x="389279" y="1345942"/>
            <a:ext cx="8229600" cy="5257800"/>
          </a:xfrm>
        </p:spPr>
        <p:txBody>
          <a:bodyPr/>
          <a:lstStyle/>
          <a:p>
            <a:pPr>
              <a:lnSpc>
                <a:spcPct val="80000"/>
              </a:lnSpc>
            </a:pPr>
            <a:r>
              <a:rPr lang="en-US" sz="2800" dirty="0"/>
              <a:t>Math</a:t>
            </a:r>
          </a:p>
          <a:p>
            <a:pPr>
              <a:lnSpc>
                <a:spcPct val="80000"/>
              </a:lnSpc>
            </a:pPr>
            <a:r>
              <a:rPr lang="en-US" sz="2800" dirty="0"/>
              <a:t>Physics </a:t>
            </a:r>
          </a:p>
          <a:p>
            <a:pPr>
              <a:lnSpc>
                <a:spcPct val="80000"/>
              </a:lnSpc>
            </a:pPr>
            <a:r>
              <a:rPr lang="en-US" sz="2800" dirty="0"/>
              <a:t>Chemistry</a:t>
            </a:r>
          </a:p>
          <a:p>
            <a:pPr>
              <a:lnSpc>
                <a:spcPct val="80000"/>
              </a:lnSpc>
            </a:pPr>
            <a:r>
              <a:rPr lang="en-US" sz="2800" dirty="0"/>
              <a:t>Electronics</a:t>
            </a:r>
          </a:p>
          <a:p>
            <a:pPr>
              <a:lnSpc>
                <a:spcPct val="80000"/>
              </a:lnSpc>
            </a:pPr>
            <a:r>
              <a:rPr lang="en-US" sz="2800" dirty="0"/>
              <a:t>Biology</a:t>
            </a:r>
          </a:p>
          <a:p>
            <a:pPr>
              <a:lnSpc>
                <a:spcPct val="80000"/>
              </a:lnSpc>
            </a:pPr>
            <a:r>
              <a:rPr lang="en-US" sz="2800" dirty="0"/>
              <a:t>Writing / English</a:t>
            </a:r>
          </a:p>
          <a:p>
            <a:pPr>
              <a:lnSpc>
                <a:spcPct val="80000"/>
              </a:lnSpc>
            </a:pPr>
            <a:r>
              <a:rPr lang="en-US" sz="2800" dirty="0"/>
              <a:t>Debate and Speech</a:t>
            </a:r>
          </a:p>
          <a:p>
            <a:pPr>
              <a:lnSpc>
                <a:spcPct val="80000"/>
              </a:lnSpc>
            </a:pPr>
            <a:r>
              <a:rPr lang="en-US" sz="2800" dirty="0" smtClean="0"/>
              <a:t>Working on Teams</a:t>
            </a:r>
            <a:endParaRPr lang="en-US" sz="2800" dirty="0"/>
          </a:p>
          <a:p>
            <a:pPr>
              <a:lnSpc>
                <a:spcPct val="80000"/>
              </a:lnSpc>
            </a:pPr>
            <a:r>
              <a:rPr lang="en-US" sz="2800" dirty="0" smtClean="0"/>
              <a:t>Microsoft Office – Word, Excel, PowerPoint</a:t>
            </a:r>
          </a:p>
          <a:p>
            <a:pPr>
              <a:lnSpc>
                <a:spcPct val="80000"/>
              </a:lnSpc>
            </a:pPr>
            <a:r>
              <a:rPr lang="en-US" sz="2800" dirty="0" smtClean="0"/>
              <a:t>Computer </a:t>
            </a:r>
            <a:r>
              <a:rPr lang="en-US" sz="2800" dirty="0"/>
              <a:t>Presentation Skills</a:t>
            </a:r>
          </a:p>
          <a:p>
            <a:pPr>
              <a:lnSpc>
                <a:spcPct val="80000"/>
              </a:lnSpc>
            </a:pPr>
            <a:r>
              <a:rPr lang="en-US" sz="2800" dirty="0" smtClean="0"/>
              <a:t>Photography</a:t>
            </a:r>
          </a:p>
          <a:p>
            <a:pPr>
              <a:lnSpc>
                <a:spcPct val="80000"/>
              </a:lnSpc>
            </a:pPr>
            <a:r>
              <a:rPr lang="en-US" sz="2800" dirty="0" smtClean="0"/>
              <a:t>And More…</a:t>
            </a:r>
            <a:endParaRPr lang="en-US" sz="2800" dirty="0"/>
          </a:p>
        </p:txBody>
      </p:sp>
      <p:pic>
        <p:nvPicPr>
          <p:cNvPr id="21509" name="Picture 5"/>
          <p:cNvPicPr>
            <a:picLocks noChangeAspect="1" noChangeArrowheads="1"/>
          </p:cNvPicPr>
          <p:nvPr/>
        </p:nvPicPr>
        <p:blipFill>
          <a:blip r:embed="rId2" cstate="print"/>
          <a:srcRect/>
          <a:stretch>
            <a:fillRect/>
          </a:stretch>
        </p:blipFill>
        <p:spPr bwMode="auto">
          <a:xfrm>
            <a:off x="4128655" y="969492"/>
            <a:ext cx="4877235" cy="3657926"/>
          </a:xfrm>
          <a:prstGeom prst="rect">
            <a:avLst/>
          </a:prstGeom>
          <a:noFill/>
          <a:ln w="9525">
            <a:noFill/>
            <a:miter lim="800000"/>
            <a:headEnd/>
            <a:tailEnd/>
          </a:ln>
          <a:effectLst/>
        </p:spPr>
      </p:pic>
      <p:sp>
        <p:nvSpPr>
          <p:cNvPr id="5" name="Rectangle 4"/>
          <p:cNvSpPr/>
          <p:nvPr/>
        </p:nvSpPr>
        <p:spPr>
          <a:xfrm>
            <a:off x="6932863" y="6384183"/>
            <a:ext cx="1476686" cy="246221"/>
          </a:xfrm>
          <a:prstGeom prst="rect">
            <a:avLst/>
          </a:prstGeom>
        </p:spPr>
        <p:txBody>
          <a:bodyPr wrap="none">
            <a:spAutoFit/>
          </a:bodyPr>
          <a:lstStyle/>
          <a:p>
            <a:r>
              <a:rPr lang="en-US" dirty="0" smtClean="0">
                <a:solidFill>
                  <a:schemeClr val="bg1"/>
                </a:solidFill>
              </a:rPr>
              <a:t>Courtesy Adam Pender</a:t>
            </a:r>
            <a:endParaRPr lang="en-US" dirty="0">
              <a:solidFill>
                <a:schemeClr val="bg1"/>
              </a:solidFill>
            </a:endParaRPr>
          </a:p>
        </p:txBody>
      </p:sp>
    </p:spTree>
  </p:cSld>
  <p:clrMapOvr>
    <a:masterClrMapping/>
  </p:clrMapOvr>
  <p:transition spd="slow">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417275" y="2788468"/>
            <a:ext cx="4870765" cy="1200329"/>
          </a:xfrm>
          <a:prstGeom prst="rect">
            <a:avLst/>
          </a:prstGeom>
          <a:noFill/>
        </p:spPr>
        <p:txBody>
          <a:bodyPr wrap="square" rtlCol="0">
            <a:spAutoFit/>
          </a:bodyPr>
          <a:lstStyle/>
          <a:p>
            <a:r>
              <a:rPr lang="en-US" sz="7200" dirty="0" smtClean="0">
                <a:solidFill>
                  <a:schemeClr val="bg1"/>
                </a:solidFill>
              </a:rPr>
              <a:t>Questions?</a:t>
            </a:r>
            <a:endParaRPr lang="en-US" sz="7200" dirty="0">
              <a:solidFill>
                <a:schemeClr val="bg1"/>
              </a:solidFill>
            </a:endParaRPr>
          </a:p>
        </p:txBody>
      </p:sp>
    </p:spTree>
  </p:cSld>
  <p:clrMapOvr>
    <a:masterClrMapping/>
  </p:clrMapOvr>
  <p:transition spd="slow">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xfrm>
            <a:off x="600976" y="386927"/>
            <a:ext cx="8229600" cy="563562"/>
          </a:xfrm>
        </p:spPr>
        <p:txBody>
          <a:bodyPr/>
          <a:lstStyle/>
          <a:p>
            <a:pPr eaLnBrk="1" hangingPunct="1">
              <a:defRPr/>
            </a:pPr>
            <a:r>
              <a:rPr lang="en-US" dirty="0" smtClean="0"/>
              <a:t>Engineering  Has Many Fields</a:t>
            </a:r>
            <a:endParaRPr lang="en-US" dirty="0"/>
          </a:p>
        </p:txBody>
      </p:sp>
      <p:sp>
        <p:nvSpPr>
          <p:cNvPr id="592899" name="Rectangle 3"/>
          <p:cNvSpPr>
            <a:spLocks noGrp="1" noChangeArrowheads="1"/>
          </p:cNvSpPr>
          <p:nvPr>
            <p:ph type="body" idx="1"/>
          </p:nvPr>
        </p:nvSpPr>
        <p:spPr>
          <a:xfrm>
            <a:off x="854258" y="1158310"/>
            <a:ext cx="8135816" cy="4798850"/>
          </a:xfrm>
        </p:spPr>
        <p:txBody>
          <a:bodyPr/>
          <a:lstStyle/>
          <a:p>
            <a:pPr eaLnBrk="1" hangingPunct="1">
              <a:defRPr/>
            </a:pPr>
            <a:r>
              <a:rPr lang="en-US" sz="2400" dirty="0" smtClean="0"/>
              <a:t>Civil</a:t>
            </a:r>
          </a:p>
          <a:p>
            <a:pPr eaLnBrk="1" hangingPunct="1">
              <a:defRPr/>
            </a:pPr>
            <a:r>
              <a:rPr lang="en-US" sz="2400" dirty="0" smtClean="0"/>
              <a:t>Biomedical</a:t>
            </a:r>
          </a:p>
          <a:p>
            <a:pPr eaLnBrk="1" hangingPunct="1">
              <a:defRPr/>
            </a:pPr>
            <a:r>
              <a:rPr lang="en-US" sz="2400" dirty="0" smtClean="0"/>
              <a:t>Chemical</a:t>
            </a:r>
          </a:p>
          <a:p>
            <a:pPr eaLnBrk="1" hangingPunct="1">
              <a:defRPr/>
            </a:pPr>
            <a:r>
              <a:rPr lang="en-US" sz="2400" dirty="0" smtClean="0">
                <a:solidFill>
                  <a:srgbClr val="FFFF00"/>
                </a:solidFill>
              </a:rPr>
              <a:t>Aerospace</a:t>
            </a:r>
          </a:p>
          <a:p>
            <a:pPr eaLnBrk="1" hangingPunct="1">
              <a:defRPr/>
            </a:pPr>
            <a:r>
              <a:rPr lang="en-US" sz="2400" dirty="0" smtClean="0">
                <a:solidFill>
                  <a:srgbClr val="FFFF00"/>
                </a:solidFill>
              </a:rPr>
              <a:t>Mechanical</a:t>
            </a:r>
          </a:p>
          <a:p>
            <a:pPr eaLnBrk="1" hangingPunct="1">
              <a:defRPr/>
            </a:pPr>
            <a:r>
              <a:rPr lang="en-US" sz="2400" dirty="0" smtClean="0">
                <a:solidFill>
                  <a:srgbClr val="FFFF00"/>
                </a:solidFill>
              </a:rPr>
              <a:t>Electrical</a:t>
            </a:r>
          </a:p>
          <a:p>
            <a:pPr eaLnBrk="1" hangingPunct="1">
              <a:defRPr/>
            </a:pPr>
            <a:r>
              <a:rPr lang="en-US" sz="2400" dirty="0" smtClean="0">
                <a:solidFill>
                  <a:srgbClr val="FFFF00"/>
                </a:solidFill>
              </a:rPr>
              <a:t>Software</a:t>
            </a:r>
          </a:p>
          <a:p>
            <a:pPr eaLnBrk="1" hangingPunct="1">
              <a:defRPr/>
            </a:pPr>
            <a:r>
              <a:rPr lang="en-US" sz="2400" dirty="0" smtClean="0">
                <a:solidFill>
                  <a:srgbClr val="FFFF00"/>
                </a:solidFill>
              </a:rPr>
              <a:t>Systems</a:t>
            </a:r>
          </a:p>
          <a:p>
            <a:pPr eaLnBrk="1" hangingPunct="1">
              <a:defRPr/>
            </a:pPr>
            <a:r>
              <a:rPr lang="en-US" sz="2400" dirty="0" smtClean="0"/>
              <a:t>Lots more disciplines not mentioned today</a:t>
            </a:r>
          </a:p>
          <a:p>
            <a:pPr eaLnBrk="1" hangingPunct="1">
              <a:buNone/>
              <a:defRPr/>
            </a:pPr>
            <a:endParaRPr lang="en-US" sz="2400" dirty="0" smtClean="0">
              <a:solidFill>
                <a:srgbClr val="FFFF00"/>
              </a:solidFill>
            </a:endParaRPr>
          </a:p>
          <a:p>
            <a:pPr eaLnBrk="1" hangingPunct="1">
              <a:defRPr/>
            </a:pPr>
            <a:endParaRPr lang="en-US" sz="2400" dirty="0" smtClean="0">
              <a:solidFill>
                <a:srgbClr val="FFFF00"/>
              </a:solidFill>
            </a:endParaRPr>
          </a:p>
        </p:txBody>
      </p:sp>
      <p:sp>
        <p:nvSpPr>
          <p:cNvPr id="6" name="TextBox 5"/>
          <p:cNvSpPr txBox="1"/>
          <p:nvPr/>
        </p:nvSpPr>
        <p:spPr>
          <a:xfrm>
            <a:off x="1801484" y="5233286"/>
            <a:ext cx="5413973" cy="461665"/>
          </a:xfrm>
          <a:prstGeom prst="rect">
            <a:avLst/>
          </a:prstGeom>
          <a:noFill/>
        </p:spPr>
        <p:txBody>
          <a:bodyPr wrap="square" rtlCol="0">
            <a:spAutoFit/>
          </a:bodyPr>
          <a:lstStyle/>
          <a:p>
            <a:r>
              <a:rPr lang="en-US" sz="2400" dirty="0" smtClean="0">
                <a:solidFill>
                  <a:srgbClr val="FFFF00"/>
                </a:solidFill>
                <a:effectLst>
                  <a:outerShdw blurRad="38100" dist="38100" dir="2700000" algn="tl">
                    <a:srgbClr val="000000"/>
                  </a:outerShdw>
                </a:effectLst>
                <a:latin typeface="+mn-lt"/>
              </a:rPr>
              <a:t> = Widely used in Aerospace</a:t>
            </a:r>
          </a:p>
        </p:txBody>
      </p:sp>
      <p:sp>
        <p:nvSpPr>
          <p:cNvPr id="7" name="Rectangle 6"/>
          <p:cNvSpPr/>
          <p:nvPr/>
        </p:nvSpPr>
        <p:spPr bwMode="auto">
          <a:xfrm>
            <a:off x="1557721" y="5295985"/>
            <a:ext cx="325925" cy="325925"/>
          </a:xfrm>
          <a:prstGeom prst="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Tree>
  </p:cSld>
  <p:clrMapOvr>
    <a:masterClrMapping/>
  </p:clrMapOvr>
  <p:transition spd="slow">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xfrm>
            <a:off x="600976" y="289647"/>
            <a:ext cx="8229600" cy="563562"/>
          </a:xfrm>
        </p:spPr>
        <p:txBody>
          <a:bodyPr/>
          <a:lstStyle/>
          <a:p>
            <a:pPr eaLnBrk="1" hangingPunct="1">
              <a:defRPr/>
            </a:pPr>
            <a:r>
              <a:rPr lang="en-US" dirty="0" smtClean="0"/>
              <a:t>Civil Engineering</a:t>
            </a:r>
            <a:endParaRPr lang="en-US" dirty="0"/>
          </a:p>
        </p:txBody>
      </p:sp>
      <p:sp>
        <p:nvSpPr>
          <p:cNvPr id="592899" name="Rectangle 3"/>
          <p:cNvSpPr>
            <a:spLocks noGrp="1" noChangeArrowheads="1"/>
          </p:cNvSpPr>
          <p:nvPr>
            <p:ph type="body" idx="1"/>
          </p:nvPr>
        </p:nvSpPr>
        <p:spPr>
          <a:xfrm>
            <a:off x="330740" y="986303"/>
            <a:ext cx="5369669" cy="4159629"/>
          </a:xfrm>
        </p:spPr>
        <p:txBody>
          <a:bodyPr/>
          <a:lstStyle/>
          <a:p>
            <a:r>
              <a:rPr lang="en-US" sz="2400" dirty="0" smtClean="0">
                <a:solidFill>
                  <a:srgbClr val="FFFF00"/>
                </a:solidFill>
              </a:rPr>
              <a:t>Civil engineering is the engineering discipline that deals with the design, construction and maintenance of bridges, roads, canals, dams and buildings.</a:t>
            </a:r>
          </a:p>
          <a:p>
            <a:pPr eaLnBrk="1" hangingPunct="1">
              <a:defRPr/>
            </a:pPr>
            <a:endParaRPr lang="en-US" sz="2400" dirty="0" smtClean="0">
              <a:solidFill>
                <a:srgbClr val="FFFF00"/>
              </a:solidFill>
            </a:endParaRPr>
          </a:p>
        </p:txBody>
      </p:sp>
      <p:pic>
        <p:nvPicPr>
          <p:cNvPr id="9" name="Picture 8" descr="Hoover_dam_from_air.jpg"/>
          <p:cNvPicPr>
            <a:picLocks noChangeAspect="1"/>
          </p:cNvPicPr>
          <p:nvPr/>
        </p:nvPicPr>
        <p:blipFill>
          <a:blip r:embed="rId3" cstate="print"/>
          <a:stretch>
            <a:fillRect/>
          </a:stretch>
        </p:blipFill>
        <p:spPr>
          <a:xfrm>
            <a:off x="224820" y="2977157"/>
            <a:ext cx="4328708" cy="3246531"/>
          </a:xfrm>
          <a:prstGeom prst="rect">
            <a:avLst/>
          </a:prstGeom>
        </p:spPr>
      </p:pic>
      <p:sp>
        <p:nvSpPr>
          <p:cNvPr id="10" name="Rectangle 9"/>
          <p:cNvSpPr/>
          <p:nvPr/>
        </p:nvSpPr>
        <p:spPr>
          <a:xfrm>
            <a:off x="6613227" y="3877661"/>
            <a:ext cx="1733167" cy="246221"/>
          </a:xfrm>
          <a:prstGeom prst="rect">
            <a:avLst/>
          </a:prstGeom>
        </p:spPr>
        <p:txBody>
          <a:bodyPr wrap="none">
            <a:spAutoFit/>
          </a:bodyPr>
          <a:lstStyle/>
          <a:p>
            <a:r>
              <a:rPr lang="en-US" dirty="0" err="1" smtClean="0">
                <a:solidFill>
                  <a:schemeClr val="bg1"/>
                </a:solidFill>
              </a:rPr>
              <a:t>Burj</a:t>
            </a:r>
            <a:r>
              <a:rPr lang="en-US" dirty="0" smtClean="0">
                <a:solidFill>
                  <a:schemeClr val="bg1"/>
                </a:solidFill>
              </a:rPr>
              <a:t>  Dubai   (August, 2009)</a:t>
            </a:r>
          </a:p>
        </p:txBody>
      </p:sp>
      <p:pic>
        <p:nvPicPr>
          <p:cNvPr id="7" name="Picture 6" descr="Burj-Dubai.jpg"/>
          <p:cNvPicPr>
            <a:picLocks noChangeAspect="1"/>
          </p:cNvPicPr>
          <p:nvPr/>
        </p:nvPicPr>
        <p:blipFill>
          <a:blip r:embed="rId4" cstate="print"/>
          <a:stretch>
            <a:fillRect/>
          </a:stretch>
        </p:blipFill>
        <p:spPr>
          <a:xfrm>
            <a:off x="6059056" y="124114"/>
            <a:ext cx="2844078" cy="3792104"/>
          </a:xfrm>
          <a:prstGeom prst="rect">
            <a:avLst/>
          </a:prstGeom>
        </p:spPr>
      </p:pic>
      <p:pic>
        <p:nvPicPr>
          <p:cNvPr id="36865" name="Picture 1"/>
          <p:cNvPicPr>
            <a:picLocks noChangeAspect="1" noChangeArrowheads="1"/>
          </p:cNvPicPr>
          <p:nvPr/>
        </p:nvPicPr>
        <p:blipFill>
          <a:blip r:embed="rId5" cstate="print"/>
          <a:srcRect/>
          <a:stretch>
            <a:fillRect/>
          </a:stretch>
        </p:blipFill>
        <p:spPr bwMode="auto">
          <a:xfrm>
            <a:off x="4642284" y="4156364"/>
            <a:ext cx="4271578" cy="2562947"/>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xfrm>
            <a:off x="600976" y="289647"/>
            <a:ext cx="8229600" cy="563562"/>
          </a:xfrm>
        </p:spPr>
        <p:txBody>
          <a:bodyPr/>
          <a:lstStyle/>
          <a:p>
            <a:pPr eaLnBrk="1" hangingPunct="1">
              <a:defRPr/>
            </a:pPr>
            <a:r>
              <a:rPr lang="en-US" dirty="0" smtClean="0"/>
              <a:t>Biomedical Engineering</a:t>
            </a:r>
            <a:endParaRPr lang="en-US" dirty="0"/>
          </a:p>
        </p:txBody>
      </p:sp>
      <p:sp>
        <p:nvSpPr>
          <p:cNvPr id="592899" name="Rectangle 3"/>
          <p:cNvSpPr>
            <a:spLocks noGrp="1" noChangeArrowheads="1"/>
          </p:cNvSpPr>
          <p:nvPr>
            <p:ph type="body" idx="1"/>
          </p:nvPr>
        </p:nvSpPr>
        <p:spPr>
          <a:xfrm>
            <a:off x="204282" y="918207"/>
            <a:ext cx="5846322" cy="4159629"/>
          </a:xfrm>
        </p:spPr>
        <p:txBody>
          <a:bodyPr/>
          <a:lstStyle/>
          <a:p>
            <a:r>
              <a:rPr lang="en-US" sz="2400" dirty="0" smtClean="0">
                <a:solidFill>
                  <a:srgbClr val="FFFF00"/>
                </a:solidFill>
              </a:rPr>
              <a:t>Biomedical engineering is the application of engineering principles and techniques to the medical field.  It combines the design and problem solving skills of engineering with medical and biological sciences to improve healthcare diagnosis and treatment.</a:t>
            </a:r>
          </a:p>
          <a:p>
            <a:pPr eaLnBrk="1" hangingPunct="1">
              <a:defRPr/>
            </a:pPr>
            <a:endParaRPr lang="en-US" sz="2400" dirty="0" smtClean="0">
              <a:solidFill>
                <a:srgbClr val="FFFF00"/>
              </a:solidFill>
            </a:endParaRPr>
          </a:p>
        </p:txBody>
      </p:sp>
      <p:sp>
        <p:nvSpPr>
          <p:cNvPr id="10" name="Rectangle 9"/>
          <p:cNvSpPr/>
          <p:nvPr/>
        </p:nvSpPr>
        <p:spPr>
          <a:xfrm>
            <a:off x="6271482" y="6141565"/>
            <a:ext cx="2095445" cy="400110"/>
          </a:xfrm>
          <a:prstGeom prst="rect">
            <a:avLst/>
          </a:prstGeom>
        </p:spPr>
        <p:txBody>
          <a:bodyPr wrap="none">
            <a:spAutoFit/>
          </a:bodyPr>
          <a:lstStyle/>
          <a:p>
            <a:endParaRPr lang="en-US" dirty="0" smtClean="0">
              <a:solidFill>
                <a:schemeClr val="bg1"/>
              </a:solidFill>
            </a:endParaRPr>
          </a:p>
          <a:p>
            <a:r>
              <a:rPr lang="en-US" dirty="0" smtClean="0">
                <a:solidFill>
                  <a:schemeClr val="bg1"/>
                </a:solidFill>
              </a:rPr>
              <a:t>Credit:  http://www.wikipedia.com</a:t>
            </a:r>
            <a:endParaRPr lang="en-US" dirty="0">
              <a:solidFill>
                <a:schemeClr val="bg1"/>
              </a:solidFill>
            </a:endParaRPr>
          </a:p>
        </p:txBody>
      </p:sp>
      <p:pic>
        <p:nvPicPr>
          <p:cNvPr id="7" name="Picture 6" descr="JARVIK_7_artificial_heart.jpg"/>
          <p:cNvPicPr>
            <a:picLocks noChangeAspect="1"/>
          </p:cNvPicPr>
          <p:nvPr/>
        </p:nvPicPr>
        <p:blipFill>
          <a:blip r:embed="rId3" cstate="print"/>
          <a:stretch>
            <a:fillRect/>
          </a:stretch>
        </p:blipFill>
        <p:spPr>
          <a:xfrm>
            <a:off x="2044398" y="4059207"/>
            <a:ext cx="3751127" cy="2555618"/>
          </a:xfrm>
          <a:prstGeom prst="rect">
            <a:avLst/>
          </a:prstGeom>
        </p:spPr>
      </p:pic>
      <p:pic>
        <p:nvPicPr>
          <p:cNvPr id="11" name="Picture 10" descr="Oscar_Pistorius-2.jpg"/>
          <p:cNvPicPr>
            <a:picLocks noChangeAspect="1"/>
          </p:cNvPicPr>
          <p:nvPr/>
        </p:nvPicPr>
        <p:blipFill>
          <a:blip r:embed="rId4" cstate="print"/>
          <a:stretch>
            <a:fillRect/>
          </a:stretch>
        </p:blipFill>
        <p:spPr>
          <a:xfrm>
            <a:off x="6030501" y="1252574"/>
            <a:ext cx="2805902" cy="4506217"/>
          </a:xfrm>
          <a:prstGeom prst="rect">
            <a:avLst/>
          </a:prstGeom>
        </p:spPr>
      </p:pic>
    </p:spTree>
  </p:cSld>
  <p:clrMapOvr>
    <a:masterClrMapping/>
  </p:clrMapOvr>
  <p:transition spd="slow">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xfrm>
            <a:off x="600976" y="289647"/>
            <a:ext cx="8229600" cy="563562"/>
          </a:xfrm>
        </p:spPr>
        <p:txBody>
          <a:bodyPr/>
          <a:lstStyle/>
          <a:p>
            <a:pPr eaLnBrk="1" hangingPunct="1">
              <a:defRPr/>
            </a:pPr>
            <a:r>
              <a:rPr lang="en-US" dirty="0" smtClean="0"/>
              <a:t>Chemical Engineering</a:t>
            </a:r>
            <a:endParaRPr lang="en-US" dirty="0"/>
          </a:p>
        </p:txBody>
      </p:sp>
      <p:sp>
        <p:nvSpPr>
          <p:cNvPr id="592899" name="Rectangle 3"/>
          <p:cNvSpPr>
            <a:spLocks noGrp="1" noChangeArrowheads="1"/>
          </p:cNvSpPr>
          <p:nvPr>
            <p:ph type="body" idx="1"/>
          </p:nvPr>
        </p:nvSpPr>
        <p:spPr>
          <a:xfrm>
            <a:off x="330740" y="986303"/>
            <a:ext cx="4202349" cy="5122667"/>
          </a:xfrm>
        </p:spPr>
        <p:txBody>
          <a:bodyPr/>
          <a:lstStyle/>
          <a:p>
            <a:r>
              <a:rPr lang="en-US" sz="2400" dirty="0" smtClean="0">
                <a:solidFill>
                  <a:srgbClr val="FFFF00"/>
                </a:solidFill>
              </a:rPr>
              <a:t>Chemical Engineering applies science and mathematics to the process of converting raw materials or chemicals into more useful or valuable forms. </a:t>
            </a:r>
          </a:p>
          <a:p>
            <a:pPr eaLnBrk="1" hangingPunct="1">
              <a:defRPr/>
            </a:pPr>
            <a:endParaRPr lang="en-US" sz="2400" dirty="0" smtClean="0">
              <a:solidFill>
                <a:srgbClr val="FFFF00"/>
              </a:solidFill>
            </a:endParaRPr>
          </a:p>
        </p:txBody>
      </p:sp>
      <p:sp>
        <p:nvSpPr>
          <p:cNvPr id="10" name="Rectangle 9"/>
          <p:cNvSpPr/>
          <p:nvPr/>
        </p:nvSpPr>
        <p:spPr>
          <a:xfrm>
            <a:off x="5989370" y="6268013"/>
            <a:ext cx="2095445" cy="400110"/>
          </a:xfrm>
          <a:prstGeom prst="rect">
            <a:avLst/>
          </a:prstGeom>
        </p:spPr>
        <p:txBody>
          <a:bodyPr wrap="none">
            <a:spAutoFit/>
          </a:bodyPr>
          <a:lstStyle/>
          <a:p>
            <a:endParaRPr lang="en-US" dirty="0" smtClean="0">
              <a:solidFill>
                <a:schemeClr val="bg1"/>
              </a:solidFill>
            </a:endParaRPr>
          </a:p>
          <a:p>
            <a:r>
              <a:rPr lang="en-US" dirty="0" smtClean="0">
                <a:solidFill>
                  <a:schemeClr val="bg1"/>
                </a:solidFill>
              </a:rPr>
              <a:t>Credit:  http://www.wikipedia.com</a:t>
            </a:r>
            <a:endParaRPr lang="en-US" dirty="0">
              <a:solidFill>
                <a:schemeClr val="bg1"/>
              </a:solidFill>
            </a:endParaRPr>
          </a:p>
        </p:txBody>
      </p:sp>
      <p:pic>
        <p:nvPicPr>
          <p:cNvPr id="5" name="Picture 4" descr="distillazione.jpg"/>
          <p:cNvPicPr>
            <a:picLocks noChangeAspect="1"/>
          </p:cNvPicPr>
          <p:nvPr/>
        </p:nvPicPr>
        <p:blipFill>
          <a:blip r:embed="rId3" cstate="print"/>
          <a:stretch>
            <a:fillRect/>
          </a:stretch>
        </p:blipFill>
        <p:spPr>
          <a:xfrm>
            <a:off x="4622985" y="875489"/>
            <a:ext cx="4182245" cy="5505856"/>
          </a:xfrm>
          <a:prstGeom prst="rect">
            <a:avLst/>
          </a:prstGeom>
        </p:spPr>
      </p:pic>
    </p:spTree>
  </p:cSld>
  <p:clrMapOvr>
    <a:masterClrMapping/>
  </p:clrMapOvr>
  <p:transition spd="slow">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xfrm>
            <a:off x="600976" y="289647"/>
            <a:ext cx="8229600" cy="563562"/>
          </a:xfrm>
        </p:spPr>
        <p:txBody>
          <a:bodyPr/>
          <a:lstStyle/>
          <a:p>
            <a:pPr eaLnBrk="1" hangingPunct="1">
              <a:defRPr/>
            </a:pPr>
            <a:r>
              <a:rPr lang="en-US" dirty="0" smtClean="0"/>
              <a:t>Aerospace Engineering</a:t>
            </a:r>
            <a:endParaRPr lang="en-US" dirty="0"/>
          </a:p>
        </p:txBody>
      </p:sp>
      <p:sp>
        <p:nvSpPr>
          <p:cNvPr id="592899" name="Rectangle 3"/>
          <p:cNvSpPr>
            <a:spLocks noGrp="1" noChangeArrowheads="1"/>
          </p:cNvSpPr>
          <p:nvPr>
            <p:ph type="body" idx="1"/>
          </p:nvPr>
        </p:nvSpPr>
        <p:spPr>
          <a:xfrm>
            <a:off x="330740" y="986303"/>
            <a:ext cx="8550613" cy="4159629"/>
          </a:xfrm>
        </p:spPr>
        <p:txBody>
          <a:bodyPr/>
          <a:lstStyle/>
          <a:p>
            <a:r>
              <a:rPr lang="en-US" sz="2400" dirty="0" smtClean="0">
                <a:solidFill>
                  <a:srgbClr val="FFFF00"/>
                </a:solidFill>
              </a:rPr>
              <a:t>Aerospace engineering is the branch of engineering behind the design, construction and science of aircraft and spacecraft. </a:t>
            </a:r>
          </a:p>
          <a:p>
            <a:pPr eaLnBrk="1" hangingPunct="1">
              <a:defRPr/>
            </a:pPr>
            <a:endParaRPr lang="en-US" sz="2400" dirty="0" smtClean="0">
              <a:solidFill>
                <a:srgbClr val="FFFF00"/>
              </a:solidFill>
            </a:endParaRPr>
          </a:p>
        </p:txBody>
      </p:sp>
      <p:sp>
        <p:nvSpPr>
          <p:cNvPr id="10" name="Rectangle 9"/>
          <p:cNvSpPr/>
          <p:nvPr/>
        </p:nvSpPr>
        <p:spPr>
          <a:xfrm>
            <a:off x="5580818" y="5266056"/>
            <a:ext cx="2425664" cy="400110"/>
          </a:xfrm>
          <a:prstGeom prst="rect">
            <a:avLst/>
          </a:prstGeom>
        </p:spPr>
        <p:txBody>
          <a:bodyPr wrap="none">
            <a:spAutoFit/>
          </a:bodyPr>
          <a:lstStyle/>
          <a:p>
            <a:endParaRPr lang="en-US" dirty="0" smtClean="0">
              <a:solidFill>
                <a:schemeClr val="bg1"/>
              </a:solidFill>
            </a:endParaRPr>
          </a:p>
          <a:p>
            <a:r>
              <a:rPr lang="en-US" dirty="0" smtClean="0">
                <a:solidFill>
                  <a:schemeClr val="bg1"/>
                </a:solidFill>
              </a:rPr>
              <a:t>Credit:  http://www.lockheedmartin.com</a:t>
            </a:r>
            <a:endParaRPr lang="en-US" dirty="0">
              <a:solidFill>
                <a:schemeClr val="bg1"/>
              </a:solidFill>
            </a:endParaRPr>
          </a:p>
        </p:txBody>
      </p:sp>
      <p:pic>
        <p:nvPicPr>
          <p:cNvPr id="6" name="Picture 5" descr="Space_Shuttle_Columbia_launching.jpg"/>
          <p:cNvPicPr>
            <a:picLocks noChangeAspect="1"/>
          </p:cNvPicPr>
          <p:nvPr/>
        </p:nvPicPr>
        <p:blipFill>
          <a:blip r:embed="rId3" cstate="print"/>
          <a:stretch>
            <a:fillRect/>
          </a:stretch>
        </p:blipFill>
        <p:spPr>
          <a:xfrm>
            <a:off x="230401" y="2354094"/>
            <a:ext cx="4617560" cy="3891064"/>
          </a:xfrm>
          <a:prstGeom prst="rect">
            <a:avLst/>
          </a:prstGeom>
        </p:spPr>
      </p:pic>
      <p:pic>
        <p:nvPicPr>
          <p:cNvPr id="7" name="Picture 6" descr="f35_9.jpg"/>
          <p:cNvPicPr>
            <a:picLocks noChangeAspect="1"/>
          </p:cNvPicPr>
          <p:nvPr/>
        </p:nvPicPr>
        <p:blipFill>
          <a:blip r:embed="rId4" cstate="print"/>
          <a:stretch>
            <a:fillRect/>
          </a:stretch>
        </p:blipFill>
        <p:spPr>
          <a:xfrm>
            <a:off x="4321511" y="2354095"/>
            <a:ext cx="4586591" cy="3057727"/>
          </a:xfrm>
          <a:prstGeom prst="rect">
            <a:avLst/>
          </a:prstGeom>
        </p:spPr>
      </p:pic>
      <p:sp>
        <p:nvSpPr>
          <p:cNvPr id="8" name="Rectangle 7"/>
          <p:cNvSpPr/>
          <p:nvPr/>
        </p:nvSpPr>
        <p:spPr>
          <a:xfrm>
            <a:off x="1589247" y="6088236"/>
            <a:ext cx="1984839" cy="400110"/>
          </a:xfrm>
          <a:prstGeom prst="rect">
            <a:avLst/>
          </a:prstGeom>
        </p:spPr>
        <p:txBody>
          <a:bodyPr wrap="none">
            <a:spAutoFit/>
          </a:bodyPr>
          <a:lstStyle/>
          <a:p>
            <a:endParaRPr lang="en-US" dirty="0" smtClean="0">
              <a:solidFill>
                <a:schemeClr val="bg1"/>
              </a:solidFill>
            </a:endParaRPr>
          </a:p>
          <a:p>
            <a:r>
              <a:rPr lang="en-US" dirty="0" smtClean="0">
                <a:solidFill>
                  <a:schemeClr val="bg1"/>
                </a:solidFill>
              </a:rPr>
              <a:t>Credit:  http://www.ksc.nasa.gov</a:t>
            </a:r>
            <a:endParaRPr lang="en-US" dirty="0">
              <a:solidFill>
                <a:schemeClr val="bg1"/>
              </a:solidFill>
            </a:endParaRPr>
          </a:p>
        </p:txBody>
      </p:sp>
    </p:spTree>
  </p:cSld>
  <p:clrMapOvr>
    <a:masterClrMapping/>
  </p:clrMapOvr>
  <p:transition spd="slow">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xfrm>
            <a:off x="600976" y="289647"/>
            <a:ext cx="8229600" cy="563562"/>
          </a:xfrm>
        </p:spPr>
        <p:txBody>
          <a:bodyPr/>
          <a:lstStyle/>
          <a:p>
            <a:pPr eaLnBrk="1" hangingPunct="1">
              <a:defRPr/>
            </a:pPr>
            <a:r>
              <a:rPr lang="en-US" dirty="0" smtClean="0"/>
              <a:t>Mechanical Engineering</a:t>
            </a:r>
            <a:endParaRPr lang="en-US" dirty="0"/>
          </a:p>
        </p:txBody>
      </p:sp>
      <p:sp>
        <p:nvSpPr>
          <p:cNvPr id="592899" name="Rectangle 3"/>
          <p:cNvSpPr>
            <a:spLocks noGrp="1" noChangeArrowheads="1"/>
          </p:cNvSpPr>
          <p:nvPr>
            <p:ph type="body" idx="1"/>
          </p:nvPr>
        </p:nvSpPr>
        <p:spPr>
          <a:xfrm>
            <a:off x="330740" y="986303"/>
            <a:ext cx="8521430" cy="4159629"/>
          </a:xfrm>
        </p:spPr>
        <p:txBody>
          <a:bodyPr/>
          <a:lstStyle/>
          <a:p>
            <a:r>
              <a:rPr lang="en-US" sz="2400" dirty="0" smtClean="0">
                <a:solidFill>
                  <a:srgbClr val="FFFF00"/>
                </a:solidFill>
              </a:rPr>
              <a:t>Mechanical engineering utilizes mechanics, kinematics, thermodynamics, fluid mechanics, heat transfer, materials science, and energy to design and analyze machinery and mechanical parts.</a:t>
            </a:r>
          </a:p>
          <a:p>
            <a:endParaRPr lang="en-US" sz="2400" dirty="0" smtClean="0">
              <a:solidFill>
                <a:srgbClr val="FFFF00"/>
              </a:solidFill>
            </a:endParaRPr>
          </a:p>
          <a:p>
            <a:pPr eaLnBrk="1" hangingPunct="1">
              <a:defRPr/>
            </a:pPr>
            <a:endParaRPr lang="en-US" sz="2400" dirty="0" smtClean="0">
              <a:solidFill>
                <a:srgbClr val="FFFF00"/>
              </a:solidFill>
            </a:endParaRPr>
          </a:p>
        </p:txBody>
      </p:sp>
      <p:sp>
        <p:nvSpPr>
          <p:cNvPr id="10" name="Rectangle 9"/>
          <p:cNvSpPr/>
          <p:nvPr/>
        </p:nvSpPr>
        <p:spPr>
          <a:xfrm>
            <a:off x="1532442" y="6184488"/>
            <a:ext cx="2095445" cy="246221"/>
          </a:xfrm>
          <a:prstGeom prst="rect">
            <a:avLst/>
          </a:prstGeom>
        </p:spPr>
        <p:txBody>
          <a:bodyPr wrap="none">
            <a:spAutoFit/>
          </a:bodyPr>
          <a:lstStyle/>
          <a:p>
            <a:r>
              <a:rPr lang="en-US" dirty="0" smtClean="0">
                <a:solidFill>
                  <a:schemeClr val="bg1"/>
                </a:solidFill>
              </a:rPr>
              <a:t>Credit:  http://www.wikipedia.com</a:t>
            </a:r>
            <a:endParaRPr lang="en-US" dirty="0">
              <a:solidFill>
                <a:schemeClr val="bg1"/>
              </a:solidFill>
            </a:endParaRPr>
          </a:p>
        </p:txBody>
      </p:sp>
      <p:pic>
        <p:nvPicPr>
          <p:cNvPr id="5" name="Picture 4" descr="mech1.png"/>
          <p:cNvPicPr>
            <a:picLocks noChangeAspect="1"/>
          </p:cNvPicPr>
          <p:nvPr/>
        </p:nvPicPr>
        <p:blipFill>
          <a:blip r:embed="rId3" cstate="print"/>
          <a:stretch>
            <a:fillRect/>
          </a:stretch>
        </p:blipFill>
        <p:spPr>
          <a:xfrm>
            <a:off x="5916080" y="3482109"/>
            <a:ext cx="2834369" cy="3168859"/>
          </a:xfrm>
          <a:prstGeom prst="rect">
            <a:avLst/>
          </a:prstGeom>
        </p:spPr>
      </p:pic>
      <p:pic>
        <p:nvPicPr>
          <p:cNvPr id="6" name="Picture 5" descr="Solidworks.jpg"/>
          <p:cNvPicPr>
            <a:picLocks noChangeAspect="1"/>
          </p:cNvPicPr>
          <p:nvPr/>
        </p:nvPicPr>
        <p:blipFill>
          <a:blip r:embed="rId4" cstate="print"/>
          <a:stretch>
            <a:fillRect/>
          </a:stretch>
        </p:blipFill>
        <p:spPr>
          <a:xfrm>
            <a:off x="136209" y="2617653"/>
            <a:ext cx="5680953" cy="3461831"/>
          </a:xfrm>
          <a:prstGeom prst="rect">
            <a:avLst/>
          </a:prstGeom>
        </p:spPr>
      </p:pic>
      <p:pic>
        <p:nvPicPr>
          <p:cNvPr id="7" name="Picture 4"/>
          <p:cNvPicPr>
            <a:picLocks noChangeAspect="1" noChangeArrowheads="1"/>
          </p:cNvPicPr>
          <p:nvPr/>
        </p:nvPicPr>
        <p:blipFill>
          <a:blip r:embed="rId5" cstate="print"/>
          <a:srcRect l="7872" t="13254" r="20842" b="19785"/>
          <a:stretch>
            <a:fillRect/>
          </a:stretch>
        </p:blipFill>
        <p:spPr bwMode="auto">
          <a:xfrm>
            <a:off x="6204960" y="2157351"/>
            <a:ext cx="1756785" cy="1296905"/>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xfrm>
            <a:off x="600976" y="289647"/>
            <a:ext cx="8229600" cy="563562"/>
          </a:xfrm>
        </p:spPr>
        <p:txBody>
          <a:bodyPr/>
          <a:lstStyle/>
          <a:p>
            <a:pPr eaLnBrk="1" hangingPunct="1">
              <a:defRPr/>
            </a:pPr>
            <a:r>
              <a:rPr lang="en-US" dirty="0" smtClean="0"/>
              <a:t>Electrical Engineering</a:t>
            </a:r>
            <a:endParaRPr lang="en-US" dirty="0"/>
          </a:p>
        </p:txBody>
      </p:sp>
      <p:sp>
        <p:nvSpPr>
          <p:cNvPr id="592899" name="Rectangle 3"/>
          <p:cNvSpPr>
            <a:spLocks noGrp="1" noChangeArrowheads="1"/>
          </p:cNvSpPr>
          <p:nvPr>
            <p:ph type="body" idx="1"/>
          </p:nvPr>
        </p:nvSpPr>
        <p:spPr>
          <a:xfrm>
            <a:off x="330740" y="898752"/>
            <a:ext cx="8521430" cy="1970906"/>
          </a:xfrm>
        </p:spPr>
        <p:txBody>
          <a:bodyPr/>
          <a:lstStyle/>
          <a:p>
            <a:r>
              <a:rPr lang="en-US" sz="2400" dirty="0" smtClean="0">
                <a:solidFill>
                  <a:srgbClr val="FFFF00"/>
                </a:solidFill>
              </a:rPr>
              <a:t>Deals with the application of electricity, electronics and electromagnetism.  </a:t>
            </a:r>
          </a:p>
          <a:p>
            <a:r>
              <a:rPr lang="en-US" sz="2400" dirty="0" smtClean="0">
                <a:solidFill>
                  <a:srgbClr val="FFFF00"/>
                </a:solidFill>
              </a:rPr>
              <a:t>Covers a range of subtopics including power, electronics, control systems, signal processing and telecommunications.</a:t>
            </a:r>
          </a:p>
        </p:txBody>
      </p:sp>
      <p:sp>
        <p:nvSpPr>
          <p:cNvPr id="10" name="Rectangle 9"/>
          <p:cNvSpPr/>
          <p:nvPr/>
        </p:nvSpPr>
        <p:spPr>
          <a:xfrm>
            <a:off x="3002988" y="6413923"/>
            <a:ext cx="2095445" cy="246221"/>
          </a:xfrm>
          <a:prstGeom prst="rect">
            <a:avLst/>
          </a:prstGeom>
        </p:spPr>
        <p:txBody>
          <a:bodyPr wrap="none">
            <a:spAutoFit/>
          </a:bodyPr>
          <a:lstStyle/>
          <a:p>
            <a:r>
              <a:rPr lang="en-US" dirty="0" smtClean="0">
                <a:solidFill>
                  <a:schemeClr val="bg1"/>
                </a:solidFill>
              </a:rPr>
              <a:t>Credit:  http://www.wikipedia.com</a:t>
            </a:r>
            <a:endParaRPr lang="en-US" dirty="0">
              <a:solidFill>
                <a:schemeClr val="bg1"/>
              </a:solidFill>
            </a:endParaRPr>
          </a:p>
        </p:txBody>
      </p:sp>
      <p:pic>
        <p:nvPicPr>
          <p:cNvPr id="5" name="Picture 4" descr="Circuit.jpg"/>
          <p:cNvPicPr>
            <a:picLocks noChangeAspect="1"/>
          </p:cNvPicPr>
          <p:nvPr/>
        </p:nvPicPr>
        <p:blipFill>
          <a:blip r:embed="rId3" cstate="print"/>
          <a:stretch>
            <a:fillRect/>
          </a:stretch>
        </p:blipFill>
        <p:spPr>
          <a:xfrm>
            <a:off x="5549920" y="2947147"/>
            <a:ext cx="3088247" cy="3599049"/>
          </a:xfrm>
          <a:prstGeom prst="rect">
            <a:avLst/>
          </a:prstGeom>
        </p:spPr>
      </p:pic>
      <p:pic>
        <p:nvPicPr>
          <p:cNvPr id="6" name="Picture 5" descr="CircuitLogix3.jpg"/>
          <p:cNvPicPr>
            <a:picLocks noChangeAspect="1"/>
          </p:cNvPicPr>
          <p:nvPr/>
        </p:nvPicPr>
        <p:blipFill>
          <a:blip r:embed="rId4" cstate="print"/>
          <a:stretch>
            <a:fillRect/>
          </a:stretch>
        </p:blipFill>
        <p:spPr>
          <a:xfrm>
            <a:off x="600520" y="2962944"/>
            <a:ext cx="4793525" cy="3437856"/>
          </a:xfrm>
          <a:prstGeom prst="rect">
            <a:avLst/>
          </a:prstGeom>
        </p:spPr>
      </p:pic>
    </p:spTree>
  </p:cSld>
  <p:clrMapOvr>
    <a:masterClrMapping/>
  </p:clrMapOvr>
  <p:transition spd="slow">
    <p:split/>
  </p:transition>
  <p:timing>
    <p:tnLst>
      <p:par>
        <p:cTn id="1" dur="indefinite" restart="never" nodeType="tmRoot"/>
      </p:par>
    </p:tnLst>
  </p:timing>
</p:sld>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000000"/>
      </a:accent1>
      <a:accent2>
        <a:srgbClr val="000000"/>
      </a:accent2>
      <a:accent3>
        <a:srgbClr val="FFFFFF"/>
      </a:accent3>
      <a:accent4>
        <a:srgbClr val="000000"/>
      </a:accent4>
      <a:accent5>
        <a:srgbClr val="AAAAAA"/>
      </a:accent5>
      <a:accent6>
        <a:srgbClr val="0000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73F4736DBE2E469E0C992C25442ED4" ma:contentTypeVersion="0" ma:contentTypeDescription="Create a new document." ma:contentTypeScope="" ma:versionID="d7ee074eb7fb509175d6491b5a13f7d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AB3B01-CD78-4CB2-B137-107572943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DB740FD-0546-44C1-97C0-61357406E6F5}">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9EE740BD-2205-4C40-8180-3F31AA1635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1005387307</TotalTime>
  <Words>720</Words>
  <Application>Microsoft Office PowerPoint</Application>
  <PresentationFormat>On-screen Show (4:3)</PresentationFormat>
  <Paragraphs>185</Paragraphs>
  <Slides>22</Slides>
  <Notes>18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2_Default Design</vt:lpstr>
      <vt:lpstr>Slide 1</vt:lpstr>
      <vt:lpstr>Let’s Talk About Engineering  Definitions:</vt:lpstr>
      <vt:lpstr>Engineering  Has Many Fields</vt:lpstr>
      <vt:lpstr>Civil Engineering</vt:lpstr>
      <vt:lpstr>Biomedical Engineering</vt:lpstr>
      <vt:lpstr>Chemical Engineering</vt:lpstr>
      <vt:lpstr>Aerospace Engineering</vt:lpstr>
      <vt:lpstr>Mechanical Engineering</vt:lpstr>
      <vt:lpstr>Electrical Engineering</vt:lpstr>
      <vt:lpstr>Software Engineering</vt:lpstr>
      <vt:lpstr>Systems Engineering</vt:lpstr>
      <vt:lpstr>Engineering  Has Many Disciplines/Specialties</vt:lpstr>
      <vt:lpstr>Aerodynamics                Optimize design to minimize drag</vt:lpstr>
      <vt:lpstr>Fluid / Flow Analysis</vt:lpstr>
      <vt:lpstr>Thermal Engineering</vt:lpstr>
      <vt:lpstr>Slide 16</vt:lpstr>
      <vt:lpstr>Engineering Statistics</vt:lpstr>
      <vt:lpstr>Slide 18</vt:lpstr>
      <vt:lpstr>Engineering  Salaries</vt:lpstr>
      <vt:lpstr>Skills Used in Engineering</vt:lpstr>
      <vt:lpstr>How Do You Prepare to become an Engineer?</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Paradise</dc:creator>
  <cp:lastModifiedBy>James Paradise</cp:lastModifiedBy>
  <cp:revision>1219</cp:revision>
  <cp:lastPrinted>2001-04-27T17:25:52Z</cp:lastPrinted>
  <dcterms:modified xsi:type="dcterms:W3CDTF">2012-10-04T17:52:17Z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nsitivityID">
    <vt:lpwstr>0</vt:lpwstr>
  </property>
  <property fmtid="{D5CDD505-2E9C-101B-9397-08002B2CF9AE}" pid="3" name="ContentTypeId">
    <vt:lpwstr>0x0101003F73F4736DBE2E469E0C992C25442ED4</vt:lpwstr>
  </property>
  <property fmtid="{D5CDD505-2E9C-101B-9397-08002B2CF9AE}" pid="4" name="SIPHeaderWording">
    <vt:lpwstr/>
  </property>
  <property fmtid="{D5CDD505-2E9C-101B-9397-08002B2CF9AE}" pid="5" name="SIPLevel">
    <vt:lpwstr>0</vt:lpwstr>
  </property>
  <property fmtid="{D5CDD505-2E9C-101B-9397-08002B2CF9AE}" pid="6" name="Document Author">
    <vt:lpwstr>ACCT02\paradise</vt:lpwstr>
  </property>
  <property fmtid="{D5CDD505-2E9C-101B-9397-08002B2CF9AE}" pid="7" name="Document Sensitivity">
    <vt:lpwstr>1</vt:lpwstr>
  </property>
  <property fmtid="{D5CDD505-2E9C-101B-9397-08002B2CF9AE}" pid="8" name="ThirdParty">
    <vt:lpwstr/>
  </property>
  <property fmtid="{D5CDD505-2E9C-101B-9397-08002B2CF9AE}" pid="9" name="OCI Restriction">
    <vt:bool>false</vt:bool>
  </property>
  <property fmtid="{D5CDD505-2E9C-101B-9397-08002B2CF9AE}" pid="10" name="OCI Additional Info">
    <vt:lpwstr/>
  </property>
  <property fmtid="{D5CDD505-2E9C-101B-9397-08002B2CF9AE}" pid="11" name="Allow Header Overwrite">
    <vt:bool>true</vt:bool>
  </property>
  <property fmtid="{D5CDD505-2E9C-101B-9397-08002B2CF9AE}" pid="12" name="Allow Footer Overwrite">
    <vt:bool>true</vt:bool>
  </property>
  <property fmtid="{D5CDD505-2E9C-101B-9397-08002B2CF9AE}" pid="13" name="Multiple Selected">
    <vt:lpwstr>-1</vt:lpwstr>
  </property>
  <property fmtid="{D5CDD505-2E9C-101B-9397-08002B2CF9AE}" pid="14" name="SIPLongWording">
    <vt:lpwstr/>
  </property>
</Properties>
</file>