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2" r:id="rId3"/>
    <p:sldId id="263" r:id="rId4"/>
    <p:sldId id="276" r:id="rId5"/>
    <p:sldId id="264" r:id="rId6"/>
    <p:sldId id="277" r:id="rId7"/>
    <p:sldId id="280" r:id="rId8"/>
    <p:sldId id="278" r:id="rId9"/>
    <p:sldId id="281" r:id="rId10"/>
    <p:sldId id="284" r:id="rId11"/>
    <p:sldId id="282" r:id="rId12"/>
    <p:sldId id="279" r:id="rId13"/>
    <p:sldId id="257" r:id="rId14"/>
    <p:sldId id="258" r:id="rId15"/>
    <p:sldId id="259" r:id="rId16"/>
    <p:sldId id="285" r:id="rId17"/>
    <p:sldId id="260" r:id="rId18"/>
    <p:sldId id="265" r:id="rId19"/>
    <p:sldId id="288" r:id="rId20"/>
    <p:sldId id="266" r:id="rId21"/>
    <p:sldId id="292" r:id="rId22"/>
    <p:sldId id="286" r:id="rId23"/>
    <p:sldId id="294" r:id="rId24"/>
    <p:sldId id="303" r:id="rId25"/>
    <p:sldId id="304" r:id="rId26"/>
    <p:sldId id="305" r:id="rId27"/>
    <p:sldId id="306" r:id="rId28"/>
    <p:sldId id="290" r:id="rId29"/>
    <p:sldId id="291" r:id="rId30"/>
    <p:sldId id="293" r:id="rId31"/>
    <p:sldId id="289" r:id="rId32"/>
    <p:sldId id="267" r:id="rId33"/>
    <p:sldId id="295" r:id="rId34"/>
    <p:sldId id="300" r:id="rId35"/>
    <p:sldId id="297" r:id="rId36"/>
    <p:sldId id="299" r:id="rId37"/>
    <p:sldId id="268" r:id="rId38"/>
    <p:sldId id="269" r:id="rId39"/>
    <p:sldId id="270" r:id="rId40"/>
    <p:sldId id="301" r:id="rId41"/>
    <p:sldId id="298" r:id="rId4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D0D25B-BB0B-4366-B020-8629B4B7AE7F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A727CF6-C5C2-4B26-AD72-B8E21634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871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A9F847E-BF4D-499C-9284-10615F1A41AF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DA19BA3-F765-4FD8-AD99-748CD69C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32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4" y="6530201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4385-48FC-49DA-AF97-F04DCC44F83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D69C-9984-4F37-86CC-BDFD1695E3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9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Engineering Mathematics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smtClean="0"/>
              <a:t>Jim </a:t>
            </a:r>
            <a:r>
              <a:rPr lang="en-US" smtClean="0"/>
              <a:t>Paradise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Solving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3x + 3 = 2x + 6           solve for x</a:t>
            </a:r>
            <a:endParaRPr lang="en-US" sz="2800" dirty="0" smtClean="0"/>
          </a:p>
          <a:p>
            <a:pPr lvl="0"/>
            <a:r>
              <a:rPr lang="en-US" dirty="0" smtClean="0"/>
              <a:t>Subtract 2x from each side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b="1" dirty="0"/>
              <a:t>3x + </a:t>
            </a:r>
            <a:r>
              <a:rPr lang="en-US" b="1" dirty="0" smtClean="0"/>
              <a:t>3 – 2x </a:t>
            </a:r>
            <a:r>
              <a:rPr lang="en-US" b="1" dirty="0"/>
              <a:t>= 2x + </a:t>
            </a:r>
            <a:r>
              <a:rPr lang="en-US" b="1" dirty="0" smtClean="0"/>
              <a:t>6 – 2x</a:t>
            </a:r>
          </a:p>
          <a:p>
            <a:pPr marL="457200" lvl="1" indent="0">
              <a:buNone/>
            </a:pPr>
            <a:r>
              <a:rPr lang="en-US" b="1" dirty="0" smtClean="0"/>
              <a:t>x </a:t>
            </a:r>
            <a:r>
              <a:rPr lang="en-US" b="1" dirty="0"/>
              <a:t>+ 3 </a:t>
            </a:r>
            <a:r>
              <a:rPr lang="en-US" b="1" dirty="0" smtClean="0"/>
              <a:t>= 6</a:t>
            </a:r>
            <a:endParaRPr lang="en-US" b="1" dirty="0"/>
          </a:p>
          <a:p>
            <a:pPr lvl="0"/>
            <a:r>
              <a:rPr lang="en-US" dirty="0" smtClean="0"/>
              <a:t>Subtract 3 from each side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b="1" dirty="0"/>
              <a:t>x + </a:t>
            </a:r>
            <a:r>
              <a:rPr lang="en-US" b="1" dirty="0" smtClean="0"/>
              <a:t>3 - 3 </a:t>
            </a:r>
            <a:r>
              <a:rPr lang="en-US" b="1" dirty="0"/>
              <a:t>= </a:t>
            </a:r>
            <a:r>
              <a:rPr lang="en-US" b="1" dirty="0" smtClean="0"/>
              <a:t>6 – 3</a:t>
            </a:r>
          </a:p>
          <a:p>
            <a:pPr marL="457200" lvl="1" indent="0">
              <a:buNone/>
            </a:pPr>
            <a:r>
              <a:rPr lang="en-US" b="1" dirty="0" smtClean="0"/>
              <a:t>X = 3 (answer)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86000"/>
            <a:ext cx="5486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61722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Equations of Lines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Standard Form: y = </a:t>
            </a:r>
            <a:r>
              <a:rPr lang="en-US" dirty="0" err="1" smtClean="0"/>
              <a:t>mx</a:t>
            </a:r>
            <a:r>
              <a:rPr lang="en-US" dirty="0" smtClean="0"/>
              <a:t> + b, where </a:t>
            </a:r>
          </a:p>
          <a:p>
            <a:r>
              <a:rPr lang="en-US" dirty="0" smtClean="0"/>
              <a:t>m is slope of line and</a:t>
            </a:r>
          </a:p>
          <a:p>
            <a:pPr lvl="1"/>
            <a:r>
              <a:rPr lang="en-US" dirty="0" smtClean="0"/>
              <a:t>Positive slope = ___</a:t>
            </a:r>
          </a:p>
          <a:p>
            <a:pPr lvl="1"/>
            <a:r>
              <a:rPr lang="en-US" dirty="0" smtClean="0"/>
              <a:t>Negative slope = ___</a:t>
            </a:r>
          </a:p>
          <a:p>
            <a:pPr lvl="1"/>
            <a:r>
              <a:rPr lang="en-US" dirty="0" smtClean="0"/>
              <a:t>Zero slope = ___ </a:t>
            </a:r>
          </a:p>
          <a:p>
            <a:r>
              <a:rPr lang="en-US" dirty="0" smtClean="0"/>
              <a:t>b is the y-axis intercept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97966" y="5562600"/>
            <a:ext cx="472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7981434">
            <a:off x="4628083" y="2207207"/>
            <a:ext cx="472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663534">
            <a:off x="3160165" y="4882491"/>
            <a:ext cx="472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(2 dimensional)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95160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886200" cy="349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– the study of shapes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524000" y="2362200"/>
            <a:ext cx="1295400" cy="11167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106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3622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752600" y="3962400"/>
            <a:ext cx="1219200" cy="1066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3505200" y="3962400"/>
            <a:ext cx="1621536" cy="1066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5791200" y="3886200"/>
            <a:ext cx="1676400" cy="108889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6934200" y="2286000"/>
            <a:ext cx="1237488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= ½ </a:t>
            </a:r>
            <a:r>
              <a:rPr lang="en-US" dirty="0" err="1" smtClean="0"/>
              <a:t>bh</a:t>
            </a:r>
            <a:r>
              <a:rPr lang="en-US" dirty="0" smtClean="0"/>
              <a:t>       where b is base and h is height</a:t>
            </a:r>
          </a:p>
          <a:p>
            <a:r>
              <a:rPr lang="en-US" dirty="0" smtClean="0"/>
              <a:t>Perimeter = a + b + c</a:t>
            </a:r>
          </a:p>
          <a:p>
            <a:r>
              <a:rPr lang="en-US" dirty="0" smtClean="0"/>
              <a:t>Angles add up to 180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752600" y="3886200"/>
            <a:ext cx="2121408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449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49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5715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449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71800" y="38862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7150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H="1" flipV="1">
            <a:off x="4495800" y="3886200"/>
            <a:ext cx="38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>
            <a:off x="4533900" y="4865132"/>
            <a:ext cx="3810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= 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   where r is the radius of the circle</a:t>
            </a:r>
          </a:p>
          <a:p>
            <a:r>
              <a:rPr lang="en-US" dirty="0" smtClean="0"/>
              <a:t>Circumference = 2</a:t>
            </a:r>
            <a:r>
              <a:rPr lang="el-GR" dirty="0" smtClean="0"/>
              <a:t>π</a:t>
            </a:r>
            <a:r>
              <a:rPr lang="en-US" dirty="0" smtClean="0"/>
              <a:t>r = 2d</a:t>
            </a:r>
          </a:p>
          <a:p>
            <a:r>
              <a:rPr lang="en-US" dirty="0"/>
              <a:t>d</a:t>
            </a:r>
            <a:r>
              <a:rPr lang="en-US" dirty="0" smtClean="0"/>
              <a:t> (diameter) = 2r (radius)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35052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Angles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6962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Opposite angles are equal</a:t>
            </a:r>
          </a:p>
          <a:p>
            <a:r>
              <a:rPr lang="en-US" dirty="0" smtClean="0"/>
              <a:t>angle a = angle d </a:t>
            </a:r>
          </a:p>
          <a:p>
            <a:r>
              <a:rPr lang="en-US" dirty="0" smtClean="0"/>
              <a:t>angle b = angle c</a:t>
            </a:r>
          </a:p>
          <a:p>
            <a:pPr marL="0" indent="0">
              <a:buNone/>
            </a:pPr>
            <a:r>
              <a:rPr lang="en-US" dirty="0" smtClean="0"/>
              <a:t>Supplementary angles = 180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a + b = 180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b </a:t>
            </a:r>
            <a:r>
              <a:rPr lang="en-US" dirty="0"/>
              <a:t>+ </a:t>
            </a:r>
            <a:r>
              <a:rPr lang="en-US" dirty="0" smtClean="0"/>
              <a:t>d </a:t>
            </a:r>
            <a:r>
              <a:rPr lang="en-US" dirty="0"/>
              <a:t>= 180</a:t>
            </a:r>
            <a:r>
              <a:rPr lang="en-US" baseline="30000" dirty="0"/>
              <a:t>o</a:t>
            </a:r>
          </a:p>
          <a:p>
            <a:r>
              <a:rPr lang="en-US" dirty="0" smtClean="0"/>
              <a:t>c </a:t>
            </a:r>
            <a:r>
              <a:rPr lang="en-US" dirty="0"/>
              <a:t>+ </a:t>
            </a:r>
            <a:r>
              <a:rPr lang="en-US" dirty="0" smtClean="0"/>
              <a:t>d </a:t>
            </a:r>
            <a:r>
              <a:rPr lang="en-US" dirty="0"/>
              <a:t>= 180</a:t>
            </a:r>
            <a:r>
              <a:rPr lang="en-US" baseline="30000" dirty="0"/>
              <a:t>o</a:t>
            </a:r>
          </a:p>
          <a:p>
            <a:r>
              <a:rPr lang="en-US" dirty="0"/>
              <a:t>a + </a:t>
            </a:r>
            <a:r>
              <a:rPr lang="en-US" dirty="0" smtClean="0"/>
              <a:t>c </a:t>
            </a:r>
            <a:r>
              <a:rPr lang="en-US" dirty="0"/>
              <a:t>= 180</a:t>
            </a:r>
            <a:r>
              <a:rPr lang="en-US" baseline="30000" dirty="0"/>
              <a:t>o</a:t>
            </a:r>
          </a:p>
          <a:p>
            <a:endParaRPr lang="en-US" b="1" baseline="30000" dirty="0" smtClean="0"/>
          </a:p>
          <a:p>
            <a:endParaRPr lang="en-US" baseline="30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52800" y="3352800"/>
            <a:ext cx="5334000" cy="1905000"/>
            <a:chOff x="1676400" y="4419600"/>
            <a:chExt cx="5334000" cy="1905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76600" y="4419600"/>
              <a:ext cx="2133600" cy="1905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6400" y="5372100"/>
              <a:ext cx="5105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3505200" y="4800600"/>
              <a:ext cx="3505200" cy="1524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a        b</a:t>
              </a:r>
            </a:p>
            <a:p>
              <a:pPr marL="0" indent="0">
                <a:buNone/>
              </a:pPr>
              <a:r>
                <a:rPr lang="en-US" dirty="0" smtClean="0"/>
                <a:t>      c        d</a:t>
              </a:r>
            </a:p>
            <a:p>
              <a:pPr>
                <a:buFont typeface="Arial" pitchFamily="34" charset="0"/>
                <a:buNone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 – Study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400800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 </a:t>
            </a:r>
            <a:r>
              <a:rPr lang="en-US" b="1" dirty="0" smtClean="0"/>
              <a:t>Right Triangle</a:t>
            </a:r>
            <a:r>
              <a:rPr lang="en-US" dirty="0" smtClean="0"/>
              <a:t> has three sides</a:t>
            </a:r>
          </a:p>
          <a:p>
            <a:r>
              <a:rPr lang="en-US" dirty="0" smtClean="0"/>
              <a:t>Hypotenuse</a:t>
            </a:r>
          </a:p>
          <a:p>
            <a:r>
              <a:rPr lang="en-US" dirty="0" smtClean="0"/>
              <a:t>Opposite</a:t>
            </a:r>
          </a:p>
          <a:p>
            <a:r>
              <a:rPr lang="en-US" dirty="0" smtClean="0"/>
              <a:t>Adjacent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2362200" y="3962400"/>
            <a:ext cx="4191000" cy="1905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588460">
            <a:off x="3771899" y="45392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hypotenuse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56388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4622007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Similar Triangles</a:t>
            </a:r>
            <a:endParaRPr lang="en-US" sz="3600" b="1" dirty="0"/>
          </a:p>
        </p:txBody>
      </p:sp>
      <p:sp>
        <p:nvSpPr>
          <p:cNvPr id="5" name="Right Triangle 4"/>
          <p:cNvSpPr/>
          <p:nvPr/>
        </p:nvSpPr>
        <p:spPr>
          <a:xfrm>
            <a:off x="1447800" y="1066800"/>
            <a:ext cx="2362200" cy="1371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1321355"/>
            <a:ext cx="39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19959"/>
              </p:ext>
            </p:extLst>
          </p:nvPr>
        </p:nvGraphicFramePr>
        <p:xfrm>
          <a:off x="2209800" y="2438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19400" y="20574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</a:t>
            </a:r>
            <a:r>
              <a:rPr lang="en-US" b="1" baseline="30000" dirty="0" smtClean="0"/>
              <a:t>o</a:t>
            </a:r>
            <a:endParaRPr lang="en-US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12954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0</a:t>
            </a:r>
            <a:r>
              <a:rPr lang="en-US" b="1" baseline="30000" dirty="0" smtClean="0"/>
              <a:t>o</a:t>
            </a:r>
            <a:endParaRPr lang="en-US" b="1" baseline="30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91000" y="3200400"/>
            <a:ext cx="4267200" cy="2590800"/>
            <a:chOff x="4191000" y="3200400"/>
            <a:chExt cx="4267200" cy="2590800"/>
          </a:xfrm>
        </p:grpSpPr>
        <p:sp>
          <p:nvSpPr>
            <p:cNvPr id="17" name="Right Triangle 16"/>
            <p:cNvSpPr/>
            <p:nvPr/>
          </p:nvSpPr>
          <p:spPr>
            <a:xfrm>
              <a:off x="4572000" y="3200400"/>
              <a:ext cx="3886200" cy="25908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600" y="4114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1000" y="4343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9000" y="5306973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30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4495800"/>
            <a:ext cx="2286000" cy="1219200"/>
            <a:chOff x="685800" y="4495800"/>
            <a:chExt cx="2286000" cy="1219200"/>
          </a:xfrm>
        </p:grpSpPr>
        <p:sp>
          <p:nvSpPr>
            <p:cNvPr id="4" name="Right Triangle 3"/>
            <p:cNvSpPr/>
            <p:nvPr/>
          </p:nvSpPr>
          <p:spPr>
            <a:xfrm>
              <a:off x="1143000" y="4495800"/>
              <a:ext cx="1828800" cy="12192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47360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4941332"/>
              <a:ext cx="509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0.5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14142" y="5301734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30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668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Known Triangle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triangles</a:t>
            </a:r>
            <a:endParaRPr lang="en-US" dirty="0"/>
          </a:p>
        </p:txBody>
      </p:sp>
      <p:pic>
        <p:nvPicPr>
          <p:cNvPr id="31752" name="Picture 8" descr="C:\Users\paradise\AppData\Local\Temp\1\SNAGHTML726d6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9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Objectives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Our objective for today is not to teach you…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Algebra,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Geometry,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Trigonometry,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Calculus,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but rather to give you a sound understanding of what each of these are and how, and why, they are used.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 hope is that this will allow you to make informed decisions in the future when choosing math classes.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 Functions (ratios of triangle sides)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5461"/>
            <a:ext cx="843850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142" y="2470697"/>
            <a:ext cx="8649458" cy="377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19600" y="914400"/>
            <a:ext cx="2730725" cy="1371600"/>
            <a:chOff x="4419600" y="914400"/>
            <a:chExt cx="2730725" cy="1371600"/>
          </a:xfrm>
        </p:grpSpPr>
        <p:sp>
          <p:nvSpPr>
            <p:cNvPr id="5" name="Right Triangle 4"/>
            <p:cNvSpPr/>
            <p:nvPr/>
          </p:nvSpPr>
          <p:spPr>
            <a:xfrm flipH="1">
              <a:off x="4419600" y="914400"/>
              <a:ext cx="2209800" cy="13716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55025" y="1505690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64561" y="131869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916668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28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0600" y="3429000"/>
            <a:ext cx="2730725" cy="1740932"/>
            <a:chOff x="990600" y="3429000"/>
            <a:chExt cx="2730725" cy="1740932"/>
          </a:xfrm>
        </p:grpSpPr>
        <p:sp>
          <p:nvSpPr>
            <p:cNvPr id="10" name="Right Triangle 9"/>
            <p:cNvSpPr/>
            <p:nvPr/>
          </p:nvSpPr>
          <p:spPr>
            <a:xfrm flipH="1">
              <a:off x="990600" y="3429000"/>
              <a:ext cx="2209800" cy="13716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26025" y="4020290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4431268"/>
              <a:ext cx="368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92499" y="4800600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40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45275" y="3334490"/>
            <a:ext cx="2590800" cy="1371600"/>
            <a:chOff x="4845275" y="3334490"/>
            <a:chExt cx="2590800" cy="1371600"/>
          </a:xfrm>
        </p:grpSpPr>
        <p:sp>
          <p:nvSpPr>
            <p:cNvPr id="9" name="TextBox 8"/>
            <p:cNvSpPr txBox="1"/>
            <p:nvPr/>
          </p:nvSpPr>
          <p:spPr>
            <a:xfrm>
              <a:off x="5455061" y="373655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2000</a:t>
              </a:r>
              <a:endParaRPr lang="en-US" b="1" baseline="30000" dirty="0"/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4845275" y="3334490"/>
              <a:ext cx="2209800" cy="13716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55075" y="39234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8853" y="3638777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50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9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Trig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wide is the Missouri River?</a:t>
            </a:r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91439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3067049"/>
            <a:ext cx="915352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Trig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wide is the Missouri River?</a:t>
            </a:r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91439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3067049"/>
            <a:ext cx="915352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towering dust devil, casts a serpentine shadow over the Martian 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7968"/>
            <a:ext cx="6019800" cy="45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Mars Reconnaissance Orbiter Found an Enormous Dust Devil on Mars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72200"/>
            <a:ext cx="91440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 used trigonometry to calculate its height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2362200"/>
            <a:ext cx="2423160" cy="28735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6040" y="5257800"/>
            <a:ext cx="242316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Mars Mission Control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57575" y="5861785"/>
            <a:ext cx="2143225" cy="386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Image Courtesy NASA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Tall is this Martian Dust Devil?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20" y="1090749"/>
            <a:ext cx="5345780" cy="1935163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length of the shadow is approximately 483 meters</a:t>
            </a:r>
          </a:p>
          <a:p>
            <a:r>
              <a:rPr lang="en-US" dirty="0" smtClean="0"/>
              <a:t>The angle of the Sun over the ground is approximately 59 degrees</a:t>
            </a:r>
          </a:p>
          <a:p>
            <a:r>
              <a:rPr lang="en-US" dirty="0" smtClean="0"/>
              <a:t>Calculate the height of the dust devil</a:t>
            </a:r>
          </a:p>
          <a:p>
            <a:endParaRPr lang="en-US" dirty="0"/>
          </a:p>
        </p:txBody>
      </p:sp>
      <p:pic>
        <p:nvPicPr>
          <p:cNvPr id="4" name="Picture 2" descr="A towering dust devil, casts a serpentine shadow over the Martian sur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01" y="1105300"/>
            <a:ext cx="2538099" cy="19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2131119" y="3119515"/>
            <a:ext cx="4953000" cy="3588327"/>
            <a:chOff x="3505200" y="983672"/>
            <a:chExt cx="4953000" cy="3588327"/>
          </a:xfrm>
        </p:grpSpPr>
        <p:cxnSp>
          <p:nvCxnSpPr>
            <p:cNvPr id="7" name="Curved Connector 6"/>
            <p:cNvCxnSpPr/>
            <p:nvPr/>
          </p:nvCxnSpPr>
          <p:spPr>
            <a:xfrm rot="5400000" flipH="1" flipV="1">
              <a:off x="6330899" y="1788929"/>
              <a:ext cx="1600304" cy="52070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>
              <a:off x="6858000" y="2855076"/>
              <a:ext cx="914400" cy="29719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505200" y="983672"/>
              <a:ext cx="4953000" cy="358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3607">
              <a:off x="4050420" y="1402790"/>
              <a:ext cx="1331338" cy="278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oup 69"/>
            <p:cNvGrpSpPr/>
            <p:nvPr/>
          </p:nvGrpSpPr>
          <p:grpSpPr>
            <a:xfrm>
              <a:off x="6019801" y="1400781"/>
              <a:ext cx="1993875" cy="3095019"/>
              <a:chOff x="4313222" y="1281112"/>
              <a:chExt cx="1383714" cy="2147888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53607">
                <a:off x="4405805" y="1281112"/>
                <a:ext cx="923925" cy="193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2" name="Straight Arrow Connector 71"/>
              <p:cNvCxnSpPr/>
              <p:nvPr/>
            </p:nvCxnSpPr>
            <p:spPr>
              <a:xfrm>
                <a:off x="4648200" y="1330585"/>
                <a:ext cx="0" cy="165994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4313222" y="2096134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4648200" y="2996176"/>
                <a:ext cx="972536" cy="7499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4648200" y="1330585"/>
                <a:ext cx="972536" cy="165994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4724400" y="3048000"/>
                <a:ext cx="972536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483 m</a:t>
                </a:r>
                <a:endParaRPr lang="en-US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585160" y="4053628"/>
              <a:ext cx="9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Shadow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98220" y="1104747"/>
              <a:ext cx="1573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Dust Devil</a:t>
              </a:r>
              <a:endParaRPr lang="en-US" dirty="0"/>
            </a:p>
          </p:txBody>
        </p:sp>
        <p:sp>
          <p:nvSpPr>
            <p:cNvPr id="86" name="Arc 85"/>
            <p:cNvSpPr/>
            <p:nvPr/>
          </p:nvSpPr>
          <p:spPr>
            <a:xfrm rot="14366413">
              <a:off x="7498373" y="3488648"/>
              <a:ext cx="914400" cy="914400"/>
            </a:xfrm>
            <a:prstGeom prst="arc">
              <a:avLst>
                <a:gd name="adj1" fmla="val 1860186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165281" y="347712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59⁰</a:t>
              </a:r>
              <a:endParaRPr lang="en-US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5128410" y="5715000"/>
            <a:ext cx="302319" cy="280768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6937042" y="2743200"/>
            <a:ext cx="1673558" cy="267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Image Courtesy NASA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10400" cy="990600"/>
          </a:xfrm>
        </p:spPr>
        <p:txBody>
          <a:bodyPr/>
          <a:lstStyle/>
          <a:p>
            <a:r>
              <a:rPr lang="en-US" dirty="0" smtClean="0"/>
              <a:t>How Do You Hunt Dinosaurs?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03068"/>
            <a:ext cx="3719115" cy="246856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6324600"/>
            <a:ext cx="3733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Digging Up Dinosaur Bones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886200"/>
            <a:ext cx="5257800" cy="2887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Learn where fossils have been found in the past, and identify the rock layer that had those fossils.</a:t>
            </a:r>
          </a:p>
          <a:p>
            <a:r>
              <a:rPr lang="en-US" sz="2800" dirty="0" smtClean="0"/>
              <a:t>Trace that layer to new locations and search for new fossils.</a:t>
            </a:r>
          </a:p>
          <a:p>
            <a:r>
              <a:rPr lang="en-US" sz="2800" dirty="0" smtClean="0"/>
              <a:t>We used trigonometry to measure rock layer thicknesses.</a:t>
            </a:r>
            <a:endParaRPr lang="en-US" sz="2800" dirty="0"/>
          </a:p>
        </p:txBody>
      </p:sp>
      <p:pic>
        <p:nvPicPr>
          <p:cNvPr id="4102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95400"/>
            <a:ext cx="2286000" cy="2286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13473" y="3505200"/>
            <a:ext cx="2296427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Location 1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14800" y="3124200"/>
            <a:ext cx="16192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Location 2</a:t>
            </a:r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063439" y="1991625"/>
            <a:ext cx="1775761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Location 3</a:t>
            </a:r>
            <a:endParaRPr lang="en-US" sz="2000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19050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3900" y="3181350"/>
            <a:ext cx="2286000" cy="30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Image Courtesy  Berkeley</a:t>
            </a:r>
            <a:endParaRPr lang="en-US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31" y="533400"/>
            <a:ext cx="1628775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 descr="http://dmns.lunaimaging.com:8081/MediaManager/srvr?mediafile=/Size2/DMNSDMS-4-NA/1389/PJH.7-21.jpg&amp;userid=1&amp;username=dmns&amp;resolution=2&amp;servertype=JVA&amp;cid=4&amp;iid=DMNSDMS&amp;vcid=NA&amp;usergroup=Image_Arhcives-4-Admin&amp;profileid=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04" y="2460937"/>
            <a:ext cx="1407683" cy="13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715000" y="3610897"/>
            <a:ext cx="2286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Image Courtesy DMNS</a:t>
            </a:r>
            <a:endParaRPr lang="en-US" sz="12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550387" y="2667000"/>
            <a:ext cx="1487917" cy="1134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Where can you find ammonites? 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Thick is This Rock Layer Near Dinosaur Ridge?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533400" y="1493520"/>
            <a:ext cx="6858000" cy="5143500"/>
            <a:chOff x="685800" y="1143000"/>
            <a:chExt cx="7620000" cy="5715000"/>
          </a:xfrm>
        </p:grpSpPr>
        <p:pic>
          <p:nvPicPr>
            <p:cNvPr id="5124" name="Picture 4" descr="http://www.cliffshade.com/colorado/dakota_hogback/dak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143000"/>
              <a:ext cx="7620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819400" y="4953000"/>
              <a:ext cx="20574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446272" y="4107860"/>
              <a:ext cx="1430529" cy="84514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819400" y="4098245"/>
              <a:ext cx="626872" cy="85475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 rot="2047867">
              <a:off x="3340557" y="4161451"/>
              <a:ext cx="302319" cy="28076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133600"/>
            <a:ext cx="4114800" cy="3733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paleontology class measured 5 m along the walkway</a:t>
            </a:r>
          </a:p>
          <a:p>
            <a:r>
              <a:rPr lang="en-US" dirty="0" smtClean="0"/>
              <a:t>The angle of the layer to the walkway was 50 degrees</a:t>
            </a:r>
          </a:p>
          <a:p>
            <a:r>
              <a:rPr lang="en-US" dirty="0" smtClean="0"/>
              <a:t>What is the height of the layer?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88351" y="4153241"/>
            <a:ext cx="43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1605" y="4922521"/>
            <a:ext cx="65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 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 rot="12972472">
            <a:off x="854844" y="4465320"/>
            <a:ext cx="914400" cy="914400"/>
          </a:xfrm>
          <a:prstGeom prst="arc">
            <a:avLst>
              <a:gd name="adj1" fmla="val 5909985"/>
              <a:gd name="adj2" fmla="val 866017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6400" y="45421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50⁰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should the ladder be?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2" y="1600200"/>
            <a:ext cx="7333736" cy="4525963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0921"/>
            <a:ext cx="7696200" cy="474965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96200" y="2819400"/>
            <a:ext cx="1066800" cy="3431176"/>
            <a:chOff x="7696200" y="2895600"/>
            <a:chExt cx="1066800" cy="3200400"/>
          </a:xfrm>
        </p:grpSpPr>
        <p:sp>
          <p:nvSpPr>
            <p:cNvPr id="6" name="TextBox 5"/>
            <p:cNvSpPr txBox="1"/>
            <p:nvPr/>
          </p:nvSpPr>
          <p:spPr>
            <a:xfrm>
              <a:off x="7848600" y="41910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16 feet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153400" y="28956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96200" y="6096000"/>
              <a:ext cx="990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267700" y="4572000"/>
              <a:ext cx="38100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292988" y="2895600"/>
              <a:ext cx="0" cy="1295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362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6250576"/>
            <a:ext cx="830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912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tall is the tree?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186"/>
            <a:ext cx="3917337" cy="5486468"/>
          </a:xfrm>
        </p:spPr>
      </p:pic>
    </p:spTree>
    <p:extLst>
      <p:ext uri="{BB962C8B-B14F-4D97-AF65-F5344CB8AC3E}">
        <p14:creationId xmlns:p14="http://schemas.microsoft.com/office/powerpoint/2010/main" val="12438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Algebra </a:t>
            </a:r>
            <a:r>
              <a:rPr lang="en-US" dirty="0"/>
              <a:t>– the study of mathematical operations and their application to solving </a:t>
            </a:r>
            <a:r>
              <a:rPr lang="en-US" dirty="0" smtClean="0"/>
              <a:t>equations</a:t>
            </a:r>
          </a:p>
          <a:p>
            <a:endParaRPr lang="en-US" dirty="0"/>
          </a:p>
          <a:p>
            <a:r>
              <a:rPr lang="en-US" b="1" dirty="0" smtClean="0"/>
              <a:t>Geometry</a:t>
            </a:r>
            <a:r>
              <a:rPr lang="en-US" dirty="0" smtClean="0"/>
              <a:t> </a:t>
            </a:r>
            <a:r>
              <a:rPr lang="en-US" dirty="0"/>
              <a:t>– the study of shapes</a:t>
            </a:r>
          </a:p>
          <a:p>
            <a:pPr lvl="1"/>
            <a:r>
              <a:rPr lang="en-US" dirty="0"/>
              <a:t>Algebra is a </a:t>
            </a:r>
            <a:r>
              <a:rPr lang="en-US" dirty="0" smtClean="0"/>
              <a:t>prerequisite</a:t>
            </a:r>
          </a:p>
          <a:p>
            <a:pPr lvl="1"/>
            <a:endParaRPr lang="en-US" dirty="0"/>
          </a:p>
          <a:p>
            <a:r>
              <a:rPr lang="en-US" b="1" dirty="0"/>
              <a:t>Trigonometry </a:t>
            </a:r>
            <a:r>
              <a:rPr lang="en-US" dirty="0"/>
              <a:t>– the study of triangles and the relationships between the lengths of their sides and the angles between those sides.</a:t>
            </a:r>
          </a:p>
          <a:p>
            <a:pPr lvl="1"/>
            <a:r>
              <a:rPr lang="en-US" dirty="0"/>
              <a:t>Algebra and Geometry are </a:t>
            </a:r>
            <a:r>
              <a:rPr lang="en-US" dirty="0" smtClean="0"/>
              <a:t>prerequisites</a:t>
            </a:r>
          </a:p>
          <a:p>
            <a:pPr lvl="1">
              <a:buNone/>
            </a:pPr>
            <a:endParaRPr lang="en-US" dirty="0"/>
          </a:p>
          <a:p>
            <a:r>
              <a:rPr lang="en-US" b="1" dirty="0"/>
              <a:t>Calculus </a:t>
            </a:r>
            <a:r>
              <a:rPr lang="en-US" dirty="0"/>
              <a:t>– the mathematical study of change</a:t>
            </a:r>
          </a:p>
          <a:p>
            <a:pPr lvl="1"/>
            <a:r>
              <a:rPr lang="en-US" b="1" dirty="0"/>
              <a:t>Differential Calculus</a:t>
            </a:r>
            <a:r>
              <a:rPr lang="en-US" dirty="0"/>
              <a:t> – concerning rates of change and slopes of curves</a:t>
            </a:r>
          </a:p>
          <a:p>
            <a:pPr lvl="1"/>
            <a:r>
              <a:rPr lang="en-US" b="1" dirty="0"/>
              <a:t>Integral Calculus</a:t>
            </a:r>
            <a:r>
              <a:rPr lang="en-US" dirty="0"/>
              <a:t> – concerning accumulation of quantities and the areas under curves</a:t>
            </a:r>
          </a:p>
          <a:p>
            <a:pPr lvl="1"/>
            <a:r>
              <a:rPr lang="en-US" b="1" dirty="0"/>
              <a:t>Algebra, Geometry, and Trigonometry are prerequisites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7912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tall is the tree?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43610"/>
            <a:ext cx="1219200" cy="1707563"/>
          </a:xfrm>
        </p:spPr>
      </p:pic>
      <p:cxnSp>
        <p:nvCxnSpPr>
          <p:cNvPr id="6" name="Straight Connector 5"/>
          <p:cNvCxnSpPr/>
          <p:nvPr/>
        </p:nvCxnSpPr>
        <p:spPr>
          <a:xfrm flipH="1" flipV="1">
            <a:off x="457200" y="3048000"/>
            <a:ext cx="8382000" cy="76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4408"/>
            <a:ext cx="542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52462" y="1295400"/>
            <a:ext cx="8339138" cy="1752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1905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52600" y="2142704"/>
            <a:ext cx="1676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2462" y="32004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0" y="32004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22031" y="3429000"/>
            <a:ext cx="355996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52463" y="3429000"/>
            <a:ext cx="34623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4800" y="3276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200’</a:t>
            </a:r>
            <a:endParaRPr lang="en-US" baseline="30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600" y="4572000"/>
            <a:ext cx="5397725" cy="1735742"/>
            <a:chOff x="609600" y="4572000"/>
            <a:chExt cx="5397725" cy="1735742"/>
          </a:xfrm>
        </p:grpSpPr>
        <p:sp>
          <p:nvSpPr>
            <p:cNvPr id="27" name="Right Triangle 26"/>
            <p:cNvSpPr/>
            <p:nvPr/>
          </p:nvSpPr>
          <p:spPr>
            <a:xfrm flipH="1">
              <a:off x="609600" y="4572000"/>
              <a:ext cx="5016725" cy="13716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35526" y="5938410"/>
              <a:ext cx="6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200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26325" y="50731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95265" y="5574268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23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01483" y="4343400"/>
            <a:ext cx="1878692" cy="1893332"/>
            <a:chOff x="6401483" y="4343400"/>
            <a:chExt cx="1878692" cy="1893332"/>
          </a:xfrm>
        </p:grpSpPr>
        <p:sp>
          <p:nvSpPr>
            <p:cNvPr id="31" name="TextBox 30"/>
            <p:cNvSpPr txBox="1"/>
            <p:nvPr/>
          </p:nvSpPr>
          <p:spPr>
            <a:xfrm>
              <a:off x="6477000" y="4343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01483" y="4648200"/>
              <a:ext cx="532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200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11273" y="4495800"/>
              <a:ext cx="1165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= tan 23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6401484" y="4680466"/>
              <a:ext cx="4565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477000" y="5204936"/>
              <a:ext cx="178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 = 200 tan 23</a:t>
              </a:r>
              <a:r>
                <a:rPr lang="en-US" b="1" baseline="30000" dirty="0" smtClean="0"/>
                <a:t>o</a:t>
              </a:r>
              <a:endParaRPr lang="en-US" b="1" baseline="30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97904" y="5867400"/>
              <a:ext cx="178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 = 85’</a:t>
              </a:r>
              <a:endParaRPr lang="en-US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43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Calculus – 3 Areas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Limits</a:t>
            </a:r>
          </a:p>
          <a:p>
            <a:pPr lvl="1"/>
            <a:r>
              <a:rPr lang="en-US" dirty="0" smtClean="0"/>
              <a:t>Used to understand undefined values</a:t>
            </a:r>
          </a:p>
          <a:p>
            <a:pPr lvl="1"/>
            <a:r>
              <a:rPr lang="en-US" dirty="0" smtClean="0"/>
              <a:t>Used to derive derivatives and integrals</a:t>
            </a:r>
          </a:p>
          <a:p>
            <a:r>
              <a:rPr lang="en-US" dirty="0" smtClean="0"/>
              <a:t>Differential Calculus</a:t>
            </a:r>
          </a:p>
          <a:p>
            <a:pPr lvl="1"/>
            <a:r>
              <a:rPr lang="en-US" dirty="0" smtClean="0"/>
              <a:t>Uses derivatives to solve problems</a:t>
            </a:r>
          </a:p>
          <a:p>
            <a:pPr lvl="1"/>
            <a:r>
              <a:rPr lang="en-US" dirty="0" smtClean="0"/>
              <a:t>Great for finding maximums and minimum values</a:t>
            </a:r>
          </a:p>
          <a:p>
            <a:r>
              <a:rPr lang="en-US" dirty="0" smtClean="0"/>
              <a:t>Integral Calculus</a:t>
            </a:r>
          </a:p>
          <a:p>
            <a:pPr lvl="1"/>
            <a:r>
              <a:rPr lang="en-US" dirty="0" smtClean="0"/>
              <a:t>Uses integrals to solve problems</a:t>
            </a:r>
          </a:p>
          <a:p>
            <a:pPr lvl="1"/>
            <a:r>
              <a:rPr lang="en-US" dirty="0" smtClean="0"/>
              <a:t>Great for finding area under a curve</a:t>
            </a:r>
          </a:p>
          <a:p>
            <a:pPr lvl="1"/>
            <a:r>
              <a:rPr lang="en-US" dirty="0" smtClean="0"/>
              <a:t>Great for finding volumes of 3 dimensional objects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42118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500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60933"/>
            <a:ext cx="4175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038600" y="2895600"/>
            <a:ext cx="137160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Differential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Function           derivative (slope of tangent line)</a:t>
            </a:r>
          </a:p>
          <a:p>
            <a:pPr marL="0" indent="0">
              <a:buNone/>
            </a:pPr>
            <a:r>
              <a:rPr lang="en-US" dirty="0" smtClean="0"/>
              <a:t> f(x) =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endParaRPr lang="en-US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3676" y="2138995"/>
            <a:ext cx="22098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f’(x) = nx</a:t>
            </a:r>
            <a:r>
              <a:rPr lang="en-US" baseline="30000" dirty="0" smtClean="0"/>
              <a:t>n-1</a:t>
            </a:r>
          </a:p>
        </p:txBody>
      </p:sp>
    </p:spTree>
    <p:extLst>
      <p:ext uri="{BB962C8B-B14F-4D97-AF65-F5344CB8AC3E}">
        <p14:creationId xmlns:p14="http://schemas.microsoft.com/office/powerpoint/2010/main" val="24582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924800" cy="6397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Find the dimensions for max 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1"/>
            <a:ext cx="8229600" cy="1905000"/>
          </a:xfrm>
        </p:spPr>
        <p:txBody>
          <a:bodyPr/>
          <a:lstStyle/>
          <a:p>
            <a:r>
              <a:rPr lang="en-US" dirty="0"/>
              <a:t>You have 500 feet of </a:t>
            </a:r>
            <a:r>
              <a:rPr lang="en-US" dirty="0" smtClean="0"/>
              <a:t>fencing</a:t>
            </a:r>
          </a:p>
          <a:p>
            <a:r>
              <a:rPr lang="en-US" dirty="0" smtClean="0"/>
              <a:t>Build a rectangular enclosure along the river</a:t>
            </a:r>
          </a:p>
          <a:p>
            <a:r>
              <a:rPr lang="en-US" dirty="0" smtClean="0"/>
              <a:t>Find x and y dimensions such that area is max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6200" y="6019800"/>
            <a:ext cx="937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River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280722"/>
            <a:ext cx="4349578" cy="274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Maximum Area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88941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92" y="4407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3942" y="440793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912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the maximum value…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Using two non-negative numbers</a:t>
            </a:r>
          </a:p>
          <a:p>
            <a:r>
              <a:rPr lang="en-US" dirty="0" smtClean="0"/>
              <a:t>Whose sum is 9</a:t>
            </a:r>
          </a:p>
          <a:p>
            <a:r>
              <a:rPr lang="en-US" dirty="0" smtClean="0"/>
              <a:t>The Product of one number and the square of the other number is a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dimensions that give max volume…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1"/>
            <a:ext cx="8229600" cy="2438400"/>
          </a:xfrm>
        </p:spPr>
        <p:txBody>
          <a:bodyPr/>
          <a:lstStyle/>
          <a:p>
            <a:r>
              <a:rPr lang="en-US" dirty="0" smtClean="0"/>
              <a:t>One square foot of metal material (12”x12”)</a:t>
            </a:r>
          </a:p>
          <a:p>
            <a:r>
              <a:rPr lang="en-US" dirty="0" smtClean="0"/>
              <a:t>Cut identical squares out of the four corners</a:t>
            </a:r>
          </a:p>
          <a:p>
            <a:r>
              <a:rPr lang="en-US" dirty="0" smtClean="0"/>
              <a:t>Fold up sides to made a square pan</a:t>
            </a:r>
          </a:p>
          <a:p>
            <a:r>
              <a:rPr lang="en-US" dirty="0" smtClean="0"/>
              <a:t>What dimension of x gives the largest volume?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3554427"/>
            <a:ext cx="2895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3554427"/>
            <a:ext cx="3048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6152645"/>
            <a:ext cx="3048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5841" y="6135112"/>
            <a:ext cx="3048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95841" y="3554427"/>
            <a:ext cx="3048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3859227"/>
            <a:ext cx="22954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6135112"/>
            <a:ext cx="22954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0400" y="3859227"/>
            <a:ext cx="0" cy="2275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95841" y="3859226"/>
            <a:ext cx="0" cy="2275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7400" y="352610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3941" y="31850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34358" y="610284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33941" y="643991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7532" y="64292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90800" y="612577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95857" y="355095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3700" y="321611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834358" y="3550954"/>
            <a:ext cx="2471442" cy="2899073"/>
            <a:chOff x="5834358" y="3550954"/>
            <a:chExt cx="2471442" cy="289907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834358" y="3550954"/>
              <a:ext cx="239524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67400" y="6439912"/>
              <a:ext cx="2438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8039100" y="3585446"/>
              <a:ext cx="0" cy="12913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039100" y="5230827"/>
              <a:ext cx="0" cy="1219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791450" y="4861495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34358" y="3876455"/>
            <a:ext cx="1172671" cy="2258657"/>
            <a:chOff x="5834358" y="3876455"/>
            <a:chExt cx="1172671" cy="2258657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6400800" y="3899483"/>
              <a:ext cx="0" cy="9773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411589" y="5257800"/>
              <a:ext cx="0" cy="8760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34358" y="3876455"/>
              <a:ext cx="102364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834358" y="6135112"/>
              <a:ext cx="102364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041379" y="4858798"/>
              <a:ext cx="96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12 -2x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96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of Tangent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525963"/>
          </a:xfrm>
        </p:spPr>
        <p:txBody>
          <a:bodyPr/>
          <a:lstStyle/>
          <a:p>
            <a:r>
              <a:rPr lang="en-US" dirty="0" smtClean="0"/>
              <a:t>Derivative gives slope of tangent line at point x</a:t>
            </a:r>
          </a:p>
          <a:p>
            <a:r>
              <a:rPr lang="en-US" dirty="0" smtClean="0"/>
              <a:t>f(x) = x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f’(x) = 2x</a:t>
            </a:r>
          </a:p>
          <a:p>
            <a:r>
              <a:rPr lang="en-US" dirty="0" smtClean="0"/>
              <a:t>Point on Curve (1,1)</a:t>
            </a:r>
          </a:p>
          <a:p>
            <a:pPr lvl="1"/>
            <a:r>
              <a:rPr lang="en-US" dirty="0" smtClean="0"/>
              <a:t>Slope of tangent = 2</a:t>
            </a:r>
          </a:p>
          <a:p>
            <a:r>
              <a:rPr lang="en-US" dirty="0" smtClean="0"/>
              <a:t>Point on Curve (2,4)</a:t>
            </a:r>
          </a:p>
          <a:p>
            <a:pPr lvl="1"/>
            <a:r>
              <a:rPr lang="en-US" dirty="0" smtClean="0"/>
              <a:t>Slope of tangent = 4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7419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Function                Anti-derivative</a:t>
            </a:r>
          </a:p>
          <a:p>
            <a:pPr marL="0" indent="0">
              <a:buNone/>
            </a:pPr>
            <a:r>
              <a:rPr lang="en-US" dirty="0" smtClean="0"/>
              <a:t>f(x) =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                  F(x) = x</a:t>
            </a:r>
            <a:r>
              <a:rPr lang="en-US" baseline="30000" dirty="0" smtClean="0"/>
              <a:t>n+1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44126"/>
              </p:ext>
            </p:extLst>
          </p:nvPr>
        </p:nvGraphicFramePr>
        <p:xfrm>
          <a:off x="4419600" y="2286000"/>
          <a:ext cx="838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3" imgW="330120" imgH="393480" progId="Equation.DSMT4">
                  <p:embed/>
                </p:oleObj>
              </mc:Choice>
              <mc:Fallback>
                <p:oleObj name="Equation" r:id="rId3" imgW="33012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0"/>
                        <a:ext cx="838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762000" y="1219200"/>
          <a:ext cx="3429000" cy="110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3" imgW="1460160" imgH="469800" progId="Equation.DSMT4">
                  <p:embed/>
                </p:oleObj>
              </mc:Choice>
              <mc:Fallback>
                <p:oleObj name="Equation" r:id="rId3" imgW="14601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3429000" cy="1103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1600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G(a) is the anti-derivative of 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133599"/>
            <a:ext cx="3886200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Who needs Calculus?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Math </a:t>
            </a:r>
            <a:r>
              <a:rPr lang="en-US" b="1" dirty="0"/>
              <a:t>Courses Required for B.S. in Engineering Degree</a:t>
            </a:r>
            <a:endParaRPr lang="en-US" dirty="0"/>
          </a:p>
          <a:p>
            <a:pPr lvl="0"/>
            <a:r>
              <a:rPr lang="en-US" dirty="0"/>
              <a:t>Calculus 1 for Engineers</a:t>
            </a:r>
          </a:p>
          <a:p>
            <a:pPr lvl="0"/>
            <a:r>
              <a:rPr lang="en-US" dirty="0"/>
              <a:t>Calculus 2 for Engineers</a:t>
            </a:r>
          </a:p>
          <a:p>
            <a:pPr lvl="0"/>
            <a:r>
              <a:rPr lang="en-US" dirty="0"/>
              <a:t>Calculus 3 for Engineers</a:t>
            </a:r>
          </a:p>
          <a:p>
            <a:pPr lvl="0"/>
            <a:r>
              <a:rPr lang="en-US" dirty="0"/>
              <a:t>Linear Algebra &amp; Differential Equations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Prerequisite Math Courses for Calculus 1</a:t>
            </a:r>
            <a:endParaRPr lang="en-US" dirty="0"/>
          </a:p>
          <a:p>
            <a:pPr lvl="0"/>
            <a:r>
              <a:rPr lang="en-US" dirty="0"/>
              <a:t>College Algebra </a:t>
            </a:r>
            <a:r>
              <a:rPr lang="en-US" b="1" dirty="0"/>
              <a:t>and</a:t>
            </a:r>
            <a:r>
              <a:rPr lang="en-US" dirty="0"/>
              <a:t> College Trigonometry </a:t>
            </a:r>
            <a:r>
              <a:rPr lang="en-US" b="1" dirty="0"/>
              <a:t>or</a:t>
            </a:r>
            <a:endParaRPr lang="en-US" dirty="0"/>
          </a:p>
          <a:p>
            <a:pPr lvl="0"/>
            <a:r>
              <a:rPr lang="en-US" dirty="0"/>
              <a:t>Pre-Calculus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Partial List of Degrees requiring math through Calculus 1 or higher</a:t>
            </a:r>
            <a:endParaRPr lang="en-US" dirty="0"/>
          </a:p>
          <a:p>
            <a:pPr lvl="0"/>
            <a:r>
              <a:rPr lang="en-US" dirty="0"/>
              <a:t>Chemistry</a:t>
            </a:r>
          </a:p>
          <a:p>
            <a:pPr lvl="0"/>
            <a:r>
              <a:rPr lang="en-US" dirty="0"/>
              <a:t>Geology</a:t>
            </a:r>
          </a:p>
          <a:p>
            <a:pPr lvl="0"/>
            <a:r>
              <a:rPr lang="en-US" dirty="0"/>
              <a:t>Economics</a:t>
            </a:r>
          </a:p>
          <a:p>
            <a:pPr lvl="0"/>
            <a:r>
              <a:rPr lang="en-US" dirty="0"/>
              <a:t>Masters in Business Administration</a:t>
            </a:r>
          </a:p>
          <a:p>
            <a:pPr lvl="0"/>
            <a:r>
              <a:rPr lang="en-US" dirty="0"/>
              <a:t>Math</a:t>
            </a:r>
          </a:p>
          <a:p>
            <a:pPr lvl="0"/>
            <a:r>
              <a:rPr lang="en-US" dirty="0"/>
              <a:t>Physiology</a:t>
            </a:r>
          </a:p>
          <a:p>
            <a:pPr lvl="0"/>
            <a:r>
              <a:rPr lang="en-US" dirty="0"/>
              <a:t>Engineering</a:t>
            </a:r>
          </a:p>
          <a:p>
            <a:pPr lvl="0"/>
            <a:r>
              <a:rPr lang="en-US" dirty="0"/>
              <a:t>Physics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a 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305800" cy="4525963"/>
              </a:xfrm>
            </p:spPr>
            <p:txBody>
              <a:bodyPr/>
              <a:lstStyle/>
              <a:p>
                <a:r>
                  <a:rPr lang="en-US" dirty="0" smtClean="0"/>
                  <a:t>Integral gives area under the curve</a:t>
                </a:r>
              </a:p>
              <a:p>
                <a:r>
                  <a:rPr lang="en-US" dirty="0" smtClean="0"/>
                  <a:t>f(x) = x</a:t>
                </a:r>
                <a:r>
                  <a:rPr lang="en-US" baseline="30000" dirty="0" smtClean="0"/>
                  <a:t>2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0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aseline="3000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aseline="300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  <m:r>
                          <a:rPr lang="en-US" baseline="300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0</m:t>
                        </m:r>
                        <m:r>
                          <a:rPr lang="en-US" baseline="300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64−0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305800" cy="4525963"/>
              </a:xfrm>
              <a:blipFill rotWithShape="1">
                <a:blip r:embed="rId2"/>
                <a:stretch>
                  <a:fillRect l="-161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7419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Triangle 5"/>
          <p:cNvSpPr/>
          <p:nvPr/>
        </p:nvSpPr>
        <p:spPr>
          <a:xfrm flipH="1">
            <a:off x="6705600" y="5105400"/>
            <a:ext cx="762000" cy="381000"/>
          </a:xfrm>
          <a:prstGeom prst="rt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6893740" y="4648200"/>
            <a:ext cx="762000" cy="838200"/>
          </a:xfrm>
          <a:prstGeom prst="rt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7274740" y="3657600"/>
            <a:ext cx="802460" cy="1828800"/>
          </a:xfrm>
          <a:prstGeom prst="rt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7086600" y="3962400"/>
            <a:ext cx="914400" cy="1524000"/>
          </a:xfrm>
          <a:prstGeom prst="rt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23622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3200400"/>
            <a:ext cx="3886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0" cy="63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can you get Math help?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600200"/>
            <a:ext cx="716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Math help for </a:t>
            </a:r>
            <a:r>
              <a:rPr 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Free:     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http://www.khanacademy.org/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Old is this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Algebra </a:t>
            </a:r>
            <a:r>
              <a:rPr lang="en-US" dirty="0"/>
              <a:t>– Ancient Babylonians and Egyptians were using algebra by 1,800 B.C.</a:t>
            </a:r>
          </a:p>
          <a:p>
            <a:pPr lvl="0"/>
            <a:r>
              <a:rPr lang="en-US" b="1" dirty="0"/>
              <a:t>Geometry</a:t>
            </a:r>
            <a:r>
              <a:rPr lang="en-US" dirty="0"/>
              <a:t> – Egypt, China, and India by 300 B.C.</a:t>
            </a:r>
          </a:p>
          <a:p>
            <a:pPr lvl="0"/>
            <a:r>
              <a:rPr lang="en-US" b="1" dirty="0"/>
              <a:t>Trigonometry</a:t>
            </a:r>
            <a:r>
              <a:rPr lang="en-US" dirty="0"/>
              <a:t> – by 200 B.C.</a:t>
            </a:r>
          </a:p>
          <a:p>
            <a:pPr lvl="0"/>
            <a:r>
              <a:rPr lang="en-US" b="1" dirty="0"/>
              <a:t>Calculus and Differential Equations </a:t>
            </a:r>
            <a:r>
              <a:rPr lang="en-US" dirty="0"/>
              <a:t>- by the </a:t>
            </a:r>
            <a:r>
              <a:rPr lang="en-US" dirty="0" smtClean="0"/>
              <a:t>1,600’s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Commutative Property</a:t>
            </a:r>
            <a:endParaRPr lang="en-US" sz="2400" dirty="0"/>
          </a:p>
          <a:p>
            <a:r>
              <a:rPr lang="en-US" dirty="0"/>
              <a:t>a + b  = b + a</a:t>
            </a:r>
            <a:endParaRPr lang="en-US" sz="2800" dirty="0"/>
          </a:p>
          <a:p>
            <a:r>
              <a:rPr lang="en-US" dirty="0" err="1"/>
              <a:t>ab</a:t>
            </a:r>
            <a:r>
              <a:rPr lang="en-US" dirty="0"/>
              <a:t> = </a:t>
            </a:r>
            <a:r>
              <a:rPr lang="en-US" dirty="0" err="1"/>
              <a:t>ba</a:t>
            </a:r>
            <a:endParaRPr lang="en-US" sz="2800" dirty="0"/>
          </a:p>
          <a:p>
            <a:pPr>
              <a:buNone/>
            </a:pPr>
            <a:r>
              <a:rPr lang="en-US" b="1" dirty="0"/>
              <a:t>Associative Property</a:t>
            </a:r>
            <a:endParaRPr lang="en-US" sz="2400" dirty="0"/>
          </a:p>
          <a:p>
            <a:r>
              <a:rPr lang="en-US" dirty="0"/>
              <a:t>(a + b) + c = a + (b + c)</a:t>
            </a:r>
            <a:endParaRPr lang="en-US" sz="2800" dirty="0"/>
          </a:p>
          <a:p>
            <a:r>
              <a:rPr lang="en-US" dirty="0"/>
              <a:t>(</a:t>
            </a:r>
            <a:r>
              <a:rPr lang="en-US" dirty="0" err="1"/>
              <a:t>ab</a:t>
            </a:r>
            <a:r>
              <a:rPr lang="en-US" dirty="0"/>
              <a:t>)c = a(</a:t>
            </a:r>
            <a:r>
              <a:rPr lang="en-US" dirty="0" err="1"/>
              <a:t>bc</a:t>
            </a:r>
            <a:r>
              <a:rPr lang="en-US" dirty="0"/>
              <a:t>)</a:t>
            </a:r>
            <a:endParaRPr lang="en-US" sz="2800" dirty="0"/>
          </a:p>
          <a:p>
            <a:pPr>
              <a:buNone/>
            </a:pPr>
            <a:r>
              <a:rPr lang="en-US" b="1" dirty="0"/>
              <a:t>Distributive Property</a:t>
            </a:r>
            <a:endParaRPr lang="en-US" sz="2400" dirty="0"/>
          </a:p>
          <a:p>
            <a:r>
              <a:rPr lang="en-US" dirty="0"/>
              <a:t>a (b + c) = </a:t>
            </a:r>
            <a:r>
              <a:rPr lang="en-US" dirty="0" err="1"/>
              <a:t>ab</a:t>
            </a:r>
            <a:r>
              <a:rPr lang="en-US" dirty="0"/>
              <a:t> + ac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Rules of signs</a:t>
            </a:r>
            <a:endParaRPr lang="en-US" sz="2400" dirty="0" smtClean="0"/>
          </a:p>
          <a:p>
            <a:pPr lvl="0"/>
            <a:r>
              <a:rPr lang="en-US" sz="2400" dirty="0" smtClean="0"/>
              <a:t>Negative (-) can go anywhere.  </a:t>
            </a:r>
          </a:p>
          <a:p>
            <a:pPr lvl="0"/>
            <a:r>
              <a:rPr lang="en-US" sz="2400" dirty="0" smtClean="0"/>
              <a:t>Two negatives = positive</a:t>
            </a:r>
          </a:p>
          <a:p>
            <a:pPr>
              <a:buNone/>
            </a:pPr>
            <a:r>
              <a:rPr lang="en-US" b="1" dirty="0" smtClean="0"/>
              <a:t>Order of Operations</a:t>
            </a:r>
            <a:endParaRPr lang="en-US" sz="2400" dirty="0" smtClean="0"/>
          </a:p>
          <a:p>
            <a:pPr lvl="0"/>
            <a:r>
              <a:rPr lang="en-US" sz="2400" b="1" dirty="0" smtClean="0"/>
              <a:t>PEMDAS</a:t>
            </a:r>
            <a:r>
              <a:rPr lang="en-US" sz="2400" dirty="0" smtClean="0"/>
              <a:t> (Please Excuse My Dear Aunt Sally)</a:t>
            </a:r>
          </a:p>
          <a:p>
            <a:pPr lvl="1"/>
            <a:r>
              <a:rPr lang="en-US" sz="2400" dirty="0" smtClean="0"/>
              <a:t>Parenthesis and Exponents first, then</a:t>
            </a:r>
          </a:p>
          <a:p>
            <a:pPr lvl="1"/>
            <a:r>
              <a:rPr lang="en-US" sz="2400" dirty="0" smtClean="0"/>
              <a:t>Multiply and Divide, then</a:t>
            </a:r>
          </a:p>
          <a:p>
            <a:pPr lvl="1"/>
            <a:r>
              <a:rPr lang="en-US" sz="2400" dirty="0" smtClean="0"/>
              <a:t>Add and Subtract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Exponents and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6781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Exponents</a:t>
            </a:r>
            <a:endParaRPr lang="en-US" sz="2400" dirty="0" smtClean="0"/>
          </a:p>
          <a:p>
            <a:pPr lvl="0"/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= x times x         </a:t>
            </a:r>
            <a:endParaRPr lang="en-US" sz="2800" dirty="0" smtClean="0"/>
          </a:p>
          <a:p>
            <a:pPr lvl="0"/>
            <a:r>
              <a:rPr lang="en-US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= x times x times x times </a:t>
            </a:r>
            <a:endParaRPr lang="en-US" sz="2800" dirty="0" smtClean="0"/>
          </a:p>
          <a:p>
            <a:pPr>
              <a:buNone/>
            </a:pPr>
            <a:r>
              <a:rPr lang="en-US" b="1" dirty="0" smtClean="0"/>
              <a:t>Polynomials</a:t>
            </a:r>
            <a:endParaRPr lang="en-US" sz="2400" dirty="0" smtClean="0"/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+ 4x + 3</a:t>
            </a:r>
            <a:endParaRPr lang="en-US" sz="2800" dirty="0" smtClean="0"/>
          </a:p>
          <a:p>
            <a:r>
              <a:rPr lang="en-US" dirty="0" smtClean="0"/>
              <a:t>7x</a:t>
            </a:r>
            <a:r>
              <a:rPr lang="en-US" baseline="30000" dirty="0" smtClean="0"/>
              <a:t>3</a:t>
            </a:r>
            <a:r>
              <a:rPr lang="en-US" dirty="0" smtClean="0"/>
              <a:t> - 5x</a:t>
            </a:r>
            <a:r>
              <a:rPr lang="en-US" baseline="30000" dirty="0" smtClean="0"/>
              <a:t>2</a:t>
            </a:r>
            <a:r>
              <a:rPr lang="en-US" dirty="0" smtClean="0"/>
              <a:t> + 12x - 7</a:t>
            </a:r>
            <a:endParaRPr lang="en-US" sz="2800" dirty="0" smtClean="0"/>
          </a:p>
          <a:p>
            <a:pPr>
              <a:buNone/>
            </a:pPr>
            <a:r>
              <a:rPr lang="en-US" b="1" dirty="0" smtClean="0"/>
              <a:t>Factoring</a:t>
            </a:r>
            <a:endParaRPr lang="en-US" sz="2400" dirty="0" smtClean="0"/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+ 4x + 3 = (x + 1)(x + 3)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Solving Equations – Keep Balance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C:\Users\paradise\AppData\Local\Temp\1\SNAGHTML69441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19188"/>
            <a:ext cx="6705600" cy="43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85900" y="5638800"/>
            <a:ext cx="5715000" cy="69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Try to get to form:  x = value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1170</Words>
  <Application>Microsoft Office PowerPoint</Application>
  <PresentationFormat>On-screen Show (4:3)</PresentationFormat>
  <Paragraphs>268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Times New Roman</vt:lpstr>
      <vt:lpstr>Office Theme</vt:lpstr>
      <vt:lpstr>Equation</vt:lpstr>
      <vt:lpstr>Introduction to Engineering Mathematics</vt:lpstr>
      <vt:lpstr>Objectives for Today</vt:lpstr>
      <vt:lpstr>Definitions</vt:lpstr>
      <vt:lpstr>Who needs Calculus?</vt:lpstr>
      <vt:lpstr>How Old is this stuff?</vt:lpstr>
      <vt:lpstr>Algebra Properties</vt:lpstr>
      <vt:lpstr>PowerPoint Presentation</vt:lpstr>
      <vt:lpstr>Exponents and Polynomials</vt:lpstr>
      <vt:lpstr>Solving Equations – Keep Balance</vt:lpstr>
      <vt:lpstr>Solving Equations</vt:lpstr>
      <vt:lpstr>Equations of Lines</vt:lpstr>
      <vt:lpstr>Graphing (2 dimensional)</vt:lpstr>
      <vt:lpstr>Geometry – the study of shapes</vt:lpstr>
      <vt:lpstr>Triangles</vt:lpstr>
      <vt:lpstr>Circles</vt:lpstr>
      <vt:lpstr>Angles Geometry</vt:lpstr>
      <vt:lpstr>Trigonometry – Study of Triangles</vt:lpstr>
      <vt:lpstr>Similar Triangles</vt:lpstr>
      <vt:lpstr>Common triangles</vt:lpstr>
      <vt:lpstr>Trig Functions (ratios of triangle sides)</vt:lpstr>
      <vt:lpstr>PowerPoint Presentation</vt:lpstr>
      <vt:lpstr>Real Trig Problems</vt:lpstr>
      <vt:lpstr>Real Trig Problems</vt:lpstr>
      <vt:lpstr>Mars Reconnaissance Orbiter Found an Enormous Dust Devil on Mars</vt:lpstr>
      <vt:lpstr>How Tall is this Martian Dust Devil?</vt:lpstr>
      <vt:lpstr>How Do You Hunt Dinosaurs?</vt:lpstr>
      <vt:lpstr>How Thick is This Rock Layer Near Dinosaur Ridge?</vt:lpstr>
      <vt:lpstr>How long should the ladder be?</vt:lpstr>
      <vt:lpstr>How tall is the tree?</vt:lpstr>
      <vt:lpstr>How tall is the tree?</vt:lpstr>
      <vt:lpstr>Calculus – 3 Areas of Study</vt:lpstr>
      <vt:lpstr>Limits</vt:lpstr>
      <vt:lpstr> Differential Calculus</vt:lpstr>
      <vt:lpstr>Find the dimensions for max area</vt:lpstr>
      <vt:lpstr>Find the maximum value…</vt:lpstr>
      <vt:lpstr>Find dimensions that give max volume…</vt:lpstr>
      <vt:lpstr>Slope of Tangent Line</vt:lpstr>
      <vt:lpstr>Integral Calculus</vt:lpstr>
      <vt:lpstr>Integrals</vt:lpstr>
      <vt:lpstr>Area under a curve</vt:lpstr>
      <vt:lpstr>Where can you get Math help?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Mathematics</dc:title>
  <dc:creator>James Paradise</dc:creator>
  <cp:lastModifiedBy>James Paradise</cp:lastModifiedBy>
  <cp:revision>89</cp:revision>
  <dcterms:created xsi:type="dcterms:W3CDTF">2013-03-30T03:24:53Z</dcterms:created>
  <dcterms:modified xsi:type="dcterms:W3CDTF">2016-02-20T00:33:24Z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ACCT02\paradise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  <property fmtid="{D5CDD505-2E9C-101B-9397-08002B2CF9AE}" pid="12" name="ExpCountry">
    <vt:lpwstr/>
  </property>
</Properties>
</file>