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256" r:id="rId2"/>
    <p:sldId id="262" r:id="rId3"/>
    <p:sldId id="263" r:id="rId4"/>
    <p:sldId id="276" r:id="rId5"/>
    <p:sldId id="264" r:id="rId6"/>
    <p:sldId id="277" r:id="rId7"/>
    <p:sldId id="280" r:id="rId8"/>
    <p:sldId id="278" r:id="rId9"/>
    <p:sldId id="281" r:id="rId10"/>
    <p:sldId id="284" r:id="rId11"/>
    <p:sldId id="282" r:id="rId12"/>
    <p:sldId id="279" r:id="rId13"/>
    <p:sldId id="257" r:id="rId14"/>
    <p:sldId id="258" r:id="rId15"/>
    <p:sldId id="259" r:id="rId16"/>
    <p:sldId id="285" r:id="rId17"/>
    <p:sldId id="260" r:id="rId18"/>
    <p:sldId id="265" r:id="rId19"/>
    <p:sldId id="288" r:id="rId20"/>
    <p:sldId id="266" r:id="rId21"/>
    <p:sldId id="292" r:id="rId22"/>
    <p:sldId id="286" r:id="rId23"/>
    <p:sldId id="294" r:id="rId24"/>
    <p:sldId id="290" r:id="rId25"/>
    <p:sldId id="291" r:id="rId26"/>
    <p:sldId id="293" r:id="rId27"/>
    <p:sldId id="289" r:id="rId28"/>
    <p:sldId id="267" r:id="rId29"/>
    <p:sldId id="295" r:id="rId30"/>
    <p:sldId id="300" r:id="rId31"/>
    <p:sldId id="297" r:id="rId32"/>
    <p:sldId id="299" r:id="rId33"/>
    <p:sldId id="268" r:id="rId34"/>
    <p:sldId id="269" r:id="rId35"/>
    <p:sldId id="270" r:id="rId36"/>
    <p:sldId id="301" r:id="rId37"/>
    <p:sldId id="298" r:id="rId38"/>
  </p:sldIdLst>
  <p:sldSz cx="9144000" cy="6858000" type="screen4x3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8" d="100"/>
          <a:sy n="118" d="100"/>
        </p:scale>
        <p:origin x="-19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B3D0D25B-BB0B-4366-B020-8629B4B7AE7F}" type="datetimeFigureOut">
              <a:rPr lang="en-US" smtClean="0"/>
              <a:t>10/30/2013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2A727CF6-C5C2-4B26-AD72-B8E216344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498718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6A9F847E-BF4D-499C-9284-10615F1A41AF}" type="datetimeFigureOut">
              <a:rPr lang="en-US" smtClean="0"/>
              <a:t>10/30/2013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58" tIns="46479" rIns="92958" bIns="4647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1DA19BA3-F765-4FD8-AD99-748CD69C1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063209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74385-48FC-49DA-AF97-F04DCC44F83B}" type="datetimeFigureOut">
              <a:rPr lang="en-US" smtClean="0"/>
              <a:t>10/30/2013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BD69C-9984-4F37-86CC-BDFD1695E3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97674385-48FC-49DA-AF97-F04DCC44F83B}" type="datetimeFigureOut">
              <a:rPr lang="en-US" smtClean="0"/>
              <a:t>10/30/2013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BD69C-9984-4F37-86CC-BDFD1695E3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97674385-48FC-49DA-AF97-F04DCC44F83B}" type="datetimeFigureOut">
              <a:rPr lang="en-US" smtClean="0"/>
              <a:t>10/30/2013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BD69C-9984-4F37-86CC-BDFD1695E3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74385-48FC-49DA-AF97-F04DCC44F83B}" type="datetimeFigureOut">
              <a:rPr lang="en-US" smtClean="0"/>
              <a:t>10/30/2013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BD69C-9984-4F37-86CC-BDFD1695E3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97674385-48FC-49DA-AF97-F04DCC44F83B}" type="datetimeFigureOut">
              <a:rPr lang="en-US" smtClean="0"/>
              <a:t>10/30/2013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BD69C-9984-4F37-86CC-BDFD1695E3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97674385-48FC-49DA-AF97-F04DCC44F83B}" type="datetimeFigureOut">
              <a:rPr lang="en-US" smtClean="0"/>
              <a:t>10/30/2013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BD69C-9984-4F37-86CC-BDFD1695E3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97674385-48FC-49DA-AF97-F04DCC44F83B}" type="datetimeFigureOut">
              <a:rPr lang="en-US" smtClean="0"/>
              <a:t>10/30/2013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BD69C-9984-4F37-86CC-BDFD1695E3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97674385-48FC-49DA-AF97-F04DCC44F83B}" type="datetimeFigureOut">
              <a:rPr lang="en-US" smtClean="0"/>
              <a:t>10/30/2013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BD69C-9984-4F37-86CC-BDFD1695E3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97674385-48FC-49DA-AF97-F04DCC44F83B}" type="datetimeFigureOut">
              <a:rPr lang="en-US" smtClean="0"/>
              <a:t>10/30/2013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BD69C-9984-4F37-86CC-BDFD1695E3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97674385-48FC-49DA-AF97-F04DCC44F83B}" type="datetimeFigureOut">
              <a:rPr lang="en-US" smtClean="0"/>
              <a:t>10/30/2013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BD69C-9984-4F37-86CC-BDFD1695E3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97674385-48FC-49DA-AF97-F04DCC44F83B}" type="datetimeFigureOut">
              <a:rPr lang="en-US" smtClean="0"/>
              <a:t>10/30/2013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BD69C-9984-4F37-86CC-BDFD1695E3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79634" y="6530201"/>
            <a:ext cx="184731" cy="276999"/>
          </a:xfrm>
          <a:prstGeom prst="rect">
            <a:avLst/>
          </a:prstGeom>
        </p:spPr>
        <p:txBody>
          <a:bodyPr vert="horz" wrap="none" lIns="91440" tIns="45720" rIns="91440" bIns="45720" rtlCol="0" anchor="b" anchorCtr="1">
            <a:sp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74385-48FC-49DA-AF97-F04DCC44F83B}" type="datetimeFigureOut">
              <a:rPr lang="en-US" smtClean="0"/>
              <a:t>10/30/2013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EBD69C-9984-4F37-86CC-BDFD1695E3A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8.wm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20.png"/><Relationship Id="rId4" Type="http://schemas.openxmlformats.org/officeDocument/2006/relationships/image" Target="../media/image19.wmf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hanacademy.or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479634" y="6530201"/>
            <a:ext cx="184731" cy="276999"/>
          </a:xfrm>
        </p:spPr>
        <p:txBody>
          <a:bodyPr wrap="none" anchor="b" anchorCtr="1">
            <a:sp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772400" cy="1470025"/>
          </a:xfrm>
        </p:spPr>
        <p:txBody>
          <a:bodyPr/>
          <a:lstStyle/>
          <a:p>
            <a:r>
              <a:rPr lang="en-US" dirty="0" smtClean="0"/>
              <a:t>Introduction to</a:t>
            </a:r>
            <a:br>
              <a:rPr lang="en-US" dirty="0" smtClean="0"/>
            </a:br>
            <a:r>
              <a:rPr lang="en-US" dirty="0" smtClean="0"/>
              <a:t>Engineering Mathematics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With Jim Paradise</a:t>
            </a:r>
          </a:p>
          <a:p>
            <a:r>
              <a:rPr lang="en-US" dirty="0" smtClean="0"/>
              <a:t>11/2/2013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b="1" dirty="0" smtClean="0"/>
              <a:t>Solving Equations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3x + 3 </a:t>
            </a:r>
            <a:r>
              <a:rPr lang="en-US" b="1" dirty="0" smtClean="0"/>
              <a:t>= </a:t>
            </a:r>
            <a:r>
              <a:rPr lang="en-US" b="1" dirty="0" smtClean="0"/>
              <a:t>2x + 6           </a:t>
            </a:r>
            <a:r>
              <a:rPr lang="en-US" b="1" dirty="0" smtClean="0"/>
              <a:t>solve for </a:t>
            </a:r>
            <a:r>
              <a:rPr lang="en-US" b="1" dirty="0" smtClean="0"/>
              <a:t>x</a:t>
            </a:r>
            <a:endParaRPr lang="en-US" sz="2800" dirty="0" smtClean="0"/>
          </a:p>
          <a:p>
            <a:pPr lvl="0"/>
            <a:r>
              <a:rPr lang="en-US" dirty="0" smtClean="0"/>
              <a:t>Subtract 2x from each </a:t>
            </a:r>
            <a:r>
              <a:rPr lang="en-US" dirty="0" smtClean="0"/>
              <a:t>side</a:t>
            </a:r>
            <a:endParaRPr lang="en-US" sz="2800" dirty="0" smtClean="0"/>
          </a:p>
          <a:p>
            <a:pPr marL="457200" lvl="1" indent="0">
              <a:buNone/>
            </a:pPr>
            <a:r>
              <a:rPr lang="en-US" b="1" dirty="0"/>
              <a:t>3x + </a:t>
            </a:r>
            <a:r>
              <a:rPr lang="en-US" b="1" dirty="0" smtClean="0"/>
              <a:t>3 – 2x </a:t>
            </a:r>
            <a:r>
              <a:rPr lang="en-US" b="1" dirty="0"/>
              <a:t>= 2x + </a:t>
            </a:r>
            <a:r>
              <a:rPr lang="en-US" b="1" dirty="0" smtClean="0"/>
              <a:t>6 – 2x</a:t>
            </a:r>
          </a:p>
          <a:p>
            <a:pPr marL="457200" lvl="1" indent="0">
              <a:buNone/>
            </a:pPr>
            <a:r>
              <a:rPr lang="en-US" b="1" dirty="0" smtClean="0"/>
              <a:t>x </a:t>
            </a:r>
            <a:r>
              <a:rPr lang="en-US" b="1" dirty="0"/>
              <a:t>+ 3 </a:t>
            </a:r>
            <a:r>
              <a:rPr lang="en-US" b="1" dirty="0" smtClean="0"/>
              <a:t>= 6</a:t>
            </a:r>
            <a:endParaRPr lang="en-US" b="1" dirty="0"/>
          </a:p>
          <a:p>
            <a:pPr lvl="0"/>
            <a:r>
              <a:rPr lang="en-US" dirty="0" smtClean="0"/>
              <a:t>Subtract 3 from each side</a:t>
            </a:r>
            <a:endParaRPr lang="en-US" sz="2800" dirty="0" smtClean="0"/>
          </a:p>
          <a:p>
            <a:pPr marL="457200" lvl="1" indent="0">
              <a:buNone/>
            </a:pPr>
            <a:r>
              <a:rPr lang="en-US" b="1" dirty="0"/>
              <a:t>x + </a:t>
            </a:r>
            <a:r>
              <a:rPr lang="en-US" b="1" dirty="0" smtClean="0"/>
              <a:t>3 - 3 </a:t>
            </a:r>
            <a:r>
              <a:rPr lang="en-US" b="1" dirty="0"/>
              <a:t>= </a:t>
            </a:r>
            <a:r>
              <a:rPr lang="en-US" b="1" dirty="0" smtClean="0"/>
              <a:t>6 – 3</a:t>
            </a:r>
          </a:p>
          <a:p>
            <a:pPr marL="457200" lvl="1" indent="0">
              <a:buNone/>
            </a:pPr>
            <a:r>
              <a:rPr lang="en-US" b="1" dirty="0" smtClean="0"/>
              <a:t>X = 3 (answer)</a:t>
            </a:r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81000" y="2286000"/>
            <a:ext cx="5486400" cy="1447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81000" y="3733800"/>
            <a:ext cx="6172200" cy="1981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97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28600"/>
            <a:ext cx="8229600" cy="792162"/>
          </a:xfrm>
        </p:spPr>
        <p:txBody>
          <a:bodyPr>
            <a:normAutofit/>
          </a:bodyPr>
          <a:lstStyle/>
          <a:p>
            <a:r>
              <a:rPr lang="en-US" b="1" dirty="0" smtClean="0"/>
              <a:t>Equations of Lines</a:t>
            </a:r>
            <a:endParaRPr lang="en-US" sz="36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229600" cy="4525963"/>
          </a:xfrm>
        </p:spPr>
        <p:txBody>
          <a:bodyPr/>
          <a:lstStyle/>
          <a:p>
            <a:pPr marL="0" lvl="0" indent="0">
              <a:buNone/>
            </a:pPr>
            <a:r>
              <a:rPr lang="en-US" dirty="0" smtClean="0"/>
              <a:t>Standard Form: y = </a:t>
            </a:r>
            <a:r>
              <a:rPr lang="en-US" dirty="0" err="1" smtClean="0"/>
              <a:t>mx</a:t>
            </a:r>
            <a:r>
              <a:rPr lang="en-US" dirty="0" smtClean="0"/>
              <a:t> + b, where </a:t>
            </a:r>
          </a:p>
          <a:p>
            <a:r>
              <a:rPr lang="en-US" dirty="0" smtClean="0"/>
              <a:t>m is slope of line </a:t>
            </a:r>
            <a:r>
              <a:rPr lang="en-US" dirty="0" smtClean="0"/>
              <a:t>and</a:t>
            </a:r>
          </a:p>
          <a:p>
            <a:pPr lvl="1"/>
            <a:r>
              <a:rPr lang="en-US" dirty="0" smtClean="0"/>
              <a:t>Positive slope = ___</a:t>
            </a:r>
          </a:p>
          <a:p>
            <a:pPr lvl="1"/>
            <a:r>
              <a:rPr lang="en-US" dirty="0" smtClean="0"/>
              <a:t>Negative slope = ___</a:t>
            </a:r>
          </a:p>
          <a:p>
            <a:pPr lvl="1"/>
            <a:r>
              <a:rPr lang="en-US" dirty="0" smtClean="0"/>
              <a:t>Zero slope = ___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smtClean="0"/>
              <a:t>b is the </a:t>
            </a:r>
            <a:r>
              <a:rPr lang="en-US" dirty="0" smtClean="0"/>
              <a:t>y-axis intercept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797966" y="5562600"/>
            <a:ext cx="4724400" cy="685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 rot="17981434">
            <a:off x="4628083" y="2207207"/>
            <a:ext cx="4724400" cy="685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7" name="Right Arrow 6"/>
          <p:cNvSpPr/>
          <p:nvPr/>
        </p:nvSpPr>
        <p:spPr>
          <a:xfrm rot="663534">
            <a:off x="3160165" y="4882491"/>
            <a:ext cx="4724400" cy="685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Graphing (2 dimensional)</a:t>
            </a:r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1676400"/>
            <a:ext cx="3951603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676400"/>
            <a:ext cx="3886200" cy="34903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Geometry – the study of shapes</a:t>
            </a:r>
            <a:endParaRPr lang="en-US" dirty="0"/>
          </a:p>
        </p:txBody>
      </p:sp>
      <p:sp>
        <p:nvSpPr>
          <p:cNvPr id="4" name="Isosceles Triangle 3"/>
          <p:cNvSpPr/>
          <p:nvPr/>
        </p:nvSpPr>
        <p:spPr>
          <a:xfrm>
            <a:off x="1524000" y="2362200"/>
            <a:ext cx="1295400" cy="111672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505200" y="23622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410200" y="2362200"/>
            <a:ext cx="1066800" cy="1066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1752600" y="3962400"/>
            <a:ext cx="1219200" cy="106680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Parallelogram 7"/>
          <p:cNvSpPr/>
          <p:nvPr/>
        </p:nvSpPr>
        <p:spPr>
          <a:xfrm>
            <a:off x="3505200" y="3962400"/>
            <a:ext cx="1621536" cy="1066800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rapezoid 8"/>
          <p:cNvSpPr/>
          <p:nvPr/>
        </p:nvSpPr>
        <p:spPr>
          <a:xfrm>
            <a:off x="5791200" y="3886200"/>
            <a:ext cx="1676400" cy="1088898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Hexagon 9"/>
          <p:cNvSpPr/>
          <p:nvPr/>
        </p:nvSpPr>
        <p:spPr>
          <a:xfrm>
            <a:off x="6934200" y="2286000"/>
            <a:ext cx="1237488" cy="10668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Triangles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Area = ½ </a:t>
            </a:r>
            <a:r>
              <a:rPr lang="en-US" dirty="0" err="1" smtClean="0"/>
              <a:t>bh</a:t>
            </a:r>
            <a:r>
              <a:rPr lang="en-US" dirty="0" smtClean="0"/>
              <a:t>       where b is base and h is height</a:t>
            </a:r>
          </a:p>
          <a:p>
            <a:r>
              <a:rPr lang="en-US" dirty="0" smtClean="0"/>
              <a:t>Perimeter = a + b + c</a:t>
            </a:r>
          </a:p>
          <a:p>
            <a:r>
              <a:rPr lang="en-US" dirty="0" smtClean="0"/>
              <a:t>Angles add up to 180</a:t>
            </a:r>
            <a:r>
              <a:rPr lang="en-US" baseline="30000" dirty="0" smtClean="0"/>
              <a:t>o</a:t>
            </a:r>
            <a:endParaRPr lang="en-US" baseline="30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Isosceles Triangle 4"/>
          <p:cNvSpPr/>
          <p:nvPr/>
        </p:nvSpPr>
        <p:spPr>
          <a:xfrm>
            <a:off x="1752600" y="3886200"/>
            <a:ext cx="2121408" cy="18288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352800" y="44958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419600" y="44958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819400" y="57150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981200" y="44958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2971800" y="3886200"/>
            <a:ext cx="2209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038600" y="5715000"/>
            <a:ext cx="1143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7" idx="0"/>
          </p:cNvCxnSpPr>
          <p:nvPr/>
        </p:nvCxnSpPr>
        <p:spPr>
          <a:xfrm flipH="1" flipV="1">
            <a:off x="4495800" y="3886200"/>
            <a:ext cx="381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7" idx="2"/>
          </p:cNvCxnSpPr>
          <p:nvPr/>
        </p:nvCxnSpPr>
        <p:spPr>
          <a:xfrm>
            <a:off x="4533900" y="4865132"/>
            <a:ext cx="38100" cy="8498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Circles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Area = </a:t>
            </a:r>
            <a:r>
              <a:rPr lang="el-GR" dirty="0" smtClean="0"/>
              <a:t>π</a:t>
            </a:r>
            <a:r>
              <a:rPr lang="en-US" dirty="0" smtClean="0"/>
              <a:t>r</a:t>
            </a:r>
            <a:r>
              <a:rPr lang="en-US" baseline="30000" dirty="0" smtClean="0"/>
              <a:t>2</a:t>
            </a:r>
            <a:r>
              <a:rPr lang="en-US" dirty="0" smtClean="0"/>
              <a:t>    where r is the radius of the circle</a:t>
            </a:r>
          </a:p>
          <a:p>
            <a:r>
              <a:rPr lang="en-US" dirty="0" smtClean="0"/>
              <a:t>Circumference = 2</a:t>
            </a:r>
            <a:r>
              <a:rPr lang="el-GR" dirty="0" smtClean="0"/>
              <a:t>π</a:t>
            </a:r>
            <a:r>
              <a:rPr lang="en-US" dirty="0" smtClean="0"/>
              <a:t>r = 2d</a:t>
            </a:r>
          </a:p>
          <a:p>
            <a:r>
              <a:rPr lang="en-US" dirty="0"/>
              <a:t>d</a:t>
            </a:r>
            <a:r>
              <a:rPr lang="en-US" dirty="0" smtClean="0"/>
              <a:t> (diameter) = 2r (radius)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524000" y="3505200"/>
            <a:ext cx="1752600" cy="1752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Angles Geometry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7696200" cy="37338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Opposite angles are equal</a:t>
            </a:r>
          </a:p>
          <a:p>
            <a:r>
              <a:rPr lang="en-US" dirty="0" smtClean="0"/>
              <a:t>angle a = angle d </a:t>
            </a:r>
          </a:p>
          <a:p>
            <a:r>
              <a:rPr lang="en-US" dirty="0" smtClean="0"/>
              <a:t>angle b = angle c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Supplementary angles = 180</a:t>
            </a:r>
            <a:r>
              <a:rPr lang="en-US" baseline="30000" dirty="0" smtClean="0"/>
              <a:t>o</a:t>
            </a:r>
          </a:p>
          <a:p>
            <a:r>
              <a:rPr lang="en-US" dirty="0" smtClean="0"/>
              <a:t>a + b = 180</a:t>
            </a:r>
            <a:r>
              <a:rPr lang="en-US" baseline="30000" dirty="0" smtClean="0"/>
              <a:t>o</a:t>
            </a:r>
          </a:p>
          <a:p>
            <a:r>
              <a:rPr lang="en-US" dirty="0" smtClean="0"/>
              <a:t>b </a:t>
            </a:r>
            <a:r>
              <a:rPr lang="en-US" dirty="0"/>
              <a:t>+ </a:t>
            </a:r>
            <a:r>
              <a:rPr lang="en-US" dirty="0" smtClean="0"/>
              <a:t>d </a:t>
            </a:r>
            <a:r>
              <a:rPr lang="en-US" dirty="0"/>
              <a:t>= 180</a:t>
            </a:r>
            <a:r>
              <a:rPr lang="en-US" baseline="30000" dirty="0"/>
              <a:t>o</a:t>
            </a:r>
          </a:p>
          <a:p>
            <a:r>
              <a:rPr lang="en-US" dirty="0" smtClean="0"/>
              <a:t>c </a:t>
            </a:r>
            <a:r>
              <a:rPr lang="en-US" dirty="0"/>
              <a:t>+ </a:t>
            </a:r>
            <a:r>
              <a:rPr lang="en-US" dirty="0" smtClean="0"/>
              <a:t>d </a:t>
            </a:r>
            <a:r>
              <a:rPr lang="en-US" dirty="0"/>
              <a:t>= 180</a:t>
            </a:r>
            <a:r>
              <a:rPr lang="en-US" baseline="30000" dirty="0"/>
              <a:t>o</a:t>
            </a:r>
          </a:p>
          <a:p>
            <a:r>
              <a:rPr lang="en-US" dirty="0"/>
              <a:t>a + </a:t>
            </a:r>
            <a:r>
              <a:rPr lang="en-US" dirty="0" smtClean="0"/>
              <a:t>c </a:t>
            </a:r>
            <a:r>
              <a:rPr lang="en-US" dirty="0"/>
              <a:t>= 180</a:t>
            </a:r>
            <a:r>
              <a:rPr lang="en-US" baseline="30000" dirty="0"/>
              <a:t>o</a:t>
            </a:r>
          </a:p>
          <a:p>
            <a:endParaRPr lang="en-US" b="1" baseline="30000" dirty="0" smtClean="0"/>
          </a:p>
          <a:p>
            <a:endParaRPr lang="en-US" baseline="30000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3352800" y="3352800"/>
            <a:ext cx="5334000" cy="1905000"/>
            <a:chOff x="1676400" y="4419600"/>
            <a:chExt cx="5334000" cy="1905000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3276600" y="4419600"/>
              <a:ext cx="2133600" cy="190500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1676400" y="5372100"/>
              <a:ext cx="5105400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Content Placeholder 2"/>
            <p:cNvSpPr txBox="1">
              <a:spLocks/>
            </p:cNvSpPr>
            <p:nvPr/>
          </p:nvSpPr>
          <p:spPr>
            <a:xfrm>
              <a:off x="3505200" y="4800600"/>
              <a:ext cx="3505200" cy="1524000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dirty="0" smtClean="0"/>
                <a:t>a        b</a:t>
              </a:r>
            </a:p>
            <a:p>
              <a:pPr marL="0" indent="0">
                <a:buNone/>
              </a:pPr>
              <a:r>
                <a:rPr lang="en-US" dirty="0" smtClean="0"/>
                <a:t>      c        d</a:t>
              </a:r>
            </a:p>
            <a:p>
              <a:pPr>
                <a:buFont typeface="Arial" pitchFamily="34" charset="0"/>
                <a:buNone/>
              </a:pP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4583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Trigonometry – Study of Triangles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371600"/>
            <a:ext cx="6400800" cy="28956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Every </a:t>
            </a:r>
            <a:r>
              <a:rPr lang="en-US" b="1" dirty="0" smtClean="0"/>
              <a:t>Right Triangle</a:t>
            </a:r>
            <a:r>
              <a:rPr lang="en-US" dirty="0" smtClean="0"/>
              <a:t> has three sides</a:t>
            </a:r>
          </a:p>
          <a:p>
            <a:r>
              <a:rPr lang="en-US" dirty="0" smtClean="0"/>
              <a:t>Hypotenuse</a:t>
            </a:r>
          </a:p>
          <a:p>
            <a:r>
              <a:rPr lang="en-US" dirty="0" smtClean="0"/>
              <a:t>Opposite</a:t>
            </a:r>
          </a:p>
          <a:p>
            <a:r>
              <a:rPr lang="en-US" dirty="0" smtClean="0"/>
              <a:t>Adjacent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ight Triangle 4"/>
          <p:cNvSpPr/>
          <p:nvPr/>
        </p:nvSpPr>
        <p:spPr>
          <a:xfrm>
            <a:off x="2362200" y="3962400"/>
            <a:ext cx="4191000" cy="190500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1588460">
            <a:off x="3771899" y="4539274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hypotenuse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2362200" y="5638800"/>
            <a:ext cx="228600" cy="2286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895600"/>
            <a:ext cx="4622007" cy="944562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Similar Triangles</a:t>
            </a:r>
            <a:endParaRPr lang="en-US" sz="3600" b="1" dirty="0"/>
          </a:p>
        </p:txBody>
      </p:sp>
      <p:sp>
        <p:nvSpPr>
          <p:cNvPr id="5" name="Right Triangle 4"/>
          <p:cNvSpPr/>
          <p:nvPr/>
        </p:nvSpPr>
        <p:spPr>
          <a:xfrm>
            <a:off x="1447800" y="1066800"/>
            <a:ext cx="2362200" cy="137160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514600" y="1321355"/>
            <a:ext cx="395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2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143000" y="16002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</a:t>
            </a:r>
            <a:endParaRPr lang="en-US" b="1" dirty="0"/>
          </a:p>
        </p:txBody>
      </p:sp>
      <p:graphicFrame>
        <p:nvGraphicFramePr>
          <p:cNvPr id="2560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5719959"/>
              </p:ext>
            </p:extLst>
          </p:nvPr>
        </p:nvGraphicFramePr>
        <p:xfrm>
          <a:off x="2209800" y="2438400"/>
          <a:ext cx="3048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33" name="Equation" r:id="rId3" imgW="228600" imgH="228600" progId="Equation.DSMT4">
                  <p:embed/>
                </p:oleObj>
              </mc:Choice>
              <mc:Fallback>
                <p:oleObj name="Equation" r:id="rId3" imgW="228600" imgH="2286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2438400"/>
                        <a:ext cx="304800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2819400" y="2057400"/>
            <a:ext cx="500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30</a:t>
            </a:r>
            <a:r>
              <a:rPr lang="en-US" b="1" baseline="30000" dirty="0" smtClean="0"/>
              <a:t>o</a:t>
            </a:r>
            <a:endParaRPr lang="en-US" b="1" baseline="30000" dirty="0"/>
          </a:p>
        </p:txBody>
      </p:sp>
      <p:sp>
        <p:nvSpPr>
          <p:cNvPr id="16" name="TextBox 15"/>
          <p:cNvSpPr txBox="1"/>
          <p:nvPr/>
        </p:nvSpPr>
        <p:spPr>
          <a:xfrm>
            <a:off x="1447800" y="1295400"/>
            <a:ext cx="500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6</a:t>
            </a:r>
            <a:r>
              <a:rPr lang="en-US" b="1" dirty="0" smtClean="0"/>
              <a:t>0</a:t>
            </a:r>
            <a:r>
              <a:rPr lang="en-US" b="1" baseline="30000" dirty="0" smtClean="0"/>
              <a:t>o</a:t>
            </a:r>
            <a:endParaRPr lang="en-US" b="1" baseline="30000" dirty="0"/>
          </a:p>
        </p:txBody>
      </p:sp>
      <p:grpSp>
        <p:nvGrpSpPr>
          <p:cNvPr id="14" name="Group 13"/>
          <p:cNvGrpSpPr/>
          <p:nvPr/>
        </p:nvGrpSpPr>
        <p:grpSpPr>
          <a:xfrm>
            <a:off x="4191000" y="3200400"/>
            <a:ext cx="4267200" cy="2590800"/>
            <a:chOff x="4191000" y="3200400"/>
            <a:chExt cx="4267200" cy="2590800"/>
          </a:xfrm>
        </p:grpSpPr>
        <p:sp>
          <p:nvSpPr>
            <p:cNvPr id="17" name="Right Triangle 16"/>
            <p:cNvSpPr/>
            <p:nvPr/>
          </p:nvSpPr>
          <p:spPr>
            <a:xfrm>
              <a:off x="4572000" y="3200400"/>
              <a:ext cx="3886200" cy="2590800"/>
            </a:xfrm>
            <a:prstGeom prst="rt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324600" y="4114800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10</a:t>
              </a:r>
              <a:endParaRPr lang="en-US" b="1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191000" y="4343400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b</a:t>
              </a:r>
              <a:endParaRPr lang="en-US" b="1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239000" y="5306973"/>
              <a:ext cx="5004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30</a:t>
              </a:r>
              <a:r>
                <a:rPr lang="en-US" b="1" baseline="30000" dirty="0" smtClean="0"/>
                <a:t>o</a:t>
              </a:r>
              <a:endParaRPr lang="en-US" b="1" baseline="30000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685800" y="4495800"/>
            <a:ext cx="2286000" cy="1219200"/>
            <a:chOff x="685800" y="4495800"/>
            <a:chExt cx="2286000" cy="1219200"/>
          </a:xfrm>
        </p:grpSpPr>
        <p:sp>
          <p:nvSpPr>
            <p:cNvPr id="4" name="Right Triangle 3"/>
            <p:cNvSpPr/>
            <p:nvPr/>
          </p:nvSpPr>
          <p:spPr>
            <a:xfrm>
              <a:off x="1143000" y="4495800"/>
              <a:ext cx="1828800" cy="1219200"/>
            </a:xfrm>
            <a:prstGeom prst="rt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981200" y="4736068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a</a:t>
              </a:r>
              <a:endParaRPr lang="en-US" b="1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85800" y="4941332"/>
              <a:ext cx="50958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0.5</a:t>
              </a:r>
              <a:endParaRPr lang="en-US" b="1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014142" y="5301734"/>
              <a:ext cx="5004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30</a:t>
              </a:r>
              <a:r>
                <a:rPr lang="en-US" b="1" baseline="30000" dirty="0" smtClean="0"/>
                <a:t>o</a:t>
              </a:r>
              <a:endParaRPr lang="en-US" b="1" baseline="30000" dirty="0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1066800" y="533400"/>
            <a:ext cx="289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Known Triangle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triangles</a:t>
            </a:r>
            <a:endParaRPr lang="en-US" dirty="0"/>
          </a:p>
        </p:txBody>
      </p:sp>
      <p:pic>
        <p:nvPicPr>
          <p:cNvPr id="31752" name="Picture 8" descr="C:\Users\paradise\AppData\Local\Temp\1\SNAGHTML726d6e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295400"/>
            <a:ext cx="7315200" cy="4972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881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Objectives for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Our objective for today is not to teach 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you…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Algebra, 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Geometry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Trigonometry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and 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Calculus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sz="18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but 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rather to give you a sound understanding of what each of these are and how, and why, they are used. 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My hope is that this will allow you to make informed decisions in the future when choosing math classes.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Trig </a:t>
            </a:r>
            <a:r>
              <a:rPr lang="en-US" dirty="0" smtClean="0"/>
              <a:t>Functions (ratios of triangle sides)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4621" name="Picture 4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309687"/>
            <a:ext cx="7696200" cy="4574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685800" y="2376488"/>
            <a:ext cx="7924800" cy="37195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20" name="Group 19"/>
          <p:cNvGrpSpPr/>
          <p:nvPr/>
        </p:nvGrpSpPr>
        <p:grpSpPr>
          <a:xfrm>
            <a:off x="4419600" y="914400"/>
            <a:ext cx="2730725" cy="1371600"/>
            <a:chOff x="4419600" y="914400"/>
            <a:chExt cx="2730725" cy="1371600"/>
          </a:xfrm>
        </p:grpSpPr>
        <p:sp>
          <p:nvSpPr>
            <p:cNvPr id="5" name="Right Triangle 4"/>
            <p:cNvSpPr/>
            <p:nvPr/>
          </p:nvSpPr>
          <p:spPr>
            <a:xfrm flipH="1">
              <a:off x="4419600" y="914400"/>
              <a:ext cx="2209800" cy="1371600"/>
            </a:xfrm>
            <a:prstGeom prst="rt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655025" y="1505690"/>
              <a:ext cx="4953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20</a:t>
              </a:r>
              <a:endParaRPr lang="en-US" b="1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264561" y="1318694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x</a:t>
              </a:r>
              <a:endParaRPr lang="en-US" b="1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953000" y="1916668"/>
              <a:ext cx="50206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28</a:t>
              </a:r>
              <a:r>
                <a:rPr lang="en-US" b="1" baseline="30000" dirty="0" smtClean="0"/>
                <a:t>o</a:t>
              </a:r>
              <a:endParaRPr lang="en-US" b="1" baseline="30000" dirty="0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990600" y="3429000"/>
            <a:ext cx="2730725" cy="1740932"/>
            <a:chOff x="990600" y="3429000"/>
            <a:chExt cx="2730725" cy="1740932"/>
          </a:xfrm>
        </p:grpSpPr>
        <p:sp>
          <p:nvSpPr>
            <p:cNvPr id="10" name="Right Triangle 9"/>
            <p:cNvSpPr/>
            <p:nvPr/>
          </p:nvSpPr>
          <p:spPr>
            <a:xfrm flipH="1">
              <a:off x="990600" y="3429000"/>
              <a:ext cx="2209800" cy="1371600"/>
            </a:xfrm>
            <a:prstGeom prst="rt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226025" y="4020290"/>
              <a:ext cx="4953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20</a:t>
              </a:r>
              <a:endParaRPr lang="en-US" b="1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524000" y="4431268"/>
              <a:ext cx="36849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x</a:t>
              </a:r>
              <a:r>
                <a:rPr lang="en-US" b="1" baseline="30000" dirty="0" smtClean="0"/>
                <a:t>o</a:t>
              </a:r>
              <a:endParaRPr lang="en-US" b="1" baseline="300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892499" y="4800600"/>
              <a:ext cx="4953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40</a:t>
              </a:r>
              <a:endParaRPr lang="en-US" b="1" dirty="0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4845275" y="3334490"/>
            <a:ext cx="2590800" cy="1371600"/>
            <a:chOff x="4845275" y="3334490"/>
            <a:chExt cx="2590800" cy="1371600"/>
          </a:xfrm>
        </p:grpSpPr>
        <p:sp>
          <p:nvSpPr>
            <p:cNvPr id="9" name="TextBox 8"/>
            <p:cNvSpPr txBox="1"/>
            <p:nvPr/>
          </p:nvSpPr>
          <p:spPr>
            <a:xfrm>
              <a:off x="5455061" y="3736557"/>
              <a:ext cx="6527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2000</a:t>
              </a:r>
              <a:endParaRPr lang="en-US" b="1" baseline="30000" dirty="0"/>
            </a:p>
          </p:txBody>
        </p:sp>
        <p:sp>
          <p:nvSpPr>
            <p:cNvPr id="16" name="Right Triangle 15"/>
            <p:cNvSpPr/>
            <p:nvPr/>
          </p:nvSpPr>
          <p:spPr>
            <a:xfrm flipH="1">
              <a:off x="4845275" y="3334490"/>
              <a:ext cx="2209800" cy="1371600"/>
            </a:xfrm>
            <a:prstGeom prst="rt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055075" y="3923450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x</a:t>
              </a:r>
              <a:endParaRPr lang="en-US" b="1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538853" y="3638777"/>
              <a:ext cx="50206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50</a:t>
              </a:r>
              <a:r>
                <a:rPr lang="en-US" b="1" baseline="30000" dirty="0" smtClean="0"/>
                <a:t>o</a:t>
              </a:r>
              <a:endParaRPr lang="en-US" b="1" baseline="30000" dirty="0"/>
            </a:p>
          </p:txBody>
        </p:sp>
      </p:grpSp>
    </p:spTree>
    <p:extLst>
      <p:ext uri="{BB962C8B-B14F-4D97-AF65-F5344CB8AC3E}">
        <p14:creationId xmlns:p14="http://schemas.microsoft.com/office/powerpoint/2010/main" val="1414912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 Trig Problems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199" y="14478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How wide is the Missouri River?</a:t>
            </a:r>
          </a:p>
        </p:txBody>
      </p:sp>
      <p:pic>
        <p:nvPicPr>
          <p:cNvPr id="29713" name="Picture 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29100"/>
            <a:ext cx="9143999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14" name="Picture 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26" y="3067049"/>
            <a:ext cx="9153526" cy="197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1869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 Trig Problems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199" y="14478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How wide is the Missouri River?</a:t>
            </a:r>
          </a:p>
        </p:txBody>
      </p:sp>
      <p:pic>
        <p:nvPicPr>
          <p:cNvPr id="29713" name="Picture 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29100"/>
            <a:ext cx="9143999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14" name="Picture 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26" y="3067049"/>
            <a:ext cx="9153526" cy="197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61236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long should the ladder be?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132" y="1600200"/>
            <a:ext cx="7333736" cy="4525963"/>
          </a:xfr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500921"/>
            <a:ext cx="7696200" cy="4749655"/>
          </a:xfrm>
          <a:prstGeom prst="rect">
            <a:avLst/>
          </a:prstGeom>
        </p:spPr>
      </p:pic>
      <p:grpSp>
        <p:nvGrpSpPr>
          <p:cNvPr id="16" name="Group 15"/>
          <p:cNvGrpSpPr/>
          <p:nvPr/>
        </p:nvGrpSpPr>
        <p:grpSpPr>
          <a:xfrm>
            <a:off x="7696200" y="2819400"/>
            <a:ext cx="1066800" cy="3431176"/>
            <a:chOff x="7696200" y="2895600"/>
            <a:chExt cx="1066800" cy="3200400"/>
          </a:xfrm>
        </p:grpSpPr>
        <p:sp>
          <p:nvSpPr>
            <p:cNvPr id="6" name="TextBox 5"/>
            <p:cNvSpPr txBox="1"/>
            <p:nvPr/>
          </p:nvSpPr>
          <p:spPr>
            <a:xfrm>
              <a:off x="7848600" y="4191000"/>
              <a:ext cx="9144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16 feet</a:t>
              </a:r>
              <a:endParaRPr lang="en-US" dirty="0"/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8153400" y="2895600"/>
              <a:ext cx="3048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696200" y="6096000"/>
              <a:ext cx="9906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>
              <a:off x="8267700" y="4572000"/>
              <a:ext cx="38100" cy="144780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flipV="1">
              <a:off x="8292988" y="2895600"/>
              <a:ext cx="0" cy="129540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extBox 17"/>
          <p:cNvSpPr txBox="1"/>
          <p:nvPr/>
        </p:nvSpPr>
        <p:spPr>
          <a:xfrm>
            <a:off x="2362200" y="57150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75</a:t>
            </a:r>
            <a:r>
              <a:rPr lang="en-US" baseline="30000" dirty="0" smtClean="0"/>
              <a:t>o</a:t>
            </a:r>
            <a:endParaRPr lang="en-US" baseline="30000" dirty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381000" y="6250576"/>
            <a:ext cx="83058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5719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5791200" cy="63976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How tall is the tree?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914186"/>
            <a:ext cx="3917337" cy="5486468"/>
          </a:xfrm>
        </p:spPr>
      </p:pic>
    </p:spTree>
    <p:extLst>
      <p:ext uri="{BB962C8B-B14F-4D97-AF65-F5344CB8AC3E}">
        <p14:creationId xmlns:p14="http://schemas.microsoft.com/office/powerpoint/2010/main" val="1243899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5791200" cy="63976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How tall is the tree?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1443610"/>
            <a:ext cx="1219200" cy="1707563"/>
          </a:xfrm>
        </p:spPr>
      </p:pic>
      <p:cxnSp>
        <p:nvCxnSpPr>
          <p:cNvPr id="6" name="Straight Connector 5"/>
          <p:cNvCxnSpPr/>
          <p:nvPr/>
        </p:nvCxnSpPr>
        <p:spPr>
          <a:xfrm flipH="1" flipV="1">
            <a:off x="457200" y="3048000"/>
            <a:ext cx="8382000" cy="7620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424408"/>
            <a:ext cx="54292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Arrow Connector 7"/>
          <p:cNvCxnSpPr/>
          <p:nvPr/>
        </p:nvCxnSpPr>
        <p:spPr>
          <a:xfrm flipV="1">
            <a:off x="652462" y="1295400"/>
            <a:ext cx="8339138" cy="17526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352800" y="1905000"/>
            <a:ext cx="609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23</a:t>
            </a:r>
            <a:r>
              <a:rPr lang="en-US" baseline="30000" dirty="0" smtClean="0"/>
              <a:t>o</a:t>
            </a:r>
            <a:endParaRPr lang="en-US" baseline="30000" dirty="0"/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1752600" y="2142704"/>
            <a:ext cx="1676400" cy="8382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52462" y="3200400"/>
            <a:ext cx="0" cy="457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8382000" y="3200400"/>
            <a:ext cx="0" cy="457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4822031" y="3429000"/>
            <a:ext cx="3559969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652463" y="3429000"/>
            <a:ext cx="3462337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114800" y="3276600"/>
            <a:ext cx="609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200’</a:t>
            </a:r>
            <a:endParaRPr lang="en-US" baseline="30000" dirty="0"/>
          </a:p>
        </p:txBody>
      </p:sp>
      <p:grpSp>
        <p:nvGrpSpPr>
          <p:cNvPr id="40" name="Group 39"/>
          <p:cNvGrpSpPr/>
          <p:nvPr/>
        </p:nvGrpSpPr>
        <p:grpSpPr>
          <a:xfrm>
            <a:off x="609600" y="4572000"/>
            <a:ext cx="5397725" cy="1735742"/>
            <a:chOff x="609600" y="4572000"/>
            <a:chExt cx="5397725" cy="1735742"/>
          </a:xfrm>
        </p:grpSpPr>
        <p:sp>
          <p:nvSpPr>
            <p:cNvPr id="27" name="Right Triangle 26"/>
            <p:cNvSpPr/>
            <p:nvPr/>
          </p:nvSpPr>
          <p:spPr>
            <a:xfrm flipH="1">
              <a:off x="609600" y="4572000"/>
              <a:ext cx="5016725" cy="1371600"/>
            </a:xfrm>
            <a:prstGeom prst="rt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035526" y="5938410"/>
              <a:ext cx="6844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200</a:t>
              </a:r>
              <a:endParaRPr lang="en-US" b="1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626325" y="5073134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x</a:t>
              </a:r>
              <a:endParaRPr lang="en-US" b="1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695265" y="5574268"/>
              <a:ext cx="50206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23</a:t>
              </a:r>
              <a:r>
                <a:rPr lang="en-US" b="1" baseline="30000" dirty="0" smtClean="0"/>
                <a:t>o</a:t>
              </a:r>
              <a:endParaRPr lang="en-US" b="1" baseline="30000" dirty="0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6401483" y="4343400"/>
            <a:ext cx="1878692" cy="1893332"/>
            <a:chOff x="6401483" y="4343400"/>
            <a:chExt cx="1878692" cy="1893332"/>
          </a:xfrm>
        </p:grpSpPr>
        <p:sp>
          <p:nvSpPr>
            <p:cNvPr id="31" name="TextBox 30"/>
            <p:cNvSpPr txBox="1"/>
            <p:nvPr/>
          </p:nvSpPr>
          <p:spPr>
            <a:xfrm>
              <a:off x="6477000" y="4343400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X</a:t>
              </a:r>
              <a:endParaRPr lang="en-US" b="1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401483" y="4648200"/>
              <a:ext cx="53271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200</a:t>
              </a:r>
              <a:endParaRPr lang="en-US" b="1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911273" y="4495800"/>
              <a:ext cx="116592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= tan 23</a:t>
              </a:r>
              <a:r>
                <a:rPr lang="en-US" b="1" baseline="30000" dirty="0" smtClean="0"/>
                <a:t>o</a:t>
              </a:r>
              <a:endParaRPr lang="en-US" b="1" baseline="30000" dirty="0"/>
            </a:p>
          </p:txBody>
        </p:sp>
        <p:cxnSp>
          <p:nvCxnSpPr>
            <p:cNvPr id="34" name="Straight Connector 33"/>
            <p:cNvCxnSpPr/>
            <p:nvPr/>
          </p:nvCxnSpPr>
          <p:spPr>
            <a:xfrm flipH="1">
              <a:off x="6401484" y="4680466"/>
              <a:ext cx="456516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>
              <a:off x="6477000" y="5204936"/>
              <a:ext cx="17822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X = 200 tan 23</a:t>
              </a:r>
              <a:r>
                <a:rPr lang="en-US" b="1" baseline="30000" dirty="0" smtClean="0"/>
                <a:t>o</a:t>
              </a:r>
              <a:endParaRPr lang="en-US" b="1" baseline="30000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6497904" y="5867400"/>
              <a:ext cx="17822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X = 85’</a:t>
              </a:r>
              <a:endParaRPr lang="en-US" b="1" baseline="30000" dirty="0"/>
            </a:p>
          </p:txBody>
        </p:sp>
      </p:grpSp>
    </p:spTree>
    <p:extLst>
      <p:ext uri="{BB962C8B-B14F-4D97-AF65-F5344CB8AC3E}">
        <p14:creationId xmlns:p14="http://schemas.microsoft.com/office/powerpoint/2010/main" val="574357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Calculus – 3 Areas of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Limits</a:t>
            </a:r>
          </a:p>
          <a:p>
            <a:pPr lvl="1"/>
            <a:r>
              <a:rPr lang="en-US" dirty="0" smtClean="0"/>
              <a:t>Used to understand undefined values</a:t>
            </a:r>
          </a:p>
          <a:p>
            <a:pPr lvl="1"/>
            <a:r>
              <a:rPr lang="en-US" dirty="0" smtClean="0"/>
              <a:t>Used to derive derivatives and integrals</a:t>
            </a:r>
          </a:p>
          <a:p>
            <a:r>
              <a:rPr lang="en-US" dirty="0" smtClean="0"/>
              <a:t>Differential Calculus</a:t>
            </a:r>
          </a:p>
          <a:p>
            <a:pPr lvl="1"/>
            <a:r>
              <a:rPr lang="en-US" dirty="0" smtClean="0"/>
              <a:t>Uses derivatives to solve problems</a:t>
            </a:r>
          </a:p>
          <a:p>
            <a:pPr lvl="1"/>
            <a:r>
              <a:rPr lang="en-US" dirty="0" smtClean="0"/>
              <a:t>Great for finding maximums and minimum values</a:t>
            </a:r>
          </a:p>
          <a:p>
            <a:r>
              <a:rPr lang="en-US" dirty="0" smtClean="0"/>
              <a:t>Integral Calculus</a:t>
            </a:r>
          </a:p>
          <a:p>
            <a:pPr lvl="1"/>
            <a:r>
              <a:rPr lang="en-US" dirty="0" smtClean="0"/>
              <a:t>Uses integrals to solve problems</a:t>
            </a:r>
          </a:p>
          <a:p>
            <a:pPr lvl="1"/>
            <a:r>
              <a:rPr lang="en-US" dirty="0" smtClean="0"/>
              <a:t>Great for finding area under a curve</a:t>
            </a:r>
          </a:p>
          <a:p>
            <a:pPr lvl="1"/>
            <a:r>
              <a:rPr lang="en-US" dirty="0" smtClean="0"/>
              <a:t>Great for finding volumes of 3 dimensional objects</a:t>
            </a: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285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229600" cy="838200"/>
          </a:xfrm>
        </p:spPr>
        <p:txBody>
          <a:bodyPr/>
          <a:lstStyle/>
          <a:p>
            <a:r>
              <a:rPr lang="en-US" dirty="0" smtClean="0"/>
              <a:t>Limits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5841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371600"/>
            <a:ext cx="342118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743200"/>
            <a:ext cx="3500438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4360933"/>
            <a:ext cx="4175125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 flipV="1">
            <a:off x="4038600" y="2895600"/>
            <a:ext cx="1371600" cy="11430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Differential Calculus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305800" cy="16002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Function           </a:t>
            </a:r>
            <a:r>
              <a:rPr lang="en-US" dirty="0" smtClean="0"/>
              <a:t>derivative (slope of tangent line)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f(x</a:t>
            </a:r>
            <a:r>
              <a:rPr lang="en-US" dirty="0" smtClean="0"/>
              <a:t>) = </a:t>
            </a:r>
            <a:r>
              <a:rPr lang="en-US" dirty="0" err="1" smtClean="0"/>
              <a:t>x</a:t>
            </a:r>
            <a:r>
              <a:rPr lang="en-US" baseline="30000" dirty="0" err="1" smtClean="0"/>
              <a:t>n</a:t>
            </a:r>
            <a:r>
              <a:rPr lang="en-US" dirty="0" smtClean="0"/>
              <a:t> </a:t>
            </a:r>
            <a:endParaRPr lang="en-US" baseline="30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843676" y="2138995"/>
            <a:ext cx="2209800" cy="800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dirty="0" smtClean="0"/>
              <a:t>f’(x) = nx</a:t>
            </a:r>
            <a:r>
              <a:rPr lang="en-US" baseline="30000" dirty="0" smtClean="0"/>
              <a:t>n-1</a:t>
            </a:r>
            <a:endParaRPr lang="en-US" baseline="30000" dirty="0" smtClean="0"/>
          </a:p>
        </p:txBody>
      </p:sp>
    </p:spTree>
    <p:extLst>
      <p:ext uri="{BB962C8B-B14F-4D97-AF65-F5344CB8AC3E}">
        <p14:creationId xmlns:p14="http://schemas.microsoft.com/office/powerpoint/2010/main" val="2458261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/>
              <a:t>Algebra </a:t>
            </a:r>
            <a:r>
              <a:rPr lang="en-US" dirty="0"/>
              <a:t>– the study of mathematical operations and their application to solving </a:t>
            </a:r>
            <a:r>
              <a:rPr lang="en-US" dirty="0" smtClean="0"/>
              <a:t>equations</a:t>
            </a:r>
          </a:p>
          <a:p>
            <a:endParaRPr lang="en-US" dirty="0"/>
          </a:p>
          <a:p>
            <a:r>
              <a:rPr lang="en-US" b="1" dirty="0" smtClean="0"/>
              <a:t>Geometry</a:t>
            </a:r>
            <a:r>
              <a:rPr lang="en-US" dirty="0" smtClean="0"/>
              <a:t> </a:t>
            </a:r>
            <a:r>
              <a:rPr lang="en-US" dirty="0"/>
              <a:t>– the study of shapes</a:t>
            </a:r>
          </a:p>
          <a:p>
            <a:pPr lvl="1"/>
            <a:r>
              <a:rPr lang="en-US" dirty="0"/>
              <a:t>Algebra is a </a:t>
            </a:r>
            <a:r>
              <a:rPr lang="en-US" dirty="0" smtClean="0"/>
              <a:t>prerequisite</a:t>
            </a:r>
          </a:p>
          <a:p>
            <a:pPr lvl="1"/>
            <a:endParaRPr lang="en-US" dirty="0"/>
          </a:p>
          <a:p>
            <a:r>
              <a:rPr lang="en-US" b="1" dirty="0"/>
              <a:t>Trigonometry </a:t>
            </a:r>
            <a:r>
              <a:rPr lang="en-US" dirty="0"/>
              <a:t>– the study of triangles and the relationships between the lengths of their sides and the angles between those sides.</a:t>
            </a:r>
          </a:p>
          <a:p>
            <a:pPr lvl="1"/>
            <a:r>
              <a:rPr lang="en-US" dirty="0"/>
              <a:t>Algebra and Geometry are </a:t>
            </a:r>
            <a:r>
              <a:rPr lang="en-US" dirty="0" smtClean="0"/>
              <a:t>prerequisites</a:t>
            </a:r>
          </a:p>
          <a:p>
            <a:pPr lvl="1">
              <a:buNone/>
            </a:pPr>
            <a:endParaRPr lang="en-US" dirty="0"/>
          </a:p>
          <a:p>
            <a:r>
              <a:rPr lang="en-US" b="1" dirty="0"/>
              <a:t>Calculus </a:t>
            </a:r>
            <a:r>
              <a:rPr lang="en-US" dirty="0"/>
              <a:t>– the mathematical study of change</a:t>
            </a:r>
          </a:p>
          <a:p>
            <a:pPr lvl="1"/>
            <a:r>
              <a:rPr lang="en-US" b="1" dirty="0"/>
              <a:t>Differential Calculus</a:t>
            </a:r>
            <a:r>
              <a:rPr lang="en-US" dirty="0"/>
              <a:t> – concerning rates of change and slopes of curves</a:t>
            </a:r>
          </a:p>
          <a:p>
            <a:pPr lvl="1"/>
            <a:r>
              <a:rPr lang="en-US" b="1" dirty="0"/>
              <a:t>Integral Calculus</a:t>
            </a:r>
            <a:r>
              <a:rPr lang="en-US" dirty="0"/>
              <a:t> – concerning accumulation of quantities and the areas under curves</a:t>
            </a:r>
          </a:p>
          <a:p>
            <a:pPr lvl="1"/>
            <a:r>
              <a:rPr lang="en-US" b="1" dirty="0"/>
              <a:t>Algebra, Geometry, and Trigonometry are prerequisites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7924800" cy="639761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Find the dimensions for max area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914401"/>
            <a:ext cx="8229600" cy="1905000"/>
          </a:xfrm>
        </p:spPr>
        <p:txBody>
          <a:bodyPr/>
          <a:lstStyle/>
          <a:p>
            <a:r>
              <a:rPr lang="en-US" dirty="0"/>
              <a:t>You have 500 feet of </a:t>
            </a:r>
            <a:r>
              <a:rPr lang="en-US" dirty="0" smtClean="0"/>
              <a:t>fencing</a:t>
            </a:r>
          </a:p>
          <a:p>
            <a:r>
              <a:rPr lang="en-US" dirty="0" smtClean="0"/>
              <a:t>Build a rectangular enclosure along the river</a:t>
            </a:r>
          </a:p>
          <a:p>
            <a:r>
              <a:rPr lang="en-US" dirty="0" smtClean="0"/>
              <a:t>Find x and y dimensions such that area is max</a:t>
            </a:r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-76200" y="6019800"/>
            <a:ext cx="93726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River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28800" y="3280722"/>
            <a:ext cx="4349578" cy="27432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>Maximum Area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0" y="2889417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203092" y="4407932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73942" y="4407932"/>
            <a:ext cx="266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872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5791200" cy="63976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Find the maximum value…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525963"/>
          </a:xfrm>
        </p:spPr>
        <p:txBody>
          <a:bodyPr/>
          <a:lstStyle/>
          <a:p>
            <a:r>
              <a:rPr lang="en-US" dirty="0" smtClean="0"/>
              <a:t>Using two non-negative numbers</a:t>
            </a:r>
          </a:p>
          <a:p>
            <a:r>
              <a:rPr lang="en-US" dirty="0" smtClean="0"/>
              <a:t>Whose sum is 9</a:t>
            </a:r>
          </a:p>
          <a:p>
            <a:r>
              <a:rPr lang="en-US" dirty="0" smtClean="0"/>
              <a:t>The Product of one number and the square of the other number is a maximum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843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610600" cy="63976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Find dimensions that give max volume…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3400" y="990601"/>
            <a:ext cx="8229600" cy="2438400"/>
          </a:xfrm>
        </p:spPr>
        <p:txBody>
          <a:bodyPr/>
          <a:lstStyle/>
          <a:p>
            <a:r>
              <a:rPr lang="en-US" dirty="0" smtClean="0"/>
              <a:t>One square foot of metal material (12”x12”)</a:t>
            </a:r>
          </a:p>
          <a:p>
            <a:r>
              <a:rPr lang="en-US" dirty="0" smtClean="0"/>
              <a:t>Cut identical squares out of the four corners</a:t>
            </a:r>
          </a:p>
          <a:p>
            <a:r>
              <a:rPr lang="en-US" dirty="0" smtClean="0"/>
              <a:t>Fold up sides to made a square pan</a:t>
            </a:r>
          </a:p>
          <a:p>
            <a:r>
              <a:rPr lang="en-US" dirty="0" smtClean="0"/>
              <a:t>What dimension of x gives the largest volume?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895600" y="3554427"/>
            <a:ext cx="2895600" cy="2895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95600" y="3554427"/>
            <a:ext cx="304800" cy="3048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895600" y="6152645"/>
            <a:ext cx="304800" cy="3048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495841" y="6135112"/>
            <a:ext cx="304800" cy="3048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495841" y="3554427"/>
            <a:ext cx="304800" cy="3048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3200400" y="3859227"/>
            <a:ext cx="229544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200400" y="6135112"/>
            <a:ext cx="229544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200400" y="3859227"/>
            <a:ext cx="0" cy="227588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495841" y="3859226"/>
            <a:ext cx="0" cy="227588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867400" y="3526105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5533941" y="3185095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5834358" y="6102846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5533941" y="6439912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2977532" y="6429225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590800" y="6125773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2595857" y="3550954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933700" y="3216114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grpSp>
        <p:nvGrpSpPr>
          <p:cNvPr id="46" name="Group 45"/>
          <p:cNvGrpSpPr/>
          <p:nvPr/>
        </p:nvGrpSpPr>
        <p:grpSpPr>
          <a:xfrm>
            <a:off x="5834358" y="3550954"/>
            <a:ext cx="2471442" cy="2899073"/>
            <a:chOff x="5834358" y="3550954"/>
            <a:chExt cx="2471442" cy="2899073"/>
          </a:xfrm>
        </p:grpSpPr>
        <p:cxnSp>
          <p:nvCxnSpPr>
            <p:cNvPr id="29" name="Straight Connector 28"/>
            <p:cNvCxnSpPr/>
            <p:nvPr/>
          </p:nvCxnSpPr>
          <p:spPr>
            <a:xfrm>
              <a:off x="5834358" y="3550954"/>
              <a:ext cx="2395242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5867400" y="6439912"/>
              <a:ext cx="2438400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 flipV="1">
              <a:off x="8039100" y="3585446"/>
              <a:ext cx="0" cy="1291354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>
              <a:off x="8039100" y="5230827"/>
              <a:ext cx="0" cy="121920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>
              <a:off x="7791450" y="4861495"/>
              <a:ext cx="4953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12</a:t>
              </a:r>
              <a:endParaRPr lang="en-US" dirty="0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5834358" y="3876455"/>
            <a:ext cx="1172671" cy="2258657"/>
            <a:chOff x="5834358" y="3876455"/>
            <a:chExt cx="1172671" cy="2258657"/>
          </a:xfrm>
        </p:grpSpPr>
        <p:cxnSp>
          <p:nvCxnSpPr>
            <p:cNvPr id="38" name="Straight Arrow Connector 37"/>
            <p:cNvCxnSpPr/>
            <p:nvPr/>
          </p:nvCxnSpPr>
          <p:spPr>
            <a:xfrm flipV="1">
              <a:off x="6400800" y="3899483"/>
              <a:ext cx="0" cy="977317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/>
            <p:nvPr/>
          </p:nvCxnSpPr>
          <p:spPr>
            <a:xfrm>
              <a:off x="6411589" y="5257800"/>
              <a:ext cx="0" cy="876065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5834358" y="3876455"/>
              <a:ext cx="1023642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5834358" y="6135112"/>
              <a:ext cx="1023642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Box 44"/>
            <p:cNvSpPr txBox="1"/>
            <p:nvPr/>
          </p:nvSpPr>
          <p:spPr>
            <a:xfrm>
              <a:off x="6041379" y="4858798"/>
              <a:ext cx="9656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12 -2x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919633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Slope of Tangent 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305800" cy="4525963"/>
          </a:xfrm>
        </p:spPr>
        <p:txBody>
          <a:bodyPr/>
          <a:lstStyle/>
          <a:p>
            <a:r>
              <a:rPr lang="en-US" dirty="0" smtClean="0"/>
              <a:t>Derivative gives slope of tangent line at point x</a:t>
            </a:r>
          </a:p>
          <a:p>
            <a:r>
              <a:rPr lang="en-US" dirty="0" smtClean="0"/>
              <a:t>f(x) = x</a:t>
            </a:r>
            <a:r>
              <a:rPr lang="en-US" baseline="30000" dirty="0" smtClean="0"/>
              <a:t>2</a:t>
            </a:r>
          </a:p>
          <a:p>
            <a:r>
              <a:rPr lang="en-US" dirty="0" smtClean="0"/>
              <a:t>f’(x) = 2x</a:t>
            </a:r>
          </a:p>
          <a:p>
            <a:r>
              <a:rPr lang="en-US" dirty="0" smtClean="0"/>
              <a:t>Point on Curve (1,1)</a:t>
            </a:r>
          </a:p>
          <a:p>
            <a:pPr lvl="1"/>
            <a:r>
              <a:rPr lang="en-US" dirty="0" smtClean="0"/>
              <a:t>Slope of tangent = 2</a:t>
            </a:r>
          </a:p>
          <a:p>
            <a:r>
              <a:rPr lang="en-US" dirty="0" smtClean="0"/>
              <a:t>Point on Curve (2,4)</a:t>
            </a:r>
          </a:p>
          <a:p>
            <a:pPr lvl="1"/>
            <a:r>
              <a:rPr lang="en-US" dirty="0" smtClean="0"/>
              <a:t>Slope of tangent = 4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0" y="1752600"/>
            <a:ext cx="4741924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Integral Calculus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828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Function                Anti-derivative</a:t>
            </a:r>
          </a:p>
          <a:p>
            <a:pPr marL="0" indent="0">
              <a:buNone/>
            </a:pPr>
            <a:r>
              <a:rPr lang="en-US" dirty="0" smtClean="0"/>
              <a:t>f(x) = </a:t>
            </a:r>
            <a:r>
              <a:rPr lang="en-US" dirty="0" err="1" smtClean="0"/>
              <a:t>x</a:t>
            </a:r>
            <a:r>
              <a:rPr lang="en-US" baseline="30000" dirty="0" err="1" smtClean="0"/>
              <a:t>n</a:t>
            </a:r>
            <a:r>
              <a:rPr lang="en-US" dirty="0" smtClean="0"/>
              <a:t>                  F(x) = x</a:t>
            </a:r>
            <a:r>
              <a:rPr lang="en-US" baseline="30000" dirty="0" smtClean="0"/>
              <a:t>n+1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2662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7244126"/>
              </p:ext>
            </p:extLst>
          </p:nvPr>
        </p:nvGraphicFramePr>
        <p:xfrm>
          <a:off x="4419600" y="2286000"/>
          <a:ext cx="8382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59" name="Equation" r:id="rId3" imgW="330120" imgH="393480" progId="Equation.DSMT4">
                  <p:embed/>
                </p:oleObj>
              </mc:Choice>
              <mc:Fallback>
                <p:oleObj name="Equation" r:id="rId3" imgW="330120" imgH="3934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2286000"/>
                        <a:ext cx="8382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Integrals</a:t>
            </a:r>
            <a:endParaRPr lang="en-US" dirty="0"/>
          </a:p>
        </p:txBody>
      </p:sp>
      <p:graphicFrame>
        <p:nvGraphicFramePr>
          <p:cNvPr id="27651" name="Object 3"/>
          <p:cNvGraphicFramePr>
            <a:graphicFrameLocks noChangeAspect="1"/>
          </p:cNvGraphicFramePr>
          <p:nvPr/>
        </p:nvGraphicFramePr>
        <p:xfrm>
          <a:off x="762000" y="1219200"/>
          <a:ext cx="3429000" cy="11032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82" name="Equation" r:id="rId3" imgW="1460160" imgH="469800" progId="Equation.DSMT4">
                  <p:embed/>
                </p:oleObj>
              </mc:Choice>
              <mc:Fallback>
                <p:oleObj name="Equation" r:id="rId3" imgW="1460160" imgH="4698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219200"/>
                        <a:ext cx="3429000" cy="110324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419600" y="1600200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Where G(a) is the anti-derivative of a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81200" y="2133599"/>
            <a:ext cx="3886200" cy="24828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Area under a curve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219200"/>
                <a:ext cx="8305800" cy="4525963"/>
              </a:xfrm>
            </p:spPr>
            <p:txBody>
              <a:bodyPr/>
              <a:lstStyle/>
              <a:p>
                <a:r>
                  <a:rPr lang="en-US" dirty="0" smtClean="0"/>
                  <a:t>Integral gives area under the curve</a:t>
                </a:r>
              </a:p>
              <a:p>
                <a:r>
                  <a:rPr lang="en-US" dirty="0" smtClean="0"/>
                  <a:t>f(x</a:t>
                </a:r>
                <a:r>
                  <a:rPr lang="en-US" dirty="0" smtClean="0"/>
                  <a:t>) = x</a:t>
                </a:r>
                <a:r>
                  <a:rPr lang="en-US" baseline="30000" dirty="0" smtClean="0"/>
                  <a:t>2</a:t>
                </a:r>
              </a:p>
              <a:p>
                <a14:m>
                  <m:oMath xmlns:m="http://schemas.openxmlformats.org/officeDocument/2006/math">
                    <m:nary>
                      <m:naryPr>
                        <m:limLoc m:val="subSup"/>
                        <m:grow m:val="on"/>
                        <m:ctrlPr>
                          <a:rPr lang="en-US"/>
                        </m:ctrlPr>
                      </m:naryPr>
                      <m:sub>
                        <m:r>
                          <a:rPr lang="en-US"/>
                          <m:t>0</m:t>
                        </m:r>
                      </m:sub>
                      <m:sup>
                        <m:r>
                          <a:rPr lang="en-US" b="0" i="0" smtClean="0">
                            <a:latin typeface="Cambria Math"/>
                          </a:rPr>
                          <m:t>4</m:t>
                        </m:r>
                      </m:sup>
                      <m:e>
                        <m:r>
                          <a:rPr lang="en-US" i="1"/>
                          <m:t>𝑥</m:t>
                        </m:r>
                        <m:r>
                          <a:rPr lang="en-US" baseline="30000"/>
                          <m:t>2</m:t>
                        </m:r>
                        <m:r>
                          <a:rPr lang="en-US" i="1"/>
                          <m:t>𝑑𝑥</m:t>
                        </m:r>
                      </m:e>
                    </m:nary>
                  </m:oMath>
                </a14:m>
                <a:r>
                  <a:rPr lang="en-US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/>
                        </m:ctrlPr>
                      </m:fPr>
                      <m:num>
                        <m:r>
                          <a:rPr lang="en-US" i="1"/>
                          <m:t>𝑥</m:t>
                        </m:r>
                        <m:r>
                          <a:rPr lang="en-US" baseline="30000"/>
                          <m:t>3</m:t>
                        </m:r>
                      </m:num>
                      <m:den>
                        <m:r>
                          <a:rPr lang="en-US"/>
                          <m:t>3</m:t>
                        </m:r>
                      </m:den>
                    </m:f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/>
                        </m:ctrlPr>
                      </m:fPr>
                      <m:num>
                        <m:r>
                          <a:rPr lang="en-US"/>
                          <m:t>4</m:t>
                        </m:r>
                        <m:r>
                          <a:rPr lang="en-US" baseline="30000"/>
                          <m:t>3</m:t>
                        </m:r>
                      </m:num>
                      <m:den>
                        <m:r>
                          <a:rPr lang="en-US"/>
                          <m:t>3</m:t>
                        </m:r>
                      </m:den>
                    </m:f>
                    <m:r>
                      <a:rPr lang="en-US"/>
                      <m:t>−</m:t>
                    </m:r>
                    <m:f>
                      <m:fPr>
                        <m:ctrlPr>
                          <a:rPr lang="en-US" i="1"/>
                        </m:ctrlPr>
                      </m:fPr>
                      <m:num>
                        <m:r>
                          <a:rPr lang="en-US"/>
                          <m:t>0</m:t>
                        </m:r>
                        <m:r>
                          <a:rPr lang="en-US" baseline="30000"/>
                          <m:t>3</m:t>
                        </m:r>
                      </m:num>
                      <m:den>
                        <m:r>
                          <a:rPr lang="en-US"/>
                          <m:t>3</m:t>
                        </m:r>
                      </m:den>
                    </m:f>
                    <m:r>
                      <a:rPr lang="en-US"/>
                      <m:t>=</m:t>
                    </m:r>
                    <m:f>
                      <m:fPr>
                        <m:ctrlPr>
                          <a:rPr lang="en-US" i="1"/>
                        </m:ctrlPr>
                      </m:fPr>
                      <m:num>
                        <m:r>
                          <a:rPr lang="en-US"/>
                          <m:t>64−0</m:t>
                        </m:r>
                      </m:num>
                      <m:den>
                        <m:r>
                          <a:rPr lang="en-US"/>
                          <m:t>3</m:t>
                        </m:r>
                      </m:den>
                    </m:f>
                    <m:r>
                      <a:rPr lang="en-US"/>
                      <m:t>=</m:t>
                    </m:r>
                    <m:f>
                      <m:fPr>
                        <m:ctrlPr>
                          <a:rPr lang="en-US" i="1"/>
                        </m:ctrlPr>
                      </m:fPr>
                      <m:num>
                        <m:r>
                          <a:rPr lang="en-US"/>
                          <m:t>64</m:t>
                        </m:r>
                      </m:num>
                      <m:den>
                        <m:r>
                          <a:rPr lang="en-US"/>
                          <m:t>3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219200"/>
                <a:ext cx="8305800" cy="4525963"/>
              </a:xfrm>
              <a:blipFill rotWithShape="1">
                <a:blip r:embed="rId2"/>
                <a:stretch>
                  <a:fillRect l="-1614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91000" y="1752600"/>
            <a:ext cx="4741924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ight Triangle 5"/>
          <p:cNvSpPr/>
          <p:nvPr/>
        </p:nvSpPr>
        <p:spPr>
          <a:xfrm flipH="1">
            <a:off x="6705600" y="5105400"/>
            <a:ext cx="762000" cy="381000"/>
          </a:xfrm>
          <a:prstGeom prst="rtTriangl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 flipH="1">
            <a:off x="6893740" y="4648200"/>
            <a:ext cx="762000" cy="838200"/>
          </a:xfrm>
          <a:prstGeom prst="rtTriangl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Triangle 7"/>
          <p:cNvSpPr/>
          <p:nvPr/>
        </p:nvSpPr>
        <p:spPr>
          <a:xfrm flipH="1">
            <a:off x="7274740" y="3657600"/>
            <a:ext cx="802460" cy="1828800"/>
          </a:xfrm>
          <a:prstGeom prst="rtTriangl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Triangle 8"/>
          <p:cNvSpPr/>
          <p:nvPr/>
        </p:nvSpPr>
        <p:spPr>
          <a:xfrm flipH="1">
            <a:off x="7086600" y="3962400"/>
            <a:ext cx="914400" cy="1524000"/>
          </a:xfrm>
          <a:prstGeom prst="rtTriangl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362200" y="2362200"/>
            <a:ext cx="457200" cy="838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3200400"/>
            <a:ext cx="3886200" cy="990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74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7391400" cy="63976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Where can you get Math help?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14400" y="1600200"/>
            <a:ext cx="71689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Math help for </a:t>
            </a:r>
            <a:r>
              <a:rPr lang="en-US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Free:      </a:t>
            </a:r>
            <a:r>
              <a:rPr lang="en-US" dirty="0">
                <a:latin typeface="Calibri" pitchFamily="34" charset="0"/>
                <a:ea typeface="Calibri" pitchFamily="34" charset="0"/>
                <a:cs typeface="Times New Roman" pitchFamily="18" charset="0"/>
                <a:hlinkClick r:id="rId2"/>
              </a:rPr>
              <a:t>http://www.khanacademy.org/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4805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smtClean="0"/>
              <a:t>Who needs Calculus?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458200" cy="5334000"/>
          </a:xfrm>
        </p:spPr>
        <p:txBody>
          <a:bodyPr>
            <a:normAutofit fontScale="55000" lnSpcReduction="20000"/>
          </a:bodyPr>
          <a:lstStyle/>
          <a:p>
            <a:r>
              <a:rPr lang="en-US" b="1" dirty="0" smtClean="0"/>
              <a:t>Math </a:t>
            </a:r>
            <a:r>
              <a:rPr lang="en-US" b="1" dirty="0"/>
              <a:t>Courses Required for B.S. in Engineering Degree</a:t>
            </a:r>
            <a:endParaRPr lang="en-US" dirty="0"/>
          </a:p>
          <a:p>
            <a:pPr lvl="0"/>
            <a:r>
              <a:rPr lang="en-US" dirty="0"/>
              <a:t>Calculus 1 for Engineers</a:t>
            </a:r>
          </a:p>
          <a:p>
            <a:pPr lvl="0"/>
            <a:r>
              <a:rPr lang="en-US" dirty="0"/>
              <a:t>Calculus 2 for Engineers</a:t>
            </a:r>
          </a:p>
          <a:p>
            <a:pPr lvl="0"/>
            <a:r>
              <a:rPr lang="en-US" dirty="0"/>
              <a:t>Calculus 3 for Engineers</a:t>
            </a:r>
          </a:p>
          <a:p>
            <a:pPr lvl="0"/>
            <a:r>
              <a:rPr lang="en-US" dirty="0"/>
              <a:t>Linear Algebra &amp; Differential Equations</a:t>
            </a:r>
          </a:p>
          <a:p>
            <a:r>
              <a:rPr lang="en-US" b="1" dirty="0"/>
              <a:t> </a:t>
            </a:r>
            <a:endParaRPr lang="en-US" dirty="0"/>
          </a:p>
          <a:p>
            <a:r>
              <a:rPr lang="en-US" b="1" dirty="0"/>
              <a:t>Prerequisite Math Courses for Calculus 1</a:t>
            </a:r>
            <a:endParaRPr lang="en-US" dirty="0"/>
          </a:p>
          <a:p>
            <a:pPr lvl="0"/>
            <a:r>
              <a:rPr lang="en-US" dirty="0"/>
              <a:t>College Algebra </a:t>
            </a:r>
            <a:r>
              <a:rPr lang="en-US" b="1" dirty="0"/>
              <a:t>and</a:t>
            </a:r>
            <a:r>
              <a:rPr lang="en-US" dirty="0"/>
              <a:t> College Trigonometry </a:t>
            </a:r>
            <a:r>
              <a:rPr lang="en-US" b="1" dirty="0"/>
              <a:t>or</a:t>
            </a:r>
            <a:endParaRPr lang="en-US" dirty="0"/>
          </a:p>
          <a:p>
            <a:pPr lvl="0"/>
            <a:r>
              <a:rPr lang="en-US" dirty="0"/>
              <a:t>Pre-Calculus</a:t>
            </a:r>
          </a:p>
          <a:p>
            <a:r>
              <a:rPr lang="en-US" dirty="0"/>
              <a:t> </a:t>
            </a:r>
          </a:p>
          <a:p>
            <a:r>
              <a:rPr lang="en-US" b="1" dirty="0"/>
              <a:t>Partial List of Degrees requiring math through Calculus 1 or higher</a:t>
            </a:r>
            <a:endParaRPr lang="en-US" dirty="0"/>
          </a:p>
          <a:p>
            <a:pPr lvl="0"/>
            <a:r>
              <a:rPr lang="en-US" dirty="0"/>
              <a:t>Chemistry</a:t>
            </a:r>
          </a:p>
          <a:p>
            <a:pPr lvl="0"/>
            <a:r>
              <a:rPr lang="en-US" dirty="0"/>
              <a:t>Geology</a:t>
            </a:r>
          </a:p>
          <a:p>
            <a:pPr lvl="0"/>
            <a:r>
              <a:rPr lang="en-US" dirty="0"/>
              <a:t>Economics</a:t>
            </a:r>
          </a:p>
          <a:p>
            <a:pPr lvl="0"/>
            <a:r>
              <a:rPr lang="en-US" dirty="0"/>
              <a:t>Masters in Business Administration</a:t>
            </a:r>
          </a:p>
          <a:p>
            <a:pPr lvl="0"/>
            <a:r>
              <a:rPr lang="en-US" dirty="0"/>
              <a:t>Math</a:t>
            </a:r>
          </a:p>
          <a:p>
            <a:pPr lvl="0"/>
            <a:r>
              <a:rPr lang="en-US" dirty="0"/>
              <a:t>Physiology</a:t>
            </a:r>
          </a:p>
          <a:p>
            <a:pPr lvl="0"/>
            <a:r>
              <a:rPr lang="en-US" dirty="0"/>
              <a:t>Engineering</a:t>
            </a:r>
          </a:p>
          <a:p>
            <a:pPr lvl="0"/>
            <a:r>
              <a:rPr lang="en-US" dirty="0"/>
              <a:t>Physics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Old is this stuff?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/>
              <a:t>Algebra </a:t>
            </a:r>
            <a:r>
              <a:rPr lang="en-US" dirty="0"/>
              <a:t>– Ancient Babylonians and Egyptians were using algebra by 1,800 B.C.</a:t>
            </a:r>
          </a:p>
          <a:p>
            <a:pPr lvl="0"/>
            <a:r>
              <a:rPr lang="en-US" b="1" dirty="0"/>
              <a:t>Geometry</a:t>
            </a:r>
            <a:r>
              <a:rPr lang="en-US" dirty="0"/>
              <a:t> – Egypt, China, and India by 300 B.C.</a:t>
            </a:r>
          </a:p>
          <a:p>
            <a:pPr lvl="0"/>
            <a:r>
              <a:rPr lang="en-US" b="1" dirty="0"/>
              <a:t>Trigonometry</a:t>
            </a:r>
            <a:r>
              <a:rPr lang="en-US" dirty="0"/>
              <a:t> – by 200 B.C.</a:t>
            </a:r>
          </a:p>
          <a:p>
            <a:pPr lvl="0"/>
            <a:r>
              <a:rPr lang="en-US" b="1" dirty="0"/>
              <a:t>Calculus and Differential Equations </a:t>
            </a:r>
            <a:r>
              <a:rPr lang="en-US" dirty="0"/>
              <a:t>- by the </a:t>
            </a:r>
            <a:r>
              <a:rPr lang="en-US" dirty="0" smtClean="0"/>
              <a:t>1,600’s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Algebra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/>
              <a:t>Commutative Property</a:t>
            </a:r>
            <a:endParaRPr lang="en-US" sz="2400" dirty="0"/>
          </a:p>
          <a:p>
            <a:r>
              <a:rPr lang="en-US" dirty="0"/>
              <a:t>a + b  = b + a</a:t>
            </a:r>
            <a:endParaRPr lang="en-US" sz="2800" dirty="0"/>
          </a:p>
          <a:p>
            <a:r>
              <a:rPr lang="en-US" dirty="0" err="1"/>
              <a:t>ab</a:t>
            </a:r>
            <a:r>
              <a:rPr lang="en-US" dirty="0"/>
              <a:t> = </a:t>
            </a:r>
            <a:r>
              <a:rPr lang="en-US" dirty="0" err="1"/>
              <a:t>ba</a:t>
            </a:r>
            <a:endParaRPr lang="en-US" sz="2800" dirty="0"/>
          </a:p>
          <a:p>
            <a:pPr>
              <a:buNone/>
            </a:pPr>
            <a:r>
              <a:rPr lang="en-US" b="1" dirty="0"/>
              <a:t>Associative Property</a:t>
            </a:r>
            <a:endParaRPr lang="en-US" sz="2400" dirty="0"/>
          </a:p>
          <a:p>
            <a:r>
              <a:rPr lang="en-US" dirty="0"/>
              <a:t>(a + b) + c = a + (b + c)</a:t>
            </a:r>
            <a:endParaRPr lang="en-US" sz="2800" dirty="0"/>
          </a:p>
          <a:p>
            <a:r>
              <a:rPr lang="en-US" dirty="0"/>
              <a:t>(</a:t>
            </a:r>
            <a:r>
              <a:rPr lang="en-US" dirty="0" err="1"/>
              <a:t>ab</a:t>
            </a:r>
            <a:r>
              <a:rPr lang="en-US" dirty="0"/>
              <a:t>)c = a(</a:t>
            </a:r>
            <a:r>
              <a:rPr lang="en-US" dirty="0" err="1"/>
              <a:t>bc</a:t>
            </a:r>
            <a:r>
              <a:rPr lang="en-US" dirty="0"/>
              <a:t>)</a:t>
            </a:r>
            <a:endParaRPr lang="en-US" sz="2800" dirty="0"/>
          </a:p>
          <a:p>
            <a:pPr>
              <a:buNone/>
            </a:pPr>
            <a:r>
              <a:rPr lang="en-US" b="1" dirty="0"/>
              <a:t>Distributive Property</a:t>
            </a:r>
            <a:endParaRPr lang="en-US" sz="2400" dirty="0"/>
          </a:p>
          <a:p>
            <a:r>
              <a:rPr lang="en-US" dirty="0"/>
              <a:t>a (b + c) = </a:t>
            </a:r>
            <a:r>
              <a:rPr lang="en-US" dirty="0" err="1"/>
              <a:t>ab</a:t>
            </a:r>
            <a:r>
              <a:rPr lang="en-US" dirty="0"/>
              <a:t> + ac</a:t>
            </a:r>
            <a:endParaRPr lang="en-US" sz="28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6858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Rules of signs</a:t>
            </a:r>
            <a:endParaRPr lang="en-US" sz="2400" dirty="0" smtClean="0"/>
          </a:p>
          <a:p>
            <a:pPr lvl="0"/>
            <a:r>
              <a:rPr lang="en-US" sz="2400" dirty="0" smtClean="0"/>
              <a:t>Negative (-) can go anywhere.  </a:t>
            </a:r>
          </a:p>
          <a:p>
            <a:pPr lvl="0"/>
            <a:r>
              <a:rPr lang="en-US" sz="2400" dirty="0" smtClean="0"/>
              <a:t>Two negatives = positive</a:t>
            </a:r>
          </a:p>
          <a:p>
            <a:pPr>
              <a:buNone/>
            </a:pPr>
            <a:r>
              <a:rPr lang="en-US" b="1" dirty="0" smtClean="0"/>
              <a:t>Order of Operations</a:t>
            </a:r>
            <a:endParaRPr lang="en-US" sz="2400" dirty="0" smtClean="0"/>
          </a:p>
          <a:p>
            <a:pPr lvl="0"/>
            <a:r>
              <a:rPr lang="en-US" sz="2400" b="1" dirty="0" smtClean="0"/>
              <a:t>PEMDAS</a:t>
            </a:r>
            <a:r>
              <a:rPr lang="en-US" sz="2400" dirty="0" smtClean="0"/>
              <a:t> (Please Excuse My Dear Aunt Sally)</a:t>
            </a:r>
          </a:p>
          <a:p>
            <a:pPr lvl="1"/>
            <a:r>
              <a:rPr lang="en-US" sz="2400" dirty="0" smtClean="0"/>
              <a:t>Parenthesis and Exponents first, then</a:t>
            </a:r>
          </a:p>
          <a:p>
            <a:pPr lvl="1"/>
            <a:r>
              <a:rPr lang="en-US" sz="2400" dirty="0" smtClean="0"/>
              <a:t>Multiply and Divide, then</a:t>
            </a:r>
          </a:p>
          <a:p>
            <a:pPr lvl="1"/>
            <a:r>
              <a:rPr lang="en-US" sz="2400" dirty="0" smtClean="0"/>
              <a:t>Add and Subtract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Exponents and Polynomials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066800"/>
            <a:ext cx="6781800" cy="5486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Exponents</a:t>
            </a:r>
            <a:endParaRPr lang="en-US" sz="2400" dirty="0" smtClean="0"/>
          </a:p>
          <a:p>
            <a:pPr lvl="0"/>
            <a:r>
              <a:rPr lang="en-US" dirty="0" smtClean="0"/>
              <a:t>x</a:t>
            </a:r>
            <a:r>
              <a:rPr lang="en-US" baseline="30000" dirty="0" smtClean="0"/>
              <a:t>2</a:t>
            </a:r>
            <a:r>
              <a:rPr lang="en-US" dirty="0" smtClean="0"/>
              <a:t> = x times x         </a:t>
            </a:r>
            <a:endParaRPr lang="en-US" sz="2800" dirty="0" smtClean="0"/>
          </a:p>
          <a:p>
            <a:pPr lvl="0"/>
            <a:r>
              <a:rPr lang="en-US" dirty="0" smtClean="0"/>
              <a:t>x</a:t>
            </a:r>
            <a:r>
              <a:rPr lang="en-US" baseline="30000" dirty="0" smtClean="0"/>
              <a:t>3</a:t>
            </a:r>
            <a:r>
              <a:rPr lang="en-US" dirty="0" smtClean="0"/>
              <a:t> = x times x times x times </a:t>
            </a:r>
            <a:endParaRPr lang="en-US" sz="2800" dirty="0" smtClean="0"/>
          </a:p>
          <a:p>
            <a:pPr>
              <a:buNone/>
            </a:pPr>
            <a:r>
              <a:rPr lang="en-US" b="1" dirty="0" smtClean="0"/>
              <a:t>Polynomials</a:t>
            </a:r>
            <a:endParaRPr lang="en-US" sz="2400" dirty="0" smtClean="0"/>
          </a:p>
          <a:p>
            <a:r>
              <a:rPr lang="en-US" dirty="0" smtClean="0"/>
              <a:t>x</a:t>
            </a:r>
            <a:r>
              <a:rPr lang="en-US" baseline="30000" dirty="0" smtClean="0"/>
              <a:t>2</a:t>
            </a:r>
            <a:r>
              <a:rPr lang="en-US" dirty="0" smtClean="0"/>
              <a:t> + 4x + 3</a:t>
            </a:r>
            <a:endParaRPr lang="en-US" sz="2800" dirty="0" smtClean="0"/>
          </a:p>
          <a:p>
            <a:r>
              <a:rPr lang="en-US" dirty="0" smtClean="0"/>
              <a:t>7x</a:t>
            </a:r>
            <a:r>
              <a:rPr lang="en-US" baseline="30000" dirty="0" smtClean="0"/>
              <a:t>3</a:t>
            </a:r>
            <a:r>
              <a:rPr lang="en-US" dirty="0" smtClean="0"/>
              <a:t> - 5x</a:t>
            </a:r>
            <a:r>
              <a:rPr lang="en-US" baseline="30000" dirty="0" smtClean="0"/>
              <a:t>2</a:t>
            </a:r>
            <a:r>
              <a:rPr lang="en-US" dirty="0" smtClean="0"/>
              <a:t> + 12x - 7</a:t>
            </a:r>
            <a:endParaRPr lang="en-US" sz="2800" dirty="0" smtClean="0"/>
          </a:p>
          <a:p>
            <a:pPr>
              <a:buNone/>
            </a:pPr>
            <a:r>
              <a:rPr lang="en-US" b="1" dirty="0" smtClean="0"/>
              <a:t>Factoring</a:t>
            </a:r>
            <a:endParaRPr lang="en-US" sz="2400" dirty="0" smtClean="0"/>
          </a:p>
          <a:p>
            <a:r>
              <a:rPr lang="en-US" dirty="0" smtClean="0"/>
              <a:t>x</a:t>
            </a:r>
            <a:r>
              <a:rPr lang="en-US" baseline="30000" dirty="0" smtClean="0"/>
              <a:t>2</a:t>
            </a:r>
            <a:r>
              <a:rPr lang="en-US" dirty="0" smtClean="0"/>
              <a:t> + 4x + 3 = (x + 1)(x + 3)</a:t>
            </a:r>
            <a:endParaRPr lang="en-US" sz="28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b="1" dirty="0" smtClean="0"/>
              <a:t>Solving </a:t>
            </a:r>
            <a:r>
              <a:rPr lang="en-US" b="1" dirty="0" smtClean="0"/>
              <a:t>Equations – Keep Balance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8676" name="Picture 4" descr="C:\Users\paradise\AppData\Local\Temp\1\SNAGHTML69441b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119188"/>
            <a:ext cx="6705600" cy="4355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485900" y="5638800"/>
            <a:ext cx="5715000" cy="6975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Try to get to form:  x = value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1643</TotalTime>
  <Words>1026</Words>
  <Application>Microsoft Office PowerPoint</Application>
  <PresentationFormat>On-screen Show (4:3)</PresentationFormat>
  <Paragraphs>237</Paragraphs>
  <Slides>37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9" baseType="lpstr">
      <vt:lpstr>Office Theme</vt:lpstr>
      <vt:lpstr>Equation</vt:lpstr>
      <vt:lpstr>Introduction to Engineering Mathematics</vt:lpstr>
      <vt:lpstr>Objectives for Today</vt:lpstr>
      <vt:lpstr>Definitions</vt:lpstr>
      <vt:lpstr>Who needs Calculus?</vt:lpstr>
      <vt:lpstr>How Old is this stuff?</vt:lpstr>
      <vt:lpstr>Algebra Properties</vt:lpstr>
      <vt:lpstr>PowerPoint Presentation</vt:lpstr>
      <vt:lpstr>Exponents and Polynomials</vt:lpstr>
      <vt:lpstr>Solving Equations – Keep Balance</vt:lpstr>
      <vt:lpstr>Solving Equations</vt:lpstr>
      <vt:lpstr>Equations of Lines</vt:lpstr>
      <vt:lpstr>Graphing (2 dimensional)</vt:lpstr>
      <vt:lpstr>Geometry – the study of shapes</vt:lpstr>
      <vt:lpstr>Triangles</vt:lpstr>
      <vt:lpstr>Circles</vt:lpstr>
      <vt:lpstr>Angles Geometry</vt:lpstr>
      <vt:lpstr>Trigonometry – Study of Triangles</vt:lpstr>
      <vt:lpstr>Similar Triangles</vt:lpstr>
      <vt:lpstr>Common triangles</vt:lpstr>
      <vt:lpstr>Trig Functions (ratios of triangle sides)</vt:lpstr>
      <vt:lpstr>PowerPoint Presentation</vt:lpstr>
      <vt:lpstr>Real Trig Problems</vt:lpstr>
      <vt:lpstr>Real Trig Problems</vt:lpstr>
      <vt:lpstr>How long should the ladder be?</vt:lpstr>
      <vt:lpstr>How tall is the tree?</vt:lpstr>
      <vt:lpstr>How tall is the tree?</vt:lpstr>
      <vt:lpstr>Calculus – 3 Areas of Study</vt:lpstr>
      <vt:lpstr>Limits</vt:lpstr>
      <vt:lpstr> Differential Calculus</vt:lpstr>
      <vt:lpstr>Find the dimensions for max area</vt:lpstr>
      <vt:lpstr>Find the maximum value…</vt:lpstr>
      <vt:lpstr>Find dimensions that give max volume…</vt:lpstr>
      <vt:lpstr>Slope of Tangent Line</vt:lpstr>
      <vt:lpstr>Integral Calculus</vt:lpstr>
      <vt:lpstr>Integrals</vt:lpstr>
      <vt:lpstr>Area under a curve</vt:lpstr>
      <vt:lpstr>Where can you get Math help?</vt:lpstr>
    </vt:vector>
  </TitlesOfParts>
  <Company>Lockheed Martin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Mathematics</dc:title>
  <dc:creator>James Paradise</dc:creator>
  <cp:lastModifiedBy>James Paradise</cp:lastModifiedBy>
  <cp:revision>76</cp:revision>
  <dcterms:created xsi:type="dcterms:W3CDTF">2013-03-30T03:24:53Z</dcterms:created>
  <dcterms:modified xsi:type="dcterms:W3CDTF">2013-10-31T21:24:14Z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ument Author">
    <vt:lpwstr>ACCT02\paradise</vt:lpwstr>
  </property>
  <property fmtid="{D5CDD505-2E9C-101B-9397-08002B2CF9AE}" pid="3" name="Document Sensitivity">
    <vt:lpwstr>1</vt:lpwstr>
  </property>
  <property fmtid="{D5CDD505-2E9C-101B-9397-08002B2CF9AE}" pid="4" name="ThirdParty">
    <vt:lpwstr/>
  </property>
  <property fmtid="{D5CDD505-2E9C-101B-9397-08002B2CF9AE}" pid="5" name="OCI Restriction">
    <vt:bool>false</vt:bool>
  </property>
  <property fmtid="{D5CDD505-2E9C-101B-9397-08002B2CF9AE}" pid="6" name="OCI Additional Info">
    <vt:lpwstr/>
  </property>
  <property fmtid="{D5CDD505-2E9C-101B-9397-08002B2CF9AE}" pid="7" name="Allow Header Overwrite">
    <vt:bool>true</vt:bool>
  </property>
  <property fmtid="{D5CDD505-2E9C-101B-9397-08002B2CF9AE}" pid="8" name="Allow Footer Overwrite">
    <vt:bool>true</vt:bool>
  </property>
  <property fmtid="{D5CDD505-2E9C-101B-9397-08002B2CF9AE}" pid="9" name="Multiple Selected">
    <vt:lpwstr>-1</vt:lpwstr>
  </property>
  <property fmtid="{D5CDD505-2E9C-101B-9397-08002B2CF9AE}" pid="10" name="SIPLongWording">
    <vt:lpwstr/>
  </property>
  <property fmtid="{D5CDD505-2E9C-101B-9397-08002B2CF9AE}" pid="11" name="checkedProgramsCount">
    <vt:i4>0</vt:i4>
  </property>
</Properties>
</file>