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9"/>
  </p:notesMasterIdLst>
  <p:handoutMasterIdLst>
    <p:handoutMasterId r:id="rId20"/>
  </p:handoutMasterIdLst>
  <p:sldIdLst>
    <p:sldId id="410" r:id="rId2"/>
    <p:sldId id="425" r:id="rId3"/>
    <p:sldId id="436" r:id="rId4"/>
    <p:sldId id="437" r:id="rId5"/>
    <p:sldId id="438" r:id="rId6"/>
    <p:sldId id="435" r:id="rId7"/>
    <p:sldId id="440" r:id="rId8"/>
    <p:sldId id="441" r:id="rId9"/>
    <p:sldId id="449" r:id="rId10"/>
    <p:sldId id="442" r:id="rId11"/>
    <p:sldId id="443" r:id="rId12"/>
    <p:sldId id="444" r:id="rId13"/>
    <p:sldId id="448" r:id="rId14"/>
    <p:sldId id="439" r:id="rId15"/>
    <p:sldId id="445" r:id="rId16"/>
    <p:sldId id="446" r:id="rId17"/>
    <p:sldId id="447" r:id="rId18"/>
  </p:sldIdLst>
  <p:sldSz cx="9144000" cy="6858000" type="screen4x3"/>
  <p:notesSz cx="9309100" cy="70231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50000"/>
      </a:spcBef>
      <a:spcAft>
        <a:spcPct val="0"/>
      </a:spcAft>
      <a:defRPr sz="1400" b="1" kern="1200">
        <a:solidFill>
          <a:srgbClr val="FFFF99"/>
        </a:solidFill>
        <a:latin typeface="Arial" charset="0"/>
        <a:ea typeface="+mn-ea"/>
        <a:cs typeface="+mn-cs"/>
      </a:defRPr>
    </a:lvl1pPr>
    <a:lvl2pPr marL="457200" algn="l" rtl="0" eaLnBrk="0" fontAlgn="base" hangingPunct="0">
      <a:spcBef>
        <a:spcPct val="50000"/>
      </a:spcBef>
      <a:spcAft>
        <a:spcPct val="0"/>
      </a:spcAft>
      <a:defRPr sz="1400" b="1" kern="1200">
        <a:solidFill>
          <a:srgbClr val="FFFF99"/>
        </a:solidFill>
        <a:latin typeface="Arial" charset="0"/>
        <a:ea typeface="+mn-ea"/>
        <a:cs typeface="+mn-cs"/>
      </a:defRPr>
    </a:lvl2pPr>
    <a:lvl3pPr marL="914400" algn="l" rtl="0" eaLnBrk="0" fontAlgn="base" hangingPunct="0">
      <a:spcBef>
        <a:spcPct val="50000"/>
      </a:spcBef>
      <a:spcAft>
        <a:spcPct val="0"/>
      </a:spcAft>
      <a:defRPr sz="1400" b="1" kern="1200">
        <a:solidFill>
          <a:srgbClr val="FFFF99"/>
        </a:solidFill>
        <a:latin typeface="Arial" charset="0"/>
        <a:ea typeface="+mn-ea"/>
        <a:cs typeface="+mn-cs"/>
      </a:defRPr>
    </a:lvl3pPr>
    <a:lvl4pPr marL="1371600" algn="l" rtl="0" eaLnBrk="0" fontAlgn="base" hangingPunct="0">
      <a:spcBef>
        <a:spcPct val="50000"/>
      </a:spcBef>
      <a:spcAft>
        <a:spcPct val="0"/>
      </a:spcAft>
      <a:defRPr sz="1400" b="1" kern="1200">
        <a:solidFill>
          <a:srgbClr val="FFFF99"/>
        </a:solidFill>
        <a:latin typeface="Arial" charset="0"/>
        <a:ea typeface="+mn-ea"/>
        <a:cs typeface="+mn-cs"/>
      </a:defRPr>
    </a:lvl4pPr>
    <a:lvl5pPr marL="1828800" algn="l" rtl="0" eaLnBrk="0" fontAlgn="base" hangingPunct="0">
      <a:spcBef>
        <a:spcPct val="50000"/>
      </a:spcBef>
      <a:spcAft>
        <a:spcPct val="0"/>
      </a:spcAft>
      <a:defRPr sz="1400" b="1" kern="1200">
        <a:solidFill>
          <a:srgbClr val="FFFF99"/>
        </a:solidFill>
        <a:latin typeface="Arial" charset="0"/>
        <a:ea typeface="+mn-ea"/>
        <a:cs typeface="+mn-cs"/>
      </a:defRPr>
    </a:lvl5pPr>
    <a:lvl6pPr marL="2286000" algn="l" defTabSz="914400" rtl="0" eaLnBrk="1" latinLnBrk="0" hangingPunct="1">
      <a:defRPr sz="1400" b="1" kern="1200">
        <a:solidFill>
          <a:srgbClr val="FFFF99"/>
        </a:solidFill>
        <a:latin typeface="Arial" charset="0"/>
        <a:ea typeface="+mn-ea"/>
        <a:cs typeface="+mn-cs"/>
      </a:defRPr>
    </a:lvl6pPr>
    <a:lvl7pPr marL="2743200" algn="l" defTabSz="914400" rtl="0" eaLnBrk="1" latinLnBrk="0" hangingPunct="1">
      <a:defRPr sz="1400" b="1" kern="1200">
        <a:solidFill>
          <a:srgbClr val="FFFF99"/>
        </a:solidFill>
        <a:latin typeface="Arial" charset="0"/>
        <a:ea typeface="+mn-ea"/>
        <a:cs typeface="+mn-cs"/>
      </a:defRPr>
    </a:lvl7pPr>
    <a:lvl8pPr marL="3200400" algn="l" defTabSz="914400" rtl="0" eaLnBrk="1" latinLnBrk="0" hangingPunct="1">
      <a:defRPr sz="1400" b="1" kern="1200">
        <a:solidFill>
          <a:srgbClr val="FFFF99"/>
        </a:solidFill>
        <a:latin typeface="Arial" charset="0"/>
        <a:ea typeface="+mn-ea"/>
        <a:cs typeface="+mn-cs"/>
      </a:defRPr>
    </a:lvl8pPr>
    <a:lvl9pPr marL="3657600" algn="l" defTabSz="914400" rtl="0" eaLnBrk="1" latinLnBrk="0" hangingPunct="1">
      <a:defRPr sz="1400" b="1" kern="1200">
        <a:solidFill>
          <a:srgbClr val="FFFF99"/>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99"/>
    <a:srgbClr val="FF99FF"/>
    <a:srgbClr val="FF66FF"/>
    <a:srgbClr val="000000"/>
    <a:srgbClr val="0066FF"/>
    <a:srgbClr val="FF0000"/>
    <a:srgbClr val="66CCFF"/>
    <a:srgbClr val="07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39" autoAdjust="0"/>
    <p:restoredTop sz="90929"/>
  </p:normalViewPr>
  <p:slideViewPr>
    <p:cSldViewPr snapToGrid="0">
      <p:cViewPr>
        <p:scale>
          <a:sx n="50" d="100"/>
          <a:sy n="50" d="100"/>
        </p:scale>
        <p:origin x="-2568" y="-504"/>
      </p:cViewPr>
      <p:guideLst>
        <p:guide orient="horz" pos="3386"/>
        <p:guide pos="56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2556" y="-102"/>
      </p:cViewPr>
      <p:guideLst>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9690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noTextEdit="1"/>
          </p:cNvSpPr>
          <p:nvPr>
            <p:ph type="sldImg" idx="2"/>
          </p:nvPr>
        </p:nvSpPr>
        <p:spPr bwMode="auto">
          <a:xfrm>
            <a:off x="3013075" y="609600"/>
            <a:ext cx="3286125" cy="2465388"/>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1241425" y="3335338"/>
            <a:ext cx="6826250" cy="3162300"/>
          </a:xfrm>
          <a:prstGeom prst="rect">
            <a:avLst/>
          </a:prstGeom>
          <a:noFill/>
          <a:ln w="12700">
            <a:noFill/>
            <a:miter lim="800000"/>
            <a:headEnd/>
            <a:tailEnd/>
          </a:ln>
          <a:effectLst/>
        </p:spPr>
        <p:txBody>
          <a:bodyPr vert="horz" wrap="square" lIns="90493" tIns="44453" rIns="90493" bIns="444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323394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5"/>
          <p:cNvSpPr>
            <a:spLocks noGrp="1"/>
          </p:cNvSpPr>
          <p:nvPr>
            <p:ph type="sldNum" sz="quarter" idx="10"/>
          </p:nvPr>
        </p:nvSpPr>
        <p:spPr/>
        <p:txBody>
          <a:bodyPr/>
          <a:lstStyle>
            <a:lvl1pPr>
              <a:defRPr/>
            </a:lvl1pPr>
          </a:lstStyle>
          <a:p>
            <a:pPr>
              <a:defRPr/>
            </a:pPr>
            <a:fld id="{64D4F687-6EA8-424C-811D-D009A01F629D}" type="slidenum">
              <a:rPr lang="en-US"/>
              <a:pPr>
                <a:defRPr/>
              </a:pPr>
              <a:t>‹#›</a:t>
            </a:fld>
            <a:endParaRPr lang="en-US"/>
          </a:p>
        </p:txBody>
      </p:sp>
    </p:spTree>
    <p:extLst>
      <p:ext uri="{BB962C8B-B14F-4D97-AF65-F5344CB8AC3E}">
        <p14:creationId xmlns:p14="http://schemas.microsoft.com/office/powerpoint/2010/main" val="257915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7205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173038"/>
            <a:ext cx="2076450" cy="5770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73038"/>
            <a:ext cx="6076950" cy="5770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94366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pPr>
              <a:defRPr/>
            </a:pPr>
            <a:fld id="{DAC41D35-CC87-4854-897D-32A4D16855AC}" type="slidenum">
              <a:rPr lang="en-US"/>
              <a:pPr>
                <a:defRPr/>
              </a:pPr>
              <a:t>‹#›</a:t>
            </a:fld>
            <a:endParaRPr lang="en-US"/>
          </a:p>
        </p:txBody>
      </p:sp>
    </p:spTree>
    <p:extLst>
      <p:ext uri="{BB962C8B-B14F-4D97-AF65-F5344CB8AC3E}">
        <p14:creationId xmlns:p14="http://schemas.microsoft.com/office/powerpoint/2010/main" val="3363590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8429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828800"/>
            <a:ext cx="4076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828800"/>
            <a:ext cx="4076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098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4229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4879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9250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56648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66907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533400" y="1828800"/>
            <a:ext cx="8305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3"/>
          <p:cNvSpPr>
            <a:spLocks noGrp="1" noChangeArrowheads="1"/>
          </p:cNvSpPr>
          <p:nvPr>
            <p:ph type="title"/>
          </p:nvPr>
        </p:nvSpPr>
        <p:spPr bwMode="auto">
          <a:xfrm>
            <a:off x="1001713" y="173038"/>
            <a:ext cx="5487987"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smtClean="0"/>
              <a:t>Slide Title</a:t>
            </a:r>
          </a:p>
        </p:txBody>
      </p:sp>
      <p:sp>
        <p:nvSpPr>
          <p:cNvPr id="1030" name="Rectangle 6"/>
          <p:cNvSpPr>
            <a:spLocks noChangeArrowheads="1"/>
          </p:cNvSpPr>
          <p:nvPr/>
        </p:nvSpPr>
        <p:spPr bwMode="auto">
          <a:xfrm>
            <a:off x="0" y="1905000"/>
            <a:ext cx="304800" cy="4083050"/>
          </a:xfrm>
          <a:prstGeom prst="rect">
            <a:avLst/>
          </a:prstGeom>
          <a:gradFill flip="none" rotWithShape="1">
            <a:gsLst>
              <a:gs pos="0">
                <a:schemeClr val="accent4">
                  <a:lumMod val="75000"/>
                  <a:lumOff val="25000"/>
                  <a:shade val="30000"/>
                  <a:satMod val="115000"/>
                </a:schemeClr>
              </a:gs>
              <a:gs pos="50000">
                <a:schemeClr val="accent4">
                  <a:lumMod val="75000"/>
                  <a:lumOff val="25000"/>
                  <a:shade val="67500"/>
                  <a:satMod val="115000"/>
                </a:schemeClr>
              </a:gs>
              <a:gs pos="100000">
                <a:schemeClr val="accent4">
                  <a:lumMod val="75000"/>
                  <a:lumOff val="25000"/>
                  <a:shade val="100000"/>
                  <a:satMod val="115000"/>
                </a:schemeClr>
              </a:gs>
            </a:gsLst>
            <a:lin ang="5400000" scaled="1"/>
            <a:tileRect/>
          </a:gradFill>
          <a:ln w="12700">
            <a:noFill/>
            <a:miter lim="800000"/>
            <a:headEnd/>
            <a:tailEnd/>
          </a:ln>
          <a:effectLst/>
        </p:spPr>
        <p:txBody>
          <a:bodyPr wrap="none" anchor="ctr"/>
          <a:lstStyle/>
          <a:p>
            <a:pPr>
              <a:defRPr/>
            </a:pPr>
            <a:endParaRPr lang="en-US" dirty="0"/>
          </a:p>
        </p:txBody>
      </p:sp>
      <p:pic>
        <p:nvPicPr>
          <p:cNvPr id="1029" name="Picture 5" descr="H:\RAYBEN\Shades of Blue\Presentation Material\Logo.bmp"/>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486650" y="25400"/>
            <a:ext cx="14668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05C7C4E-54BE-42A2-9457-F5037E29C6E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ctr" defTabSz="912813" rtl="0" eaLnBrk="0" fontAlgn="base" hangingPunct="0">
        <a:lnSpc>
          <a:spcPct val="88000"/>
        </a:lnSpc>
        <a:spcBef>
          <a:spcPct val="0"/>
        </a:spcBef>
        <a:spcAft>
          <a:spcPct val="0"/>
        </a:spcAft>
        <a:defRPr sz="3200" b="1">
          <a:solidFill>
            <a:srgbClr val="000000"/>
          </a:solidFill>
          <a:latin typeface="+mj-lt"/>
          <a:ea typeface="+mj-ea"/>
          <a:cs typeface="+mj-cs"/>
        </a:defRPr>
      </a:lvl1pPr>
      <a:lvl2pPr algn="ctr" defTabSz="912813" rtl="0" eaLnBrk="0" fontAlgn="base" hangingPunct="0">
        <a:lnSpc>
          <a:spcPct val="88000"/>
        </a:lnSpc>
        <a:spcBef>
          <a:spcPct val="0"/>
        </a:spcBef>
        <a:spcAft>
          <a:spcPct val="0"/>
        </a:spcAft>
        <a:defRPr sz="3200" b="1">
          <a:solidFill>
            <a:srgbClr val="000000"/>
          </a:solidFill>
          <a:latin typeface="Arial Narrow" pitchFamily="34" charset="0"/>
        </a:defRPr>
      </a:lvl2pPr>
      <a:lvl3pPr algn="ctr" defTabSz="912813" rtl="0" eaLnBrk="0" fontAlgn="base" hangingPunct="0">
        <a:lnSpc>
          <a:spcPct val="88000"/>
        </a:lnSpc>
        <a:spcBef>
          <a:spcPct val="0"/>
        </a:spcBef>
        <a:spcAft>
          <a:spcPct val="0"/>
        </a:spcAft>
        <a:defRPr sz="3200" b="1">
          <a:solidFill>
            <a:srgbClr val="000000"/>
          </a:solidFill>
          <a:latin typeface="Arial Narrow" pitchFamily="34" charset="0"/>
        </a:defRPr>
      </a:lvl3pPr>
      <a:lvl4pPr algn="ctr" defTabSz="912813" rtl="0" eaLnBrk="0" fontAlgn="base" hangingPunct="0">
        <a:lnSpc>
          <a:spcPct val="88000"/>
        </a:lnSpc>
        <a:spcBef>
          <a:spcPct val="0"/>
        </a:spcBef>
        <a:spcAft>
          <a:spcPct val="0"/>
        </a:spcAft>
        <a:defRPr sz="3200" b="1">
          <a:solidFill>
            <a:srgbClr val="000000"/>
          </a:solidFill>
          <a:latin typeface="Arial Narrow" pitchFamily="34" charset="0"/>
        </a:defRPr>
      </a:lvl4pPr>
      <a:lvl5pPr algn="ctr" defTabSz="912813" rtl="0" eaLnBrk="0" fontAlgn="base" hangingPunct="0">
        <a:lnSpc>
          <a:spcPct val="88000"/>
        </a:lnSpc>
        <a:spcBef>
          <a:spcPct val="0"/>
        </a:spcBef>
        <a:spcAft>
          <a:spcPct val="0"/>
        </a:spcAft>
        <a:defRPr sz="3200" b="1">
          <a:solidFill>
            <a:srgbClr val="000000"/>
          </a:solidFill>
          <a:latin typeface="Arial Narrow" pitchFamily="34" charset="0"/>
        </a:defRPr>
      </a:lvl5pPr>
      <a:lvl6pPr marL="457200" algn="ctr" defTabSz="912813" rtl="0" eaLnBrk="0" fontAlgn="base" hangingPunct="0">
        <a:lnSpc>
          <a:spcPct val="88000"/>
        </a:lnSpc>
        <a:spcBef>
          <a:spcPct val="0"/>
        </a:spcBef>
        <a:spcAft>
          <a:spcPct val="0"/>
        </a:spcAft>
        <a:defRPr sz="3200" b="1">
          <a:solidFill>
            <a:srgbClr val="000000"/>
          </a:solidFill>
          <a:latin typeface="Arial Narrow" pitchFamily="34" charset="0"/>
        </a:defRPr>
      </a:lvl6pPr>
      <a:lvl7pPr marL="914400" algn="ctr" defTabSz="912813" rtl="0" eaLnBrk="0" fontAlgn="base" hangingPunct="0">
        <a:lnSpc>
          <a:spcPct val="88000"/>
        </a:lnSpc>
        <a:spcBef>
          <a:spcPct val="0"/>
        </a:spcBef>
        <a:spcAft>
          <a:spcPct val="0"/>
        </a:spcAft>
        <a:defRPr sz="3200" b="1">
          <a:solidFill>
            <a:srgbClr val="000000"/>
          </a:solidFill>
          <a:latin typeface="Arial Narrow" pitchFamily="34" charset="0"/>
        </a:defRPr>
      </a:lvl7pPr>
      <a:lvl8pPr marL="1371600" algn="ctr" defTabSz="912813" rtl="0" eaLnBrk="0" fontAlgn="base" hangingPunct="0">
        <a:lnSpc>
          <a:spcPct val="88000"/>
        </a:lnSpc>
        <a:spcBef>
          <a:spcPct val="0"/>
        </a:spcBef>
        <a:spcAft>
          <a:spcPct val="0"/>
        </a:spcAft>
        <a:defRPr sz="3200" b="1">
          <a:solidFill>
            <a:srgbClr val="000000"/>
          </a:solidFill>
          <a:latin typeface="Arial Narrow" pitchFamily="34" charset="0"/>
        </a:defRPr>
      </a:lvl8pPr>
      <a:lvl9pPr marL="1828800" algn="ctr" defTabSz="912813" rtl="0" eaLnBrk="0" fontAlgn="base" hangingPunct="0">
        <a:lnSpc>
          <a:spcPct val="88000"/>
        </a:lnSpc>
        <a:spcBef>
          <a:spcPct val="0"/>
        </a:spcBef>
        <a:spcAft>
          <a:spcPct val="0"/>
        </a:spcAft>
        <a:defRPr sz="3200" b="1">
          <a:solidFill>
            <a:srgbClr val="000000"/>
          </a:solidFill>
          <a:latin typeface="Arial Narrow" pitchFamily="34" charset="0"/>
        </a:defRPr>
      </a:lvl9pPr>
    </p:titleStyle>
    <p:bodyStyle>
      <a:lvl1pPr marL="285750" indent="-285750" algn="l" defTabSz="912813" rtl="0" eaLnBrk="0" fontAlgn="base" hangingPunct="0">
        <a:lnSpc>
          <a:spcPct val="88000"/>
        </a:lnSpc>
        <a:spcBef>
          <a:spcPct val="30000"/>
        </a:spcBef>
        <a:spcAft>
          <a:spcPct val="0"/>
        </a:spcAft>
        <a:buClr>
          <a:srgbClr val="000000"/>
        </a:buClr>
        <a:buSzPct val="100000"/>
        <a:buChar char="•"/>
        <a:defRPr sz="2000" b="1">
          <a:solidFill>
            <a:srgbClr val="000000"/>
          </a:solidFill>
          <a:latin typeface="+mn-lt"/>
          <a:ea typeface="+mn-ea"/>
          <a:cs typeface="+mn-cs"/>
        </a:defRPr>
      </a:lvl1pPr>
      <a:lvl2pPr marL="684213" indent="-228600" algn="l" defTabSz="912813" rtl="0" eaLnBrk="0" fontAlgn="base" hangingPunct="0">
        <a:lnSpc>
          <a:spcPct val="88000"/>
        </a:lnSpc>
        <a:spcBef>
          <a:spcPct val="30000"/>
        </a:spcBef>
        <a:spcAft>
          <a:spcPct val="0"/>
        </a:spcAft>
        <a:buClr>
          <a:srgbClr val="000000"/>
        </a:buClr>
        <a:buSzPct val="100000"/>
        <a:buChar char="–"/>
        <a:defRPr sz="2000">
          <a:solidFill>
            <a:srgbClr val="000000"/>
          </a:solidFill>
          <a:latin typeface="+mn-lt"/>
        </a:defRPr>
      </a:lvl2pPr>
      <a:lvl3pPr marL="1139825" indent="-227013" algn="l" defTabSz="912813" rtl="0" eaLnBrk="0" fontAlgn="base" hangingPunct="0">
        <a:lnSpc>
          <a:spcPct val="88000"/>
        </a:lnSpc>
        <a:spcBef>
          <a:spcPct val="30000"/>
        </a:spcBef>
        <a:spcAft>
          <a:spcPct val="0"/>
        </a:spcAft>
        <a:buClr>
          <a:srgbClr val="000000"/>
        </a:buClr>
        <a:buSzPct val="100000"/>
        <a:buChar char="•"/>
        <a:defRPr>
          <a:solidFill>
            <a:srgbClr val="000000"/>
          </a:solidFill>
          <a:latin typeface="+mn-lt"/>
        </a:defRPr>
      </a:lvl3pPr>
      <a:lvl4pPr marL="1539875" indent="-171450"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4pPr>
      <a:lvl5pPr marL="19954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5pPr>
      <a:lvl6pPr marL="24526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6pPr>
      <a:lvl7pPr marL="29098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7pPr>
      <a:lvl8pPr marL="33670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8pPr>
      <a:lvl9pPr marL="38242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Hovercraft"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kwC8MP6uOiQ" TargetMode="External"/><Relationship Id="rId2" Type="http://schemas.openxmlformats.org/officeDocument/2006/relationships/hyperlink" Target="http://www.youtube.com/watch?v=BvzetZSxuIc" TargetMode="External"/><Relationship Id="rId1" Type="http://schemas.openxmlformats.org/officeDocument/2006/relationships/slideLayout" Target="../slideLayouts/slideLayout2.xml"/><Relationship Id="rId5" Type="http://schemas.openxmlformats.org/officeDocument/2006/relationships/hyperlink" Target="http://www.youtube.com/watch?v=e1xDkmd0qFY" TargetMode="External"/><Relationship Id="rId4" Type="http://schemas.openxmlformats.org/officeDocument/2006/relationships/hyperlink" Target="http://www.youtube.com/watch?v=vqAAEHgN5zk"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419100" y="157163"/>
            <a:ext cx="8229600" cy="1647825"/>
          </a:xfrm>
          <a:prstGeom prst="rect">
            <a:avLst/>
          </a:prstGeom>
          <a:noFill/>
          <a:ln w="12700">
            <a:noFill/>
            <a:miter lim="800000"/>
            <a:headEnd/>
            <a:tailEnd/>
          </a:ln>
        </p:spPr>
        <p:txBody>
          <a:bodyPr>
            <a:spAutoFit/>
          </a:bodyPr>
          <a:lstStyle/>
          <a:p>
            <a:pPr algn="ctr">
              <a:defRPr/>
            </a:pPr>
            <a:r>
              <a:rPr lang="en-US" sz="5100" dirty="0">
                <a:solidFill>
                  <a:schemeClr val="tx1">
                    <a:lumMod val="75000"/>
                    <a:lumOff val="25000"/>
                  </a:schemeClr>
                </a:solidFill>
                <a:latin typeface="Arial Narrow" pitchFamily="34" charset="0"/>
              </a:rPr>
              <a:t>Shades of Blue</a:t>
            </a:r>
            <a:r>
              <a:rPr lang="en-US" sz="5100" dirty="0">
                <a:solidFill>
                  <a:srgbClr val="FF3D01"/>
                </a:solidFill>
                <a:latin typeface="Arial Narrow" pitchFamily="34" charset="0"/>
              </a:rPr>
              <a:t/>
            </a:r>
            <a:br>
              <a:rPr lang="en-US" sz="5100" dirty="0">
                <a:solidFill>
                  <a:srgbClr val="FF3D01"/>
                </a:solidFill>
                <a:latin typeface="Arial Narrow" pitchFamily="34" charset="0"/>
              </a:rPr>
            </a:br>
            <a:r>
              <a:rPr lang="en-US" sz="5100" dirty="0">
                <a:solidFill>
                  <a:schemeClr val="accent4">
                    <a:lumMod val="75000"/>
                    <a:lumOff val="25000"/>
                  </a:schemeClr>
                </a:solidFill>
                <a:latin typeface="Arial Narrow" pitchFamily="34" charset="0"/>
              </a:rPr>
              <a:t>Hovercraft</a:t>
            </a:r>
            <a:endParaRPr lang="en-US" sz="5100" dirty="0">
              <a:solidFill>
                <a:srgbClr val="FF3D01"/>
              </a:solidFill>
              <a:latin typeface="Arial Narrow" pitchFamily="34" charset="0"/>
            </a:endParaRPr>
          </a:p>
        </p:txBody>
      </p:sp>
      <p:sp>
        <p:nvSpPr>
          <p:cNvPr id="11267" name="Text Box 3"/>
          <p:cNvSpPr txBox="1">
            <a:spLocks noChangeArrowheads="1"/>
          </p:cNvSpPr>
          <p:nvPr/>
        </p:nvSpPr>
        <p:spPr bwMode="auto">
          <a:xfrm>
            <a:off x="4124325" y="2728913"/>
            <a:ext cx="184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b="1">
                <a:solidFill>
                  <a:srgbClr val="FFFF99"/>
                </a:solidFill>
                <a:latin typeface="Arial" charset="0"/>
              </a:defRPr>
            </a:lvl1pPr>
            <a:lvl2pPr marL="742950" indent="-285750">
              <a:defRPr sz="1400" b="1">
                <a:solidFill>
                  <a:srgbClr val="FFFF99"/>
                </a:solidFill>
                <a:latin typeface="Arial" charset="0"/>
              </a:defRPr>
            </a:lvl2pPr>
            <a:lvl3pPr marL="1143000" indent="-228600">
              <a:defRPr sz="1400" b="1">
                <a:solidFill>
                  <a:srgbClr val="FFFF99"/>
                </a:solidFill>
                <a:latin typeface="Arial" charset="0"/>
              </a:defRPr>
            </a:lvl3pPr>
            <a:lvl4pPr marL="1600200" indent="-228600">
              <a:defRPr sz="1400" b="1">
                <a:solidFill>
                  <a:srgbClr val="FFFF99"/>
                </a:solidFill>
                <a:latin typeface="Arial" charset="0"/>
              </a:defRPr>
            </a:lvl4pPr>
            <a:lvl5pPr marL="2057400" indent="-228600">
              <a:defRPr sz="1400" b="1">
                <a:solidFill>
                  <a:srgbClr val="FFFF99"/>
                </a:solidFill>
                <a:latin typeface="Arial" charset="0"/>
              </a:defRPr>
            </a:lvl5pPr>
            <a:lvl6pPr marL="2514600" indent="-228600" eaLnBrk="0" fontAlgn="base" hangingPunct="0">
              <a:spcBef>
                <a:spcPct val="50000"/>
              </a:spcBef>
              <a:spcAft>
                <a:spcPct val="0"/>
              </a:spcAft>
              <a:defRPr sz="1400" b="1">
                <a:solidFill>
                  <a:srgbClr val="FFFF99"/>
                </a:solidFill>
                <a:latin typeface="Arial" charset="0"/>
              </a:defRPr>
            </a:lvl6pPr>
            <a:lvl7pPr marL="2971800" indent="-228600" eaLnBrk="0" fontAlgn="base" hangingPunct="0">
              <a:spcBef>
                <a:spcPct val="50000"/>
              </a:spcBef>
              <a:spcAft>
                <a:spcPct val="0"/>
              </a:spcAft>
              <a:defRPr sz="1400" b="1">
                <a:solidFill>
                  <a:srgbClr val="FFFF99"/>
                </a:solidFill>
                <a:latin typeface="Arial" charset="0"/>
              </a:defRPr>
            </a:lvl7pPr>
            <a:lvl8pPr marL="3429000" indent="-228600" eaLnBrk="0" fontAlgn="base" hangingPunct="0">
              <a:spcBef>
                <a:spcPct val="50000"/>
              </a:spcBef>
              <a:spcAft>
                <a:spcPct val="0"/>
              </a:spcAft>
              <a:defRPr sz="1400" b="1">
                <a:solidFill>
                  <a:srgbClr val="FFFF99"/>
                </a:solidFill>
                <a:latin typeface="Arial" charset="0"/>
              </a:defRPr>
            </a:lvl8pPr>
            <a:lvl9pPr marL="3886200" indent="-228600" eaLnBrk="0" fontAlgn="base" hangingPunct="0">
              <a:spcBef>
                <a:spcPct val="50000"/>
              </a:spcBef>
              <a:spcAft>
                <a:spcPct val="0"/>
              </a:spcAft>
              <a:defRPr sz="1400" b="1">
                <a:solidFill>
                  <a:srgbClr val="FFFF99"/>
                </a:solidFill>
                <a:latin typeface="Arial" charset="0"/>
              </a:defRPr>
            </a:lvl9pPr>
          </a:lstStyle>
          <a:p>
            <a:endParaRPr lang="en-US" altLang="en-US"/>
          </a:p>
        </p:txBody>
      </p:sp>
      <p:sp>
        <p:nvSpPr>
          <p:cNvPr id="11268" name="Text Box 5"/>
          <p:cNvSpPr txBox="1">
            <a:spLocks noChangeArrowheads="1"/>
          </p:cNvSpPr>
          <p:nvPr/>
        </p:nvSpPr>
        <p:spPr bwMode="auto">
          <a:xfrm>
            <a:off x="3248025" y="4732338"/>
            <a:ext cx="2741613"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b="1">
                <a:solidFill>
                  <a:srgbClr val="FFFF99"/>
                </a:solidFill>
                <a:latin typeface="Arial" charset="0"/>
              </a:defRPr>
            </a:lvl1pPr>
            <a:lvl2pPr marL="742950" indent="-285750">
              <a:defRPr sz="1400" b="1">
                <a:solidFill>
                  <a:srgbClr val="FFFF99"/>
                </a:solidFill>
                <a:latin typeface="Arial" charset="0"/>
              </a:defRPr>
            </a:lvl2pPr>
            <a:lvl3pPr marL="1143000" indent="-228600">
              <a:defRPr sz="1400" b="1">
                <a:solidFill>
                  <a:srgbClr val="FFFF99"/>
                </a:solidFill>
                <a:latin typeface="Arial" charset="0"/>
              </a:defRPr>
            </a:lvl3pPr>
            <a:lvl4pPr marL="1600200" indent="-228600">
              <a:defRPr sz="1400" b="1">
                <a:solidFill>
                  <a:srgbClr val="FFFF99"/>
                </a:solidFill>
                <a:latin typeface="Arial" charset="0"/>
              </a:defRPr>
            </a:lvl4pPr>
            <a:lvl5pPr marL="2057400" indent="-228600">
              <a:defRPr sz="1400" b="1">
                <a:solidFill>
                  <a:srgbClr val="FFFF99"/>
                </a:solidFill>
                <a:latin typeface="Arial" charset="0"/>
              </a:defRPr>
            </a:lvl5pPr>
            <a:lvl6pPr marL="2514600" indent="-228600" eaLnBrk="0" fontAlgn="base" hangingPunct="0">
              <a:spcBef>
                <a:spcPct val="50000"/>
              </a:spcBef>
              <a:spcAft>
                <a:spcPct val="0"/>
              </a:spcAft>
              <a:defRPr sz="1400" b="1">
                <a:solidFill>
                  <a:srgbClr val="FFFF99"/>
                </a:solidFill>
                <a:latin typeface="Arial" charset="0"/>
              </a:defRPr>
            </a:lvl6pPr>
            <a:lvl7pPr marL="2971800" indent="-228600" eaLnBrk="0" fontAlgn="base" hangingPunct="0">
              <a:spcBef>
                <a:spcPct val="50000"/>
              </a:spcBef>
              <a:spcAft>
                <a:spcPct val="0"/>
              </a:spcAft>
              <a:defRPr sz="1400" b="1">
                <a:solidFill>
                  <a:srgbClr val="FFFF99"/>
                </a:solidFill>
                <a:latin typeface="Arial" charset="0"/>
              </a:defRPr>
            </a:lvl7pPr>
            <a:lvl8pPr marL="3429000" indent="-228600" eaLnBrk="0" fontAlgn="base" hangingPunct="0">
              <a:spcBef>
                <a:spcPct val="50000"/>
              </a:spcBef>
              <a:spcAft>
                <a:spcPct val="0"/>
              </a:spcAft>
              <a:defRPr sz="1400" b="1">
                <a:solidFill>
                  <a:srgbClr val="FFFF99"/>
                </a:solidFill>
                <a:latin typeface="Arial" charset="0"/>
              </a:defRPr>
            </a:lvl8pPr>
            <a:lvl9pPr marL="3886200" indent="-228600" eaLnBrk="0" fontAlgn="base" hangingPunct="0">
              <a:spcBef>
                <a:spcPct val="50000"/>
              </a:spcBef>
              <a:spcAft>
                <a:spcPct val="0"/>
              </a:spcAft>
              <a:defRPr sz="1400" b="1">
                <a:solidFill>
                  <a:srgbClr val="FFFF99"/>
                </a:solidFill>
                <a:latin typeface="Arial" charset="0"/>
              </a:defRPr>
            </a:lvl9pPr>
          </a:lstStyle>
          <a:p>
            <a:pPr algn="ctr">
              <a:lnSpc>
                <a:spcPct val="90000"/>
              </a:lnSpc>
              <a:spcBef>
                <a:spcPct val="0"/>
              </a:spcBef>
            </a:pPr>
            <a:endParaRPr lang="en-US" altLang="en-US" sz="2800">
              <a:solidFill>
                <a:schemeClr val="tx1"/>
              </a:solidFill>
              <a:latin typeface="Arial Narrow" pitchFamily="34" charset="0"/>
            </a:endParaRPr>
          </a:p>
          <a:p>
            <a:pPr algn="ctr">
              <a:lnSpc>
                <a:spcPct val="90000"/>
              </a:lnSpc>
              <a:spcBef>
                <a:spcPct val="0"/>
              </a:spcBef>
            </a:pPr>
            <a:r>
              <a:rPr lang="en-US" altLang="en-US" sz="2800">
                <a:solidFill>
                  <a:schemeClr val="tx1"/>
                </a:solidFill>
                <a:latin typeface="Arial Narrow" pitchFamily="34" charset="0"/>
              </a:rPr>
              <a:t>Feb 23 2013</a:t>
            </a:r>
          </a:p>
        </p:txBody>
      </p:sp>
      <p:pic>
        <p:nvPicPr>
          <p:cNvPr id="11269" name="Picture 5" descr="H:\RAYBEN\Shades of Blue\Presentation Material\Logo.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2324100"/>
            <a:ext cx="4173538" cy="187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Procedure</a:t>
            </a:r>
          </a:p>
        </p:txBody>
      </p:sp>
      <p:sp>
        <p:nvSpPr>
          <p:cNvPr id="20483" name="Content Placeholder 2"/>
          <p:cNvSpPr>
            <a:spLocks noGrp="1"/>
          </p:cNvSpPr>
          <p:nvPr>
            <p:ph idx="1"/>
          </p:nvPr>
        </p:nvSpPr>
        <p:spPr>
          <a:xfrm>
            <a:off x="533400" y="555625"/>
            <a:ext cx="8305800" cy="4114800"/>
          </a:xfrm>
        </p:spPr>
        <p:txBody>
          <a:bodyPr/>
          <a:lstStyle/>
          <a:p>
            <a:pPr marL="285750" lvl="1" indent="-285750">
              <a:buFontTx/>
              <a:buNone/>
            </a:pPr>
            <a:endParaRPr lang="en-US" altLang="en-US" sz="2400" smtClean="0">
              <a:latin typeface="Arial" charset="0"/>
              <a:cs typeface="Arial" charset="0"/>
            </a:endParaRPr>
          </a:p>
          <a:p>
            <a:pPr marL="285750" lvl="1" indent="-285750"/>
            <a:r>
              <a:rPr lang="en-US" altLang="en-US" sz="2400" smtClean="0">
                <a:latin typeface="Arial" charset="0"/>
                <a:cs typeface="Arial" charset="0"/>
              </a:rPr>
              <a:t>Blow the balloon up to the desired size as shown on the marked yarn (2</a:t>
            </a:r>
            <a:r>
              <a:rPr lang="en-US" altLang="en-US" sz="2400" baseline="30000" smtClean="0">
                <a:latin typeface="Arial" charset="0"/>
                <a:cs typeface="Arial" charset="0"/>
              </a:rPr>
              <a:t>nd</a:t>
            </a:r>
            <a:r>
              <a:rPr lang="en-US" altLang="en-US" sz="2400" smtClean="0">
                <a:latin typeface="Arial" charset="0"/>
                <a:cs typeface="Arial" charset="0"/>
              </a:rPr>
              <a:t> mark 30” circumference, 1</a:t>
            </a:r>
            <a:r>
              <a:rPr lang="en-US" altLang="en-US" sz="2400" baseline="30000" smtClean="0">
                <a:latin typeface="Arial" charset="0"/>
                <a:cs typeface="Arial" charset="0"/>
              </a:rPr>
              <a:t>st</a:t>
            </a:r>
            <a:r>
              <a:rPr lang="en-US" altLang="en-US" sz="2400" smtClean="0">
                <a:latin typeface="Arial" charset="0"/>
                <a:cs typeface="Arial" charset="0"/>
              </a:rPr>
              <a:t> mark 20” circumference), then pinch the neck so that no air can escape.</a:t>
            </a:r>
          </a:p>
          <a:p>
            <a:pPr marL="285750" lvl="1" indent="-285750"/>
            <a:r>
              <a:rPr lang="en-US" altLang="en-US" sz="2400" smtClean="0">
                <a:latin typeface="Arial" charset="0"/>
                <a:cs typeface="Arial" charset="0"/>
              </a:rPr>
              <a:t>Stretch the neck of the balloon over the pop-top lid, being careful not to let any air escape. Carefully center the balloon's opening above the pop-top lid opening. Your completed hovercraft should have CD flat on the bottom, pop-tip lid above and the inflated balloon's neck stretched snugly around the closed lid. </a:t>
            </a:r>
          </a:p>
          <a:p>
            <a:pPr marL="285750" lvl="1" indent="-285750"/>
            <a:r>
              <a:rPr lang="en-US" altLang="en-US" sz="2400" smtClean="0">
                <a:latin typeface="Arial" charset="0"/>
                <a:cs typeface="Arial" charset="0"/>
              </a:rPr>
              <a:t>Your hovercraft is now ready to do some hovering!</a:t>
            </a:r>
          </a:p>
        </p:txBody>
      </p:sp>
      <p:pic>
        <p:nvPicPr>
          <p:cNvPr id="20484" name="articleImg" descr="http://www.scientificamerican.com/media/inline/bring-science-home-hovercraft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5588" y="5037138"/>
            <a:ext cx="1452562" cy="145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0"/>
          </p:nvPr>
        </p:nvSpPr>
        <p:spPr/>
        <p:txBody>
          <a:bodyPr/>
          <a:lstStyle/>
          <a:p>
            <a:pPr>
              <a:defRPr/>
            </a:pPr>
            <a:fld id="{ED3E6FEC-EE5A-4BE1-B001-6B31E4EEC043}"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Instructions</a:t>
            </a:r>
          </a:p>
        </p:txBody>
      </p:sp>
      <p:sp>
        <p:nvSpPr>
          <p:cNvPr id="21507" name="Content Placeholder 2"/>
          <p:cNvSpPr>
            <a:spLocks noGrp="1"/>
          </p:cNvSpPr>
          <p:nvPr>
            <p:ph idx="1"/>
          </p:nvPr>
        </p:nvSpPr>
        <p:spPr>
          <a:xfrm>
            <a:off x="533400" y="1282700"/>
            <a:ext cx="8305800" cy="4660900"/>
          </a:xfrm>
        </p:spPr>
        <p:txBody>
          <a:bodyPr/>
          <a:lstStyle/>
          <a:p>
            <a:r>
              <a:rPr lang="en-US" altLang="en-US" sz="2400" b="0" smtClean="0">
                <a:latin typeface="Arial" charset="0"/>
                <a:cs typeface="Arial" charset="0"/>
              </a:rPr>
              <a:t>Place the hovercraft on a flat surface. Start your stopwatch or timer, open the pop-top lid and push the hovercraft. Stop the stopwatch when the hovercraft stops hovering.</a:t>
            </a:r>
          </a:p>
          <a:p>
            <a:pPr lvl="1"/>
            <a:r>
              <a:rPr lang="en-US" altLang="en-US" sz="2400" smtClean="0">
                <a:latin typeface="Arial" charset="0"/>
                <a:cs typeface="Arial" charset="0"/>
              </a:rPr>
              <a:t>Write down how long the hovercraft hovered </a:t>
            </a:r>
          </a:p>
          <a:p>
            <a:r>
              <a:rPr lang="en-US" altLang="en-US" sz="2400" b="0" smtClean="0">
                <a:latin typeface="Arial" charset="0"/>
                <a:cs typeface="Arial" charset="0"/>
              </a:rPr>
              <a:t>Detach the balloon from the pop-top lid.</a:t>
            </a:r>
          </a:p>
          <a:p>
            <a:r>
              <a:rPr lang="en-US" altLang="en-US" sz="2400" b="0" smtClean="0">
                <a:latin typeface="Arial" charset="0"/>
                <a:cs typeface="Arial" charset="0"/>
              </a:rPr>
              <a:t>Repeat this process two more times, inflating the balloon as large as you safely can, reattaching it to the pop-top lid, and timing how long the hovercraft hovers.</a:t>
            </a:r>
          </a:p>
          <a:p>
            <a:r>
              <a:rPr lang="en-US" altLang="en-US" sz="2400" b="0" smtClean="0">
                <a:latin typeface="Arial" charset="0"/>
                <a:cs typeface="Arial" charset="0"/>
              </a:rPr>
              <a:t>Calculate the average of the three test cases </a:t>
            </a:r>
          </a:p>
        </p:txBody>
      </p:sp>
      <p:sp>
        <p:nvSpPr>
          <p:cNvPr id="4" name="Slide Number Placeholder 3"/>
          <p:cNvSpPr>
            <a:spLocks noGrp="1"/>
          </p:cNvSpPr>
          <p:nvPr>
            <p:ph type="sldNum" sz="quarter" idx="10"/>
          </p:nvPr>
        </p:nvSpPr>
        <p:spPr/>
        <p:txBody>
          <a:bodyPr/>
          <a:lstStyle/>
          <a:p>
            <a:pPr>
              <a:defRPr/>
            </a:pPr>
            <a:fld id="{765339D5-4BF4-40D6-BC41-5921F14BD573}"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Instructions</a:t>
            </a:r>
          </a:p>
        </p:txBody>
      </p:sp>
      <p:sp>
        <p:nvSpPr>
          <p:cNvPr id="22531" name="Content Placeholder 2"/>
          <p:cNvSpPr>
            <a:spLocks noGrp="1"/>
          </p:cNvSpPr>
          <p:nvPr>
            <p:ph idx="1"/>
          </p:nvPr>
        </p:nvSpPr>
        <p:spPr>
          <a:xfrm>
            <a:off x="533400" y="1379538"/>
            <a:ext cx="8305800" cy="4652962"/>
          </a:xfrm>
        </p:spPr>
        <p:txBody>
          <a:bodyPr/>
          <a:lstStyle/>
          <a:p>
            <a:r>
              <a:rPr lang="en-US" altLang="en-US" sz="2400" b="0" smtClean="0">
                <a:latin typeface="Arial" charset="0"/>
                <a:cs typeface="Arial" charset="0"/>
              </a:rPr>
              <a:t>Repeat this process three more times, but this time only inflate the balloon to the first mark (20”). </a:t>
            </a:r>
          </a:p>
          <a:p>
            <a:endParaRPr lang="en-US" altLang="en-US" sz="2400" b="0" smtClean="0">
              <a:latin typeface="Arial" charset="0"/>
              <a:cs typeface="Arial" charset="0"/>
            </a:endParaRPr>
          </a:p>
          <a:p>
            <a:r>
              <a:rPr lang="en-US" altLang="en-US" sz="2400" b="0" i="1" smtClean="0">
                <a:latin typeface="Arial" charset="0"/>
                <a:cs typeface="Arial" charset="0"/>
              </a:rPr>
              <a:t>How long did the CD hover using the 30” circumference inflated balloon? Did the craft hover for about the same amount of time each of the three times you tested it using a small balloon?</a:t>
            </a:r>
          </a:p>
          <a:p>
            <a:r>
              <a:rPr lang="en-US" altLang="en-US" sz="2400" b="0" i="1" smtClean="0">
                <a:latin typeface="Arial" charset="0"/>
                <a:cs typeface="Arial" charset="0"/>
              </a:rPr>
              <a:t>What about the 20” circumference? </a:t>
            </a:r>
            <a:endParaRPr lang="en-US" altLang="en-US" sz="2400" b="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C87C509E-7D4D-4E77-8763-F959BD482849}"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Capture Your Results</a:t>
            </a:r>
          </a:p>
        </p:txBody>
      </p:sp>
      <p:sp>
        <p:nvSpPr>
          <p:cNvPr id="4" name="Slide Number Placeholder 3"/>
          <p:cNvSpPr>
            <a:spLocks noGrp="1"/>
          </p:cNvSpPr>
          <p:nvPr>
            <p:ph type="sldNum" sz="quarter" idx="10"/>
          </p:nvPr>
        </p:nvSpPr>
        <p:spPr/>
        <p:txBody>
          <a:bodyPr/>
          <a:lstStyle/>
          <a:p>
            <a:pPr>
              <a:defRPr/>
            </a:pPr>
            <a:fld id="{B437D1C3-DAF9-40E1-A190-C3BFC6EDFCD4}" type="slidenum">
              <a:rPr lang="en-US"/>
              <a:pPr>
                <a:defRPr/>
              </a:pPr>
              <a:t>13</a:t>
            </a:fld>
            <a:endParaRPr lang="en-US"/>
          </a:p>
        </p:txBody>
      </p:sp>
      <p:graphicFrame>
        <p:nvGraphicFramePr>
          <p:cNvPr id="5" name="Table 4"/>
          <p:cNvGraphicFramePr>
            <a:graphicFrameLocks noGrp="1"/>
          </p:cNvGraphicFramePr>
          <p:nvPr/>
        </p:nvGraphicFramePr>
        <p:xfrm>
          <a:off x="1600200" y="1295400"/>
          <a:ext cx="6362700" cy="4629149"/>
        </p:xfrm>
        <a:graphic>
          <a:graphicData uri="http://schemas.openxmlformats.org/drawingml/2006/table">
            <a:tbl>
              <a:tblPr/>
              <a:tblGrid>
                <a:gridCol w="1383195"/>
                <a:gridCol w="2507042"/>
                <a:gridCol w="2472463"/>
              </a:tblGrid>
              <a:tr h="841663">
                <a:tc>
                  <a:txBody>
                    <a:bodyPr/>
                    <a:lstStyle/>
                    <a:p>
                      <a:pPr algn="ctr" fontAlgn="b"/>
                      <a:r>
                        <a:rPr lang="en-US" sz="1800" b="1" i="0" u="none" strike="noStrike" dirty="0">
                          <a:solidFill>
                            <a:srgbClr val="333333"/>
                          </a:solidFill>
                          <a:latin typeface="Arial"/>
                        </a:rPr>
                        <a:t>Trial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0E0"/>
                    </a:solidFill>
                  </a:tcPr>
                </a:tc>
                <a:tc>
                  <a:txBody>
                    <a:bodyPr/>
                    <a:lstStyle/>
                    <a:p>
                      <a:pPr algn="ctr" fontAlgn="b"/>
                      <a:r>
                        <a:rPr lang="en-US" sz="1800" b="1" i="0" u="none" strike="noStrike">
                          <a:solidFill>
                            <a:srgbClr val="333333"/>
                          </a:solidFill>
                          <a:latin typeface="Arial"/>
                        </a:rPr>
                        <a:t>Circumference 30 inches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0E0"/>
                    </a:solidFill>
                  </a:tcPr>
                </a:tc>
                <a:tc>
                  <a:txBody>
                    <a:bodyPr/>
                    <a:lstStyle/>
                    <a:p>
                      <a:pPr algn="ctr" fontAlgn="b"/>
                      <a:r>
                        <a:rPr lang="en-US" sz="1800" b="1" i="0" u="none" strike="noStrike">
                          <a:solidFill>
                            <a:srgbClr val="333333"/>
                          </a:solidFill>
                          <a:latin typeface="Arial"/>
                        </a:rPr>
                        <a:t>Circumference 20 inches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0E0"/>
                    </a:solidFill>
                  </a:tcPr>
                </a:tc>
              </a:tr>
              <a:tr h="420832">
                <a:tc>
                  <a:txBody>
                    <a:bodyPr/>
                    <a:lstStyle/>
                    <a:p>
                      <a:pPr algn="ctr" fontAlgn="b"/>
                      <a:r>
                        <a:rPr lang="en-US" sz="1800" b="1" i="0" u="none" strike="noStrike">
                          <a:solidFill>
                            <a:srgbClr val="333333"/>
                          </a:solidFill>
                          <a:latin typeface="Arial"/>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0832">
                <a:tc>
                  <a:txBody>
                    <a:bodyPr/>
                    <a:lstStyle/>
                    <a:p>
                      <a:pPr algn="ctr" fontAlgn="b"/>
                      <a:r>
                        <a:rPr lang="en-US" sz="1800" b="1" i="0" u="none" strike="noStrike">
                          <a:solidFill>
                            <a:srgbClr val="333333"/>
                          </a:solidFill>
                          <a:latin typeface="Arial"/>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0832">
                <a:tc>
                  <a:txBody>
                    <a:bodyPr/>
                    <a:lstStyle/>
                    <a:p>
                      <a:pPr algn="ctr" fontAlgn="b"/>
                      <a:r>
                        <a:rPr lang="en-US" sz="1800" b="1" i="0" u="none" strike="noStrike">
                          <a:solidFill>
                            <a:srgbClr val="333333"/>
                          </a:solidFill>
                          <a:latin typeface="Arial"/>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0832">
                <a:tc>
                  <a:txBody>
                    <a:bodyPr/>
                    <a:lstStyle/>
                    <a:p>
                      <a:pPr algn="ctr" fontAlgn="b"/>
                      <a:endParaRPr lang="en-US" sz="1800" b="1" i="0" u="none" strike="noStrike" dirty="0">
                        <a:solidFill>
                          <a:srgbClr val="333333"/>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8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8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0832">
                <a:tc>
                  <a:txBody>
                    <a:bodyPr/>
                    <a:lstStyle/>
                    <a:p>
                      <a:pPr algn="ctr" fontAlgn="b"/>
                      <a:endParaRPr lang="en-US" sz="1800" b="1" i="0" u="none" strike="noStrike">
                        <a:solidFill>
                          <a:srgbClr val="333333"/>
                        </a:solidFill>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8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8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1663">
                <a:tc>
                  <a:txBody>
                    <a:bodyPr/>
                    <a:lstStyle/>
                    <a:p>
                      <a:pPr algn="ctr" fontAlgn="b"/>
                      <a:r>
                        <a:rPr lang="en-US" sz="1800" b="1" i="0" u="none" strike="noStrike">
                          <a:solidFill>
                            <a:srgbClr val="333333"/>
                          </a:solidFill>
                          <a:latin typeface="Arial"/>
                        </a:rPr>
                        <a:t>Average Time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1663">
                <a:tc>
                  <a:txBody>
                    <a:bodyPr/>
                    <a:lstStyle/>
                    <a:p>
                      <a:pPr algn="ctr" fontAlgn="b"/>
                      <a:r>
                        <a:rPr lang="en-US" sz="1800" b="1" i="0" u="none" strike="noStrike">
                          <a:solidFill>
                            <a:srgbClr val="333333"/>
                          </a:solidFill>
                          <a:latin typeface="Arial"/>
                        </a:rPr>
                        <a:t>Air Volume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Title 1"/>
          <p:cNvSpPr>
            <a:spLocks noGrp="1"/>
          </p:cNvSpPr>
          <p:nvPr>
            <p:ph type="title"/>
          </p:nvPr>
        </p:nvSpPr>
        <p:spPr>
          <a:xfrm>
            <a:off x="1001713" y="406400"/>
            <a:ext cx="5487987" cy="722313"/>
          </a:xfrm>
        </p:spPr>
        <p:txBody>
          <a:bodyPr/>
          <a:lstStyle/>
          <a:p>
            <a:r>
              <a:rPr lang="en-US" altLang="en-US" smtClean="0"/>
              <a:t>Estimate Volume of Air in Balloon</a:t>
            </a:r>
          </a:p>
        </p:txBody>
      </p:sp>
      <p:sp>
        <p:nvSpPr>
          <p:cNvPr id="24579" name="Content Placeholder 2"/>
          <p:cNvSpPr>
            <a:spLocks noGrp="1"/>
          </p:cNvSpPr>
          <p:nvPr>
            <p:ph idx="1"/>
          </p:nvPr>
        </p:nvSpPr>
        <p:spPr>
          <a:xfrm>
            <a:off x="533400" y="1395413"/>
            <a:ext cx="8305800" cy="5149850"/>
          </a:xfrm>
        </p:spPr>
        <p:txBody>
          <a:bodyPr/>
          <a:lstStyle/>
          <a:p>
            <a:r>
              <a:rPr lang="en-US" altLang="en-US" sz="2800" b="0" smtClean="0">
                <a:latin typeface="Arial" charset="0"/>
                <a:cs typeface="Arial" charset="0"/>
              </a:rPr>
              <a:t>The formula for the volume of a sphere is traditionally given as a function of the radius. However, in practical applications, it is not always easy to determine the diameter or radius of a round object. </a:t>
            </a:r>
          </a:p>
          <a:p>
            <a:r>
              <a:rPr lang="en-US" altLang="en-US" sz="2800" b="0" smtClean="0">
                <a:latin typeface="Arial" charset="0"/>
                <a:cs typeface="Arial" charset="0"/>
              </a:rPr>
              <a:t>The circumference of a ball of sphere is much easier to measure. Simply wrap the pre-marked yarn around the widest part of the sphere (the equator) . And since the circumference and radius are related by a simple formula, you can then determine the radius of the object, and finally the volume.</a:t>
            </a:r>
          </a:p>
          <a:p>
            <a:pPr>
              <a:buFontTx/>
              <a:buNone/>
            </a:pPr>
            <a:endParaRPr lang="en-US" altLang="en-US" sz="2800" b="0" smtClean="0">
              <a:latin typeface="Arial" charset="0"/>
              <a:cs typeface="Arial" charset="0"/>
            </a:endParaRPr>
          </a:p>
        </p:txBody>
      </p:sp>
      <p:sp>
        <p:nvSpPr>
          <p:cNvPr id="24580" name="TextBox 4"/>
          <p:cNvSpPr txBox="1">
            <a:spLocks noChangeArrowheads="1"/>
          </p:cNvSpPr>
          <p:nvPr/>
        </p:nvSpPr>
        <p:spPr bwMode="auto">
          <a:xfrm>
            <a:off x="2608263" y="3721100"/>
            <a:ext cx="21590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b="1">
                <a:solidFill>
                  <a:srgbClr val="FFFF99"/>
                </a:solidFill>
                <a:latin typeface="Arial" charset="0"/>
              </a:defRPr>
            </a:lvl1pPr>
            <a:lvl2pPr marL="742950" indent="-285750">
              <a:defRPr sz="1400" b="1">
                <a:solidFill>
                  <a:srgbClr val="FFFF99"/>
                </a:solidFill>
                <a:latin typeface="Arial" charset="0"/>
              </a:defRPr>
            </a:lvl2pPr>
            <a:lvl3pPr marL="1143000" indent="-228600">
              <a:defRPr sz="1400" b="1">
                <a:solidFill>
                  <a:srgbClr val="FFFF99"/>
                </a:solidFill>
                <a:latin typeface="Arial" charset="0"/>
              </a:defRPr>
            </a:lvl3pPr>
            <a:lvl4pPr marL="1600200" indent="-228600">
              <a:defRPr sz="1400" b="1">
                <a:solidFill>
                  <a:srgbClr val="FFFF99"/>
                </a:solidFill>
                <a:latin typeface="Arial" charset="0"/>
              </a:defRPr>
            </a:lvl4pPr>
            <a:lvl5pPr marL="2057400" indent="-228600">
              <a:defRPr sz="1400" b="1">
                <a:solidFill>
                  <a:srgbClr val="FFFF99"/>
                </a:solidFill>
                <a:latin typeface="Arial" charset="0"/>
              </a:defRPr>
            </a:lvl5pPr>
            <a:lvl6pPr marL="2514600" indent="-228600" eaLnBrk="0" fontAlgn="base" hangingPunct="0">
              <a:spcBef>
                <a:spcPct val="50000"/>
              </a:spcBef>
              <a:spcAft>
                <a:spcPct val="0"/>
              </a:spcAft>
              <a:defRPr sz="1400" b="1">
                <a:solidFill>
                  <a:srgbClr val="FFFF99"/>
                </a:solidFill>
                <a:latin typeface="Arial" charset="0"/>
              </a:defRPr>
            </a:lvl6pPr>
            <a:lvl7pPr marL="2971800" indent="-228600" eaLnBrk="0" fontAlgn="base" hangingPunct="0">
              <a:spcBef>
                <a:spcPct val="50000"/>
              </a:spcBef>
              <a:spcAft>
                <a:spcPct val="0"/>
              </a:spcAft>
              <a:defRPr sz="1400" b="1">
                <a:solidFill>
                  <a:srgbClr val="FFFF99"/>
                </a:solidFill>
                <a:latin typeface="Arial" charset="0"/>
              </a:defRPr>
            </a:lvl7pPr>
            <a:lvl8pPr marL="3429000" indent="-228600" eaLnBrk="0" fontAlgn="base" hangingPunct="0">
              <a:spcBef>
                <a:spcPct val="50000"/>
              </a:spcBef>
              <a:spcAft>
                <a:spcPct val="0"/>
              </a:spcAft>
              <a:defRPr sz="1400" b="1">
                <a:solidFill>
                  <a:srgbClr val="FFFF99"/>
                </a:solidFill>
                <a:latin typeface="Arial" charset="0"/>
              </a:defRPr>
            </a:lvl8pPr>
            <a:lvl9pPr marL="3886200" indent="-228600" eaLnBrk="0" fontAlgn="base" hangingPunct="0">
              <a:spcBef>
                <a:spcPct val="50000"/>
              </a:spcBef>
              <a:spcAft>
                <a:spcPct val="0"/>
              </a:spcAft>
              <a:defRPr sz="1400" b="1">
                <a:solidFill>
                  <a:srgbClr val="FFFF99"/>
                </a:solidFill>
                <a:latin typeface="Arial" charset="0"/>
              </a:defRPr>
            </a:lvl9pPr>
          </a:lstStyle>
          <a:p>
            <a:r>
              <a:rPr lang="en-US" altLang="en-US" sz="1100">
                <a:solidFill>
                  <a:schemeClr val="tx1"/>
                </a:solidFill>
              </a:rPr>
              <a:t>3</a:t>
            </a:r>
          </a:p>
        </p:txBody>
      </p:sp>
      <p:pic>
        <p:nvPicPr>
          <p:cNvPr id="24581" name="Picture 6" descr="Sphere Diagram with r = radius and c - circumfere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 y="49268063"/>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0"/>
          </p:nvPr>
        </p:nvSpPr>
        <p:spPr/>
        <p:txBody>
          <a:bodyPr/>
          <a:lstStyle/>
          <a:p>
            <a:pPr>
              <a:defRPr/>
            </a:pPr>
            <a:fld id="{B2EDD60C-C4F0-4C94-951C-9ACC48C06BD8}"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Equation for Volume</a:t>
            </a:r>
          </a:p>
        </p:txBody>
      </p:sp>
      <p:sp>
        <p:nvSpPr>
          <p:cNvPr id="25603" name="Content Placeholder 2"/>
          <p:cNvSpPr>
            <a:spLocks noGrp="1"/>
          </p:cNvSpPr>
          <p:nvPr>
            <p:ph idx="1"/>
          </p:nvPr>
        </p:nvSpPr>
        <p:spPr>
          <a:xfrm>
            <a:off x="817563" y="1282700"/>
            <a:ext cx="8021637" cy="5199063"/>
          </a:xfrm>
        </p:spPr>
        <p:txBody>
          <a:bodyPr/>
          <a:lstStyle/>
          <a:p>
            <a:pPr>
              <a:buFontTx/>
              <a:buNone/>
            </a:pPr>
            <a:r>
              <a:rPr lang="en-US" altLang="en-US" sz="2400" b="0" smtClean="0">
                <a:latin typeface="Arial" charset="0"/>
                <a:cs typeface="Arial" charset="0"/>
              </a:rPr>
              <a:t>The Equation for Volume in Terms of the Circumference</a:t>
            </a:r>
          </a:p>
          <a:p>
            <a:r>
              <a:rPr lang="en-US" altLang="en-US" sz="2400" b="0" smtClean="0">
                <a:latin typeface="Arial" charset="0"/>
                <a:cs typeface="Arial" charset="0"/>
              </a:rPr>
              <a:t>First recall the formulas for volume (v) and circumference (c) in terms of the radius (r).</a:t>
            </a:r>
          </a:p>
          <a:p>
            <a:pPr lvl="1">
              <a:buFont typeface="Arial" charset="0"/>
              <a:buChar char="•"/>
            </a:pPr>
            <a:r>
              <a:rPr lang="en-US" altLang="en-US" sz="2400" smtClean="0">
                <a:latin typeface="Arial" charset="0"/>
                <a:cs typeface="Arial" charset="0"/>
              </a:rPr>
              <a:t>v = (4/3)πr</a:t>
            </a:r>
            <a:r>
              <a:rPr lang="en-US" altLang="en-US" sz="2400" baseline="30000" smtClean="0">
                <a:latin typeface="Arial" charset="0"/>
                <a:cs typeface="Arial" charset="0"/>
              </a:rPr>
              <a:t>3</a:t>
            </a:r>
            <a:endParaRPr lang="en-US" altLang="en-US" sz="2400" smtClean="0">
              <a:latin typeface="Arial" charset="0"/>
              <a:cs typeface="Arial" charset="0"/>
            </a:endParaRPr>
          </a:p>
          <a:p>
            <a:pPr lvl="1">
              <a:buFont typeface="Arial" charset="0"/>
              <a:buChar char="•"/>
            </a:pPr>
            <a:r>
              <a:rPr lang="en-US" altLang="en-US" sz="2400" smtClean="0">
                <a:latin typeface="Arial" charset="0"/>
                <a:cs typeface="Arial" charset="0"/>
              </a:rPr>
              <a:t>c = 2πr</a:t>
            </a:r>
          </a:p>
          <a:p>
            <a:r>
              <a:rPr lang="en-US" altLang="en-US" sz="2400" b="0" smtClean="0">
                <a:latin typeface="Arial" charset="0"/>
                <a:cs typeface="Arial" charset="0"/>
              </a:rPr>
              <a:t>If you solve the second equation for r, you get</a:t>
            </a:r>
          </a:p>
          <a:p>
            <a:pPr lvl="1">
              <a:buFont typeface="Arial" charset="0"/>
              <a:buChar char="•"/>
            </a:pPr>
            <a:r>
              <a:rPr lang="en-US" altLang="en-US" sz="2400" smtClean="0">
                <a:latin typeface="Arial" charset="0"/>
                <a:cs typeface="Arial" charset="0"/>
              </a:rPr>
              <a:t>c/(2π) = r</a:t>
            </a:r>
          </a:p>
          <a:p>
            <a:r>
              <a:rPr lang="en-US" altLang="en-US" sz="2400" b="0" smtClean="0">
                <a:latin typeface="Arial" charset="0"/>
                <a:cs typeface="Arial" charset="0"/>
              </a:rPr>
              <a:t>Now plug this into the volume equation. That is, you replace r with the expression c/(2π).</a:t>
            </a:r>
          </a:p>
          <a:p>
            <a:pPr lvl="1">
              <a:buFont typeface="Arial" charset="0"/>
              <a:buChar char="•"/>
            </a:pPr>
            <a:r>
              <a:rPr lang="en-US" altLang="en-US" sz="2400" smtClean="0">
                <a:latin typeface="Arial" charset="0"/>
                <a:cs typeface="Arial" charset="0"/>
              </a:rPr>
              <a:t>v = (4/3)π[c/(2π)]</a:t>
            </a:r>
            <a:r>
              <a:rPr lang="en-US" altLang="en-US" sz="2400" baseline="30000" smtClean="0">
                <a:latin typeface="Arial" charset="0"/>
                <a:cs typeface="Arial" charset="0"/>
              </a:rPr>
              <a:t>3</a:t>
            </a:r>
            <a:endParaRPr lang="en-US" altLang="en-US" sz="2400" smtClean="0">
              <a:latin typeface="Arial" charset="0"/>
              <a:cs typeface="Arial" charset="0"/>
            </a:endParaRPr>
          </a:p>
          <a:p>
            <a:pPr lvl="1">
              <a:buFont typeface="Arial" charset="0"/>
              <a:buChar char="•"/>
            </a:pPr>
            <a:r>
              <a:rPr lang="en-US" altLang="en-US" sz="2400" smtClean="0">
                <a:latin typeface="Arial" charset="0"/>
                <a:cs typeface="Arial" charset="0"/>
              </a:rPr>
              <a:t>= (4/3)π[c</a:t>
            </a:r>
            <a:r>
              <a:rPr lang="en-US" altLang="en-US" sz="2400" baseline="30000" smtClean="0">
                <a:latin typeface="Arial" charset="0"/>
                <a:cs typeface="Arial" charset="0"/>
              </a:rPr>
              <a:t>3</a:t>
            </a:r>
            <a:r>
              <a:rPr lang="en-US" altLang="en-US" sz="2400" smtClean="0">
                <a:latin typeface="Arial" charset="0"/>
                <a:cs typeface="Arial" charset="0"/>
              </a:rPr>
              <a:t>/(8π</a:t>
            </a:r>
            <a:r>
              <a:rPr lang="en-US" altLang="en-US" sz="2400" baseline="30000" smtClean="0">
                <a:latin typeface="Arial" charset="0"/>
                <a:cs typeface="Arial" charset="0"/>
              </a:rPr>
              <a:t>3</a:t>
            </a:r>
            <a:r>
              <a:rPr lang="en-US" altLang="en-US" sz="2400" smtClean="0">
                <a:latin typeface="Arial" charset="0"/>
                <a:cs typeface="Arial" charset="0"/>
              </a:rPr>
              <a:t>)]</a:t>
            </a:r>
          </a:p>
          <a:p>
            <a:pPr lvl="1">
              <a:buFont typeface="Arial" charset="0"/>
              <a:buChar char="•"/>
            </a:pPr>
            <a:r>
              <a:rPr lang="en-US" altLang="en-US" sz="2400" smtClean="0">
                <a:latin typeface="Arial" charset="0"/>
                <a:cs typeface="Arial" charset="0"/>
              </a:rPr>
              <a:t>= c</a:t>
            </a:r>
            <a:r>
              <a:rPr lang="en-US" altLang="en-US" sz="2400" baseline="30000" smtClean="0">
                <a:latin typeface="Arial" charset="0"/>
                <a:cs typeface="Arial" charset="0"/>
              </a:rPr>
              <a:t>3</a:t>
            </a:r>
            <a:r>
              <a:rPr lang="en-US" altLang="en-US" sz="2400" smtClean="0">
                <a:latin typeface="Arial" charset="0"/>
                <a:cs typeface="Arial" charset="0"/>
              </a:rPr>
              <a:t>/(6π</a:t>
            </a:r>
            <a:r>
              <a:rPr lang="en-US" altLang="en-US" sz="2400" baseline="30000" smtClean="0">
                <a:latin typeface="Arial" charset="0"/>
                <a:cs typeface="Arial" charset="0"/>
              </a:rPr>
              <a:t>2</a:t>
            </a:r>
            <a:r>
              <a:rPr lang="en-US" altLang="en-US" sz="2400" smtClean="0">
                <a:latin typeface="Arial" charset="0"/>
                <a:cs typeface="Arial" charset="0"/>
              </a:rPr>
              <a:t>)</a:t>
            </a:r>
          </a:p>
          <a:p>
            <a:endParaRPr lang="en-US" altLang="en-US" sz="2400" b="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B1834B6D-B874-496A-87DF-CAA3AD625CA1}" type="slidenum">
              <a:rPr lang="en-US"/>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Equation for Volume</a:t>
            </a:r>
          </a:p>
        </p:txBody>
      </p:sp>
      <p:sp>
        <p:nvSpPr>
          <p:cNvPr id="26627" name="Content Placeholder 2"/>
          <p:cNvSpPr>
            <a:spLocks noGrp="1"/>
          </p:cNvSpPr>
          <p:nvPr>
            <p:ph idx="1"/>
          </p:nvPr>
        </p:nvSpPr>
        <p:spPr>
          <a:xfrm>
            <a:off x="817563" y="806450"/>
            <a:ext cx="8021637" cy="5803900"/>
          </a:xfrm>
        </p:spPr>
        <p:txBody>
          <a:bodyPr/>
          <a:lstStyle/>
          <a:p>
            <a:pPr>
              <a:buFontTx/>
              <a:buNone/>
            </a:pPr>
            <a:r>
              <a:rPr lang="en-US" altLang="en-US" b="0" smtClean="0">
                <a:latin typeface="Arial" charset="0"/>
                <a:cs typeface="Arial" charset="0"/>
              </a:rPr>
              <a:t>The Equation for Volume in Terms of the Circumference</a:t>
            </a:r>
          </a:p>
          <a:p>
            <a:r>
              <a:rPr lang="en-US" altLang="en-US" b="0" smtClean="0">
                <a:latin typeface="Arial" charset="0"/>
                <a:cs typeface="Arial" charset="0"/>
              </a:rPr>
              <a:t>First recall the formulas for volume (v) and circumference (c) in terms of the radius (r).</a:t>
            </a:r>
          </a:p>
          <a:p>
            <a:pPr lvl="1">
              <a:buFont typeface="Arial" charset="0"/>
              <a:buChar char="•"/>
            </a:pPr>
            <a:r>
              <a:rPr lang="en-US" altLang="en-US" smtClean="0">
                <a:latin typeface="Arial" charset="0"/>
                <a:cs typeface="Arial" charset="0"/>
              </a:rPr>
              <a:t>v = (4/3)πr</a:t>
            </a:r>
            <a:r>
              <a:rPr lang="en-US" altLang="en-US" baseline="30000" smtClean="0">
                <a:latin typeface="Arial" charset="0"/>
                <a:cs typeface="Arial" charset="0"/>
              </a:rPr>
              <a:t>3</a:t>
            </a:r>
            <a:endParaRPr lang="en-US" altLang="en-US" smtClean="0">
              <a:latin typeface="Arial" charset="0"/>
              <a:cs typeface="Arial" charset="0"/>
            </a:endParaRPr>
          </a:p>
          <a:p>
            <a:pPr lvl="1">
              <a:buFont typeface="Arial" charset="0"/>
              <a:buChar char="•"/>
            </a:pPr>
            <a:r>
              <a:rPr lang="en-US" altLang="en-US" smtClean="0">
                <a:latin typeface="Arial" charset="0"/>
                <a:cs typeface="Arial" charset="0"/>
              </a:rPr>
              <a:t>c = 2πr</a:t>
            </a:r>
          </a:p>
          <a:p>
            <a:pPr lvl="1">
              <a:buFont typeface="Arial" charset="0"/>
              <a:buChar char="•"/>
            </a:pPr>
            <a:r>
              <a:rPr lang="en-US" altLang="en-US" smtClean="0">
                <a:latin typeface="Arial" charset="0"/>
                <a:cs typeface="Arial" charset="0"/>
              </a:rPr>
              <a:t>C=30”</a:t>
            </a:r>
          </a:p>
          <a:p>
            <a:r>
              <a:rPr lang="en-US" altLang="en-US" b="0" smtClean="0">
                <a:latin typeface="Arial" charset="0"/>
                <a:cs typeface="Arial" charset="0"/>
              </a:rPr>
              <a:t>If you solve the second equation for r, you get</a:t>
            </a:r>
          </a:p>
          <a:p>
            <a:pPr lvl="1">
              <a:buFont typeface="Arial" charset="0"/>
              <a:buChar char="•"/>
            </a:pPr>
            <a:r>
              <a:rPr lang="en-US" altLang="en-US" smtClean="0">
                <a:latin typeface="Arial" charset="0"/>
                <a:cs typeface="Arial" charset="0"/>
              </a:rPr>
              <a:t>c/(2π) = r</a:t>
            </a:r>
          </a:p>
          <a:p>
            <a:r>
              <a:rPr lang="en-US" altLang="en-US" b="0" smtClean="0">
                <a:latin typeface="Arial" charset="0"/>
                <a:cs typeface="Arial" charset="0"/>
              </a:rPr>
              <a:t>Now plug this into the volume equation. That is, you replace r with the expression c/(2π).</a:t>
            </a:r>
          </a:p>
          <a:p>
            <a:pPr lvl="1">
              <a:buFont typeface="Arial" charset="0"/>
              <a:buChar char="•"/>
            </a:pPr>
            <a:r>
              <a:rPr lang="en-US" altLang="en-US" smtClean="0">
                <a:latin typeface="Arial" charset="0"/>
                <a:cs typeface="Arial" charset="0"/>
              </a:rPr>
              <a:t>v = (4/3)π[c/(2π)]</a:t>
            </a:r>
            <a:r>
              <a:rPr lang="en-US" altLang="en-US" baseline="30000" smtClean="0">
                <a:latin typeface="Arial" charset="0"/>
                <a:cs typeface="Arial" charset="0"/>
              </a:rPr>
              <a:t>3</a:t>
            </a:r>
            <a:endParaRPr lang="en-US" altLang="en-US" smtClean="0">
              <a:latin typeface="Arial" charset="0"/>
              <a:cs typeface="Arial" charset="0"/>
            </a:endParaRPr>
          </a:p>
          <a:p>
            <a:pPr lvl="1">
              <a:buFont typeface="Arial" charset="0"/>
              <a:buChar char="•"/>
            </a:pPr>
            <a:r>
              <a:rPr lang="en-US" altLang="en-US" smtClean="0">
                <a:latin typeface="Arial" charset="0"/>
                <a:cs typeface="Arial" charset="0"/>
              </a:rPr>
              <a:t>= (4/3)π[c</a:t>
            </a:r>
            <a:r>
              <a:rPr lang="en-US" altLang="en-US" baseline="30000" smtClean="0">
                <a:latin typeface="Arial" charset="0"/>
                <a:cs typeface="Arial" charset="0"/>
              </a:rPr>
              <a:t>3</a:t>
            </a:r>
            <a:r>
              <a:rPr lang="en-US" altLang="en-US" smtClean="0">
                <a:latin typeface="Arial" charset="0"/>
                <a:cs typeface="Arial" charset="0"/>
              </a:rPr>
              <a:t>/(8π</a:t>
            </a:r>
            <a:r>
              <a:rPr lang="en-US" altLang="en-US" baseline="30000" smtClean="0">
                <a:latin typeface="Arial" charset="0"/>
                <a:cs typeface="Arial" charset="0"/>
              </a:rPr>
              <a:t>3</a:t>
            </a:r>
            <a:r>
              <a:rPr lang="en-US" altLang="en-US" smtClean="0">
                <a:latin typeface="Arial" charset="0"/>
                <a:cs typeface="Arial" charset="0"/>
              </a:rPr>
              <a:t>)]</a:t>
            </a:r>
          </a:p>
          <a:p>
            <a:pPr lvl="1">
              <a:buFont typeface="Arial" charset="0"/>
              <a:buChar char="•"/>
            </a:pPr>
            <a:r>
              <a:rPr lang="en-US" altLang="en-US" smtClean="0">
                <a:latin typeface="Arial" charset="0"/>
                <a:cs typeface="Arial" charset="0"/>
              </a:rPr>
              <a:t>= c</a:t>
            </a:r>
            <a:r>
              <a:rPr lang="en-US" altLang="en-US" baseline="30000" smtClean="0">
                <a:latin typeface="Arial" charset="0"/>
                <a:cs typeface="Arial" charset="0"/>
              </a:rPr>
              <a:t>3</a:t>
            </a:r>
            <a:r>
              <a:rPr lang="en-US" altLang="en-US" smtClean="0">
                <a:latin typeface="Arial" charset="0"/>
                <a:cs typeface="Arial" charset="0"/>
              </a:rPr>
              <a:t>/(6π</a:t>
            </a:r>
            <a:r>
              <a:rPr lang="en-US" altLang="en-US" baseline="30000" smtClean="0">
                <a:latin typeface="Arial" charset="0"/>
                <a:cs typeface="Arial" charset="0"/>
              </a:rPr>
              <a:t>2</a:t>
            </a:r>
            <a:r>
              <a:rPr lang="en-US" altLang="en-US" smtClean="0">
                <a:latin typeface="Arial" charset="0"/>
                <a:cs typeface="Arial" charset="0"/>
              </a:rPr>
              <a:t>)</a:t>
            </a:r>
          </a:p>
          <a:p>
            <a:pPr lvl="1">
              <a:buFont typeface="Arial" charset="0"/>
              <a:buChar char="•"/>
            </a:pPr>
            <a:r>
              <a:rPr lang="en-US" altLang="en-US" smtClean="0">
                <a:latin typeface="Arial" charset="0"/>
                <a:cs typeface="Arial" charset="0"/>
              </a:rPr>
              <a:t>=27000/59.15</a:t>
            </a:r>
          </a:p>
          <a:p>
            <a:pPr lvl="1">
              <a:buFont typeface="Arial" charset="0"/>
              <a:buChar char="•"/>
            </a:pPr>
            <a:r>
              <a:rPr lang="en-US" altLang="en-US" smtClean="0">
                <a:latin typeface="Arial" charset="0"/>
                <a:cs typeface="Arial" charset="0"/>
              </a:rPr>
              <a:t>=456 cu inches of air</a:t>
            </a:r>
          </a:p>
          <a:p>
            <a:endParaRPr lang="en-US" altLang="en-US" b="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91612012-8EF2-4134-A223-2137AC97E813}" type="slidenum">
              <a:rPr lang="en-US"/>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173038"/>
            <a:ext cx="7105650" cy="722312"/>
          </a:xfrm>
        </p:spPr>
        <p:txBody>
          <a:bodyPr/>
          <a:lstStyle/>
          <a:p>
            <a:pPr algn="l"/>
            <a:r>
              <a:rPr lang="en-US" altLang="en-US" smtClean="0"/>
              <a:t>Now Let’s Solve it for a 20” Circumference</a:t>
            </a:r>
          </a:p>
        </p:txBody>
      </p:sp>
      <p:sp>
        <p:nvSpPr>
          <p:cNvPr id="14339" name="Content Placeholder 2"/>
          <p:cNvSpPr>
            <a:spLocks noGrp="1"/>
          </p:cNvSpPr>
          <p:nvPr>
            <p:ph idx="1"/>
          </p:nvPr>
        </p:nvSpPr>
        <p:spPr>
          <a:xfrm>
            <a:off x="817563" y="806450"/>
            <a:ext cx="8021637" cy="5803900"/>
          </a:xfrm>
        </p:spPr>
        <p:txBody>
          <a:bodyPr/>
          <a:lstStyle/>
          <a:p>
            <a:pPr>
              <a:buFontTx/>
              <a:buNone/>
            </a:pPr>
            <a:r>
              <a:rPr lang="en-US" altLang="en-US" b="0" smtClean="0">
                <a:latin typeface="Arial" charset="0"/>
                <a:cs typeface="Arial" charset="0"/>
              </a:rPr>
              <a:t>The Equation for Volume in Terms of the Circumference</a:t>
            </a:r>
          </a:p>
          <a:p>
            <a:r>
              <a:rPr lang="en-US" altLang="en-US" b="0" smtClean="0">
                <a:latin typeface="Arial" charset="0"/>
                <a:cs typeface="Arial" charset="0"/>
              </a:rPr>
              <a:t>First recall the formulas for volume (v) and circumference (c) in terms of the radius (r).</a:t>
            </a:r>
          </a:p>
          <a:p>
            <a:pPr lvl="1">
              <a:buFont typeface="Arial" charset="0"/>
              <a:buChar char="•"/>
            </a:pPr>
            <a:r>
              <a:rPr lang="en-US" altLang="en-US" smtClean="0">
                <a:latin typeface="Arial" charset="0"/>
                <a:cs typeface="Arial" charset="0"/>
              </a:rPr>
              <a:t>v = (4/3)πr</a:t>
            </a:r>
            <a:r>
              <a:rPr lang="en-US" altLang="en-US" baseline="30000" smtClean="0">
                <a:latin typeface="Arial" charset="0"/>
                <a:cs typeface="Arial" charset="0"/>
              </a:rPr>
              <a:t>3</a:t>
            </a:r>
            <a:endParaRPr lang="en-US" altLang="en-US" smtClean="0">
              <a:latin typeface="Arial" charset="0"/>
              <a:cs typeface="Arial" charset="0"/>
            </a:endParaRPr>
          </a:p>
          <a:p>
            <a:pPr lvl="1">
              <a:buFont typeface="Arial" charset="0"/>
              <a:buChar char="•"/>
            </a:pPr>
            <a:r>
              <a:rPr lang="en-US" altLang="en-US" smtClean="0">
                <a:latin typeface="Arial" charset="0"/>
                <a:cs typeface="Arial" charset="0"/>
              </a:rPr>
              <a:t>c = 2πr</a:t>
            </a:r>
          </a:p>
          <a:p>
            <a:pPr lvl="1">
              <a:buFont typeface="Arial" charset="0"/>
              <a:buChar char="•"/>
            </a:pPr>
            <a:r>
              <a:rPr lang="en-US" altLang="en-US" smtClean="0">
                <a:latin typeface="Arial" charset="0"/>
                <a:cs typeface="Arial" charset="0"/>
              </a:rPr>
              <a:t>C=20”</a:t>
            </a:r>
          </a:p>
          <a:p>
            <a:r>
              <a:rPr lang="en-US" altLang="en-US" b="0" smtClean="0">
                <a:latin typeface="Arial" charset="0"/>
                <a:cs typeface="Arial" charset="0"/>
              </a:rPr>
              <a:t>If you solve the second equation for r, you get</a:t>
            </a:r>
          </a:p>
          <a:p>
            <a:pPr lvl="1">
              <a:buFont typeface="Arial" charset="0"/>
              <a:buChar char="•"/>
            </a:pPr>
            <a:r>
              <a:rPr lang="en-US" altLang="en-US" smtClean="0">
                <a:latin typeface="Arial" charset="0"/>
                <a:cs typeface="Arial" charset="0"/>
              </a:rPr>
              <a:t>c/(2π) = r</a:t>
            </a:r>
          </a:p>
          <a:p>
            <a:r>
              <a:rPr lang="en-US" altLang="en-US" b="0" smtClean="0">
                <a:latin typeface="Arial" charset="0"/>
                <a:cs typeface="Arial" charset="0"/>
              </a:rPr>
              <a:t>Now plug this into the volume equation. That is, you replace r with the expression c/(2π).</a:t>
            </a:r>
          </a:p>
          <a:p>
            <a:pPr lvl="1">
              <a:buFont typeface="Arial" charset="0"/>
              <a:buChar char="•"/>
            </a:pPr>
            <a:r>
              <a:rPr lang="en-US" altLang="en-US" smtClean="0">
                <a:latin typeface="Arial" charset="0"/>
                <a:cs typeface="Arial" charset="0"/>
              </a:rPr>
              <a:t>v = (4/3)π[c/(2π)]</a:t>
            </a:r>
            <a:r>
              <a:rPr lang="en-US" altLang="en-US" baseline="30000" smtClean="0">
                <a:latin typeface="Arial" charset="0"/>
                <a:cs typeface="Arial" charset="0"/>
              </a:rPr>
              <a:t>3</a:t>
            </a:r>
            <a:endParaRPr lang="en-US" altLang="en-US" smtClean="0">
              <a:latin typeface="Arial" charset="0"/>
              <a:cs typeface="Arial" charset="0"/>
            </a:endParaRPr>
          </a:p>
          <a:p>
            <a:pPr lvl="1">
              <a:buFont typeface="Arial" charset="0"/>
              <a:buChar char="•"/>
            </a:pPr>
            <a:r>
              <a:rPr lang="en-US" altLang="en-US" smtClean="0">
                <a:latin typeface="Arial" charset="0"/>
                <a:cs typeface="Arial" charset="0"/>
              </a:rPr>
              <a:t>= (4/3)π[c</a:t>
            </a:r>
            <a:r>
              <a:rPr lang="en-US" altLang="en-US" baseline="30000" smtClean="0">
                <a:latin typeface="Arial" charset="0"/>
                <a:cs typeface="Arial" charset="0"/>
              </a:rPr>
              <a:t>3</a:t>
            </a:r>
            <a:r>
              <a:rPr lang="en-US" altLang="en-US" smtClean="0">
                <a:latin typeface="Arial" charset="0"/>
                <a:cs typeface="Arial" charset="0"/>
              </a:rPr>
              <a:t>/(8π</a:t>
            </a:r>
            <a:r>
              <a:rPr lang="en-US" altLang="en-US" baseline="30000" smtClean="0">
                <a:latin typeface="Arial" charset="0"/>
                <a:cs typeface="Arial" charset="0"/>
              </a:rPr>
              <a:t>3</a:t>
            </a:r>
            <a:r>
              <a:rPr lang="en-US" altLang="en-US" smtClean="0">
                <a:latin typeface="Arial" charset="0"/>
                <a:cs typeface="Arial" charset="0"/>
              </a:rPr>
              <a:t>)]</a:t>
            </a:r>
          </a:p>
          <a:p>
            <a:pPr lvl="1">
              <a:buFont typeface="Arial" charset="0"/>
              <a:buChar char="•"/>
            </a:pPr>
            <a:r>
              <a:rPr lang="en-US" altLang="en-US" smtClean="0">
                <a:latin typeface="Arial" charset="0"/>
                <a:cs typeface="Arial" charset="0"/>
              </a:rPr>
              <a:t>= c</a:t>
            </a:r>
            <a:r>
              <a:rPr lang="en-US" altLang="en-US" baseline="30000" smtClean="0">
                <a:latin typeface="Arial" charset="0"/>
                <a:cs typeface="Arial" charset="0"/>
              </a:rPr>
              <a:t>3</a:t>
            </a:r>
            <a:r>
              <a:rPr lang="en-US" altLang="en-US" smtClean="0">
                <a:latin typeface="Arial" charset="0"/>
                <a:cs typeface="Arial" charset="0"/>
              </a:rPr>
              <a:t>/(6π</a:t>
            </a:r>
            <a:r>
              <a:rPr lang="en-US" altLang="en-US" baseline="30000" smtClean="0">
                <a:latin typeface="Arial" charset="0"/>
                <a:cs typeface="Arial" charset="0"/>
              </a:rPr>
              <a:t>2</a:t>
            </a:r>
            <a:r>
              <a:rPr lang="en-US" altLang="en-US" smtClean="0">
                <a:latin typeface="Arial" charset="0"/>
                <a:cs typeface="Arial" charset="0"/>
              </a:rPr>
              <a:t>)</a:t>
            </a:r>
          </a:p>
          <a:p>
            <a:pPr lvl="1">
              <a:buFont typeface="Arial" charset="0"/>
              <a:buChar char="•"/>
            </a:pPr>
            <a:r>
              <a:rPr lang="en-US" altLang="en-US" smtClean="0">
                <a:latin typeface="Arial" charset="0"/>
                <a:cs typeface="Arial" charset="0"/>
              </a:rPr>
              <a:t>= c</a:t>
            </a:r>
            <a:r>
              <a:rPr lang="en-US" altLang="en-US" baseline="30000" smtClean="0">
                <a:latin typeface="Arial" charset="0"/>
                <a:cs typeface="Arial" charset="0"/>
              </a:rPr>
              <a:t>3 </a:t>
            </a:r>
            <a:r>
              <a:rPr lang="en-US" altLang="en-US" smtClean="0">
                <a:latin typeface="Arial" charset="0"/>
                <a:cs typeface="Arial" charset="0"/>
              </a:rPr>
              <a:t>/59.15</a:t>
            </a:r>
          </a:p>
          <a:p>
            <a:pPr lvl="1">
              <a:buFont typeface="Arial" charset="0"/>
              <a:buChar char="•"/>
            </a:pPr>
            <a:r>
              <a:rPr lang="en-US" altLang="en-US" smtClean="0">
                <a:latin typeface="Arial" charset="0"/>
                <a:cs typeface="Arial" charset="0"/>
              </a:rPr>
              <a:t>=8000/59.15</a:t>
            </a:r>
          </a:p>
          <a:p>
            <a:pPr lvl="1">
              <a:buFont typeface="Arial" charset="0"/>
              <a:buChar char="•"/>
            </a:pPr>
            <a:r>
              <a:rPr lang="en-US" altLang="en-US" smtClean="0">
                <a:latin typeface="Arial" charset="0"/>
                <a:cs typeface="Arial" charset="0"/>
              </a:rPr>
              <a:t>=135 cu inches of air</a:t>
            </a:r>
          </a:p>
          <a:p>
            <a:endParaRPr lang="en-US" altLang="en-US" b="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08CCF8FC-A63E-4F2B-89F5-275FAA3E08DF}" type="slidenum">
              <a:rPr lang="en-US"/>
              <a:pPr>
                <a:defRPr/>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4339">
                                            <p:txEl>
                                              <p:pRg st="12" end="12"/>
                                            </p:txEl>
                                          </p:spTgt>
                                        </p:tgtEl>
                                        <p:attrNameLst>
                                          <p:attrName>style.visibility</p:attrName>
                                        </p:attrNameLst>
                                      </p:cBhvr>
                                      <p:to>
                                        <p:strVal val="visible"/>
                                      </p:to>
                                    </p:set>
                                    <p:animEffect transition="in" filter="diamond(in)">
                                      <p:cBhvr>
                                        <p:cTn id="7" dur="2000"/>
                                        <p:tgtEl>
                                          <p:spTgt spid="14339">
                                            <p:txEl>
                                              <p:pRg st="12" end="1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4339">
                                            <p:txEl>
                                              <p:pRg st="13" end="13"/>
                                            </p:txEl>
                                          </p:spTgt>
                                        </p:tgtEl>
                                        <p:attrNameLst>
                                          <p:attrName>style.visibility</p:attrName>
                                        </p:attrNameLst>
                                      </p:cBhvr>
                                      <p:to>
                                        <p:strVal val="visible"/>
                                      </p:to>
                                    </p:set>
                                    <p:animEffect transition="in" filter="dissolve">
                                      <p:cBhvr>
                                        <p:cTn id="12" dur="500"/>
                                        <p:tgtEl>
                                          <p:spTgt spid="1433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Agenda</a:t>
            </a:r>
          </a:p>
        </p:txBody>
      </p:sp>
      <p:sp>
        <p:nvSpPr>
          <p:cNvPr id="12291" name="Content Placeholder 2"/>
          <p:cNvSpPr>
            <a:spLocks noGrp="1"/>
          </p:cNvSpPr>
          <p:nvPr>
            <p:ph idx="1"/>
          </p:nvPr>
        </p:nvSpPr>
        <p:spPr>
          <a:xfrm>
            <a:off x="533400" y="1117600"/>
            <a:ext cx="8305800" cy="4826000"/>
          </a:xfrm>
        </p:spPr>
        <p:txBody>
          <a:bodyPr/>
          <a:lstStyle/>
          <a:p>
            <a:r>
              <a:rPr lang="en-US" altLang="en-US" sz="2800" smtClean="0"/>
              <a:t>Terms and Concepts</a:t>
            </a:r>
          </a:p>
          <a:p>
            <a:r>
              <a:rPr lang="en-US" altLang="en-US" sz="2800" smtClean="0"/>
              <a:t>What is a Hovercraft?</a:t>
            </a:r>
          </a:p>
          <a:p>
            <a:r>
              <a:rPr lang="en-US" altLang="en-US" sz="2800" smtClean="0"/>
              <a:t>Questions</a:t>
            </a:r>
          </a:p>
          <a:p>
            <a:r>
              <a:rPr lang="en-US" altLang="en-US" sz="2800" smtClean="0"/>
              <a:t>Experiment Set Up</a:t>
            </a:r>
          </a:p>
          <a:p>
            <a:r>
              <a:rPr lang="en-US" altLang="en-US" sz="2800" smtClean="0"/>
              <a:t>Compile Results</a:t>
            </a:r>
          </a:p>
          <a:p>
            <a:r>
              <a:rPr lang="en-US" altLang="en-US" sz="2800" smtClean="0"/>
              <a:t>Conclusion</a:t>
            </a:r>
          </a:p>
          <a:p>
            <a:endParaRPr lang="en-US" altLang="en-US" sz="2800" smtClean="0"/>
          </a:p>
          <a:p>
            <a:endParaRPr lang="en-US" altLang="en-US" sz="2800" smtClean="0"/>
          </a:p>
          <a:p>
            <a:pPr>
              <a:buFontTx/>
              <a:buNone/>
            </a:pPr>
            <a:endParaRPr lang="en-US" altLang="en-US" sz="2800" smtClean="0"/>
          </a:p>
        </p:txBody>
      </p:sp>
      <p:sp>
        <p:nvSpPr>
          <p:cNvPr id="4" name="Slide Number Placeholder 3"/>
          <p:cNvSpPr>
            <a:spLocks noGrp="1"/>
          </p:cNvSpPr>
          <p:nvPr>
            <p:ph type="sldNum" sz="quarter" idx="10"/>
          </p:nvPr>
        </p:nvSpPr>
        <p:spPr/>
        <p:txBody>
          <a:bodyPr/>
          <a:lstStyle/>
          <a:p>
            <a:pPr>
              <a:defRPr/>
            </a:pPr>
            <a:fld id="{697C1A1F-EFE4-4D03-AE41-30CD5ED5EEE3}"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Terms and Concepts</a:t>
            </a:r>
          </a:p>
        </p:txBody>
      </p:sp>
      <p:sp>
        <p:nvSpPr>
          <p:cNvPr id="13315" name="Content Placeholder 2"/>
          <p:cNvSpPr>
            <a:spLocks noGrp="1"/>
          </p:cNvSpPr>
          <p:nvPr>
            <p:ph idx="1"/>
          </p:nvPr>
        </p:nvSpPr>
        <p:spPr>
          <a:xfrm>
            <a:off x="533400" y="1117600"/>
            <a:ext cx="8305800" cy="4826000"/>
          </a:xfrm>
        </p:spPr>
        <p:txBody>
          <a:bodyPr/>
          <a:lstStyle/>
          <a:p>
            <a:r>
              <a:rPr lang="en-US" altLang="en-US" sz="2800" smtClean="0"/>
              <a:t>Hovercraft</a:t>
            </a:r>
          </a:p>
          <a:p>
            <a:r>
              <a:rPr lang="en-US" altLang="en-US" sz="2800" smtClean="0"/>
              <a:t>Air cushion</a:t>
            </a:r>
          </a:p>
          <a:p>
            <a:r>
              <a:rPr lang="en-US" altLang="en-US" sz="2800" smtClean="0"/>
              <a:t>Friction</a:t>
            </a:r>
          </a:p>
          <a:p>
            <a:r>
              <a:rPr lang="en-US" altLang="en-US" sz="2800" smtClean="0"/>
              <a:t>Volume</a:t>
            </a:r>
          </a:p>
          <a:p>
            <a:r>
              <a:rPr lang="en-US" altLang="en-US" sz="2800" smtClean="0"/>
              <a:t>Ground Effects</a:t>
            </a:r>
          </a:p>
          <a:p>
            <a:pPr>
              <a:buFontTx/>
              <a:buNone/>
            </a:pPr>
            <a:endParaRPr lang="en-US" altLang="en-US" sz="2800" smtClean="0"/>
          </a:p>
        </p:txBody>
      </p:sp>
      <p:sp>
        <p:nvSpPr>
          <p:cNvPr id="4" name="Slide Number Placeholder 3"/>
          <p:cNvSpPr>
            <a:spLocks noGrp="1"/>
          </p:cNvSpPr>
          <p:nvPr>
            <p:ph type="sldNum" sz="quarter" idx="10"/>
          </p:nvPr>
        </p:nvSpPr>
        <p:spPr/>
        <p:txBody>
          <a:bodyPr/>
          <a:lstStyle/>
          <a:p>
            <a:pPr>
              <a:defRPr/>
            </a:pPr>
            <a:fld id="{1F92BC4A-878A-40F7-AF68-087ABD4B003C}"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What is a Hovercraft?</a:t>
            </a:r>
          </a:p>
        </p:txBody>
      </p:sp>
      <p:sp>
        <p:nvSpPr>
          <p:cNvPr id="5123" name="Content Placeholder 2"/>
          <p:cNvSpPr>
            <a:spLocks noGrp="1"/>
          </p:cNvSpPr>
          <p:nvPr>
            <p:ph idx="1"/>
          </p:nvPr>
        </p:nvSpPr>
        <p:spPr>
          <a:xfrm>
            <a:off x="533400" y="1117600"/>
            <a:ext cx="8305800" cy="4826000"/>
          </a:xfrm>
        </p:spPr>
        <p:txBody>
          <a:bodyPr/>
          <a:lstStyle/>
          <a:p>
            <a:r>
              <a:rPr lang="en-US" altLang="en-US" sz="2800" smtClean="0"/>
              <a:t>Vehicle that glides over a smooth surface</a:t>
            </a:r>
          </a:p>
          <a:p>
            <a:pPr lvl="1"/>
            <a:r>
              <a:rPr lang="en-US" altLang="en-US" sz="2800" smtClean="0"/>
              <a:t>Hovers upon an air cushion</a:t>
            </a:r>
          </a:p>
          <a:p>
            <a:pPr lvl="1"/>
            <a:r>
              <a:rPr lang="en-US" altLang="en-US" sz="2800" smtClean="0"/>
              <a:t>Also called Air-Cushion Vehicle (ACV)</a:t>
            </a:r>
          </a:p>
          <a:p>
            <a:r>
              <a:rPr lang="en-US" altLang="en-US" sz="2800" smtClean="0"/>
              <a:t>How is the air cushion made?</a:t>
            </a:r>
          </a:p>
          <a:p>
            <a:pPr lvl="1"/>
            <a:r>
              <a:rPr lang="en-US" altLang="en-US" sz="2800" smtClean="0"/>
              <a:t>Slow-moving, low pressure air that is pushed downward against the surface below the hovercraft</a:t>
            </a:r>
          </a:p>
          <a:p>
            <a:pPr lvl="1"/>
            <a:r>
              <a:rPr lang="en-US" altLang="en-US" sz="2800" smtClean="0"/>
              <a:t>Use of fans to create the air</a:t>
            </a:r>
          </a:p>
          <a:p>
            <a:pPr lvl="1"/>
            <a:r>
              <a:rPr lang="en-US" altLang="en-US" sz="2800" smtClean="0"/>
              <a:t>Flexible skirt (curtain) surrounding base traps the air current</a:t>
            </a:r>
          </a:p>
          <a:p>
            <a:r>
              <a:rPr lang="en-US" altLang="en-US" sz="2800" smtClean="0"/>
              <a:t>How do you steer a hovercraft</a:t>
            </a:r>
          </a:p>
          <a:p>
            <a:pPr lvl="1"/>
            <a:endParaRPr lang="en-US" altLang="en-US" sz="2800" smtClean="0"/>
          </a:p>
        </p:txBody>
      </p:sp>
      <p:sp>
        <p:nvSpPr>
          <p:cNvPr id="4" name="Slide Number Placeholder 3"/>
          <p:cNvSpPr>
            <a:spLocks noGrp="1"/>
          </p:cNvSpPr>
          <p:nvPr>
            <p:ph type="sldNum" sz="quarter" idx="10"/>
          </p:nvPr>
        </p:nvSpPr>
        <p:spPr/>
        <p:txBody>
          <a:bodyPr/>
          <a:lstStyle/>
          <a:p>
            <a:pPr>
              <a:defRPr/>
            </a:pPr>
            <a:fld id="{B03F05C9-FB86-435B-8F75-E462BF5675D1}" type="slidenum">
              <a:rPr lang="en-US"/>
              <a:pPr>
                <a:defRPr/>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box(in)">
                                      <p:cBhvr>
                                        <p:cTn id="12" dur="500"/>
                                        <p:tgtEl>
                                          <p:spTgt spid="512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animEffect transition="in" filter="box(in)">
                                      <p:cBhvr>
                                        <p:cTn id="15" dur="500"/>
                                        <p:tgtEl>
                                          <p:spTgt spid="512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5123">
                                            <p:txEl>
                                              <p:pRg st="3" end="3"/>
                                            </p:txEl>
                                          </p:spTgt>
                                        </p:tgtEl>
                                        <p:attrNameLst>
                                          <p:attrName>style.visibility</p:attrName>
                                        </p:attrNameLst>
                                      </p:cBhvr>
                                      <p:to>
                                        <p:strVal val="visible"/>
                                      </p:to>
                                    </p:set>
                                    <p:animEffect transition="in" filter="blinds(horizontal)">
                                      <p:cBhvr>
                                        <p:cTn id="20" dur="2000"/>
                                        <p:tgtEl>
                                          <p:spTgt spid="512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p:cTn id="24" dur="1" fill="hold">
                                          <p:stCondLst>
                                            <p:cond delay="0"/>
                                          </p:stCondLst>
                                        </p:cTn>
                                        <p:tgtEl>
                                          <p:spTgt spid="5123">
                                            <p:txEl>
                                              <p:pRg st="4" end="4"/>
                                            </p:txEl>
                                          </p:spTgt>
                                        </p:tgtEl>
                                        <p:attrNameLst>
                                          <p:attrName>style.visibility</p:attrName>
                                        </p:attrNameLst>
                                      </p:cBhvr>
                                      <p:to>
                                        <p:strVal val="visible"/>
                                      </p:to>
                                    </p:set>
                                    <p:animEffect transition="in" filter="checkerboard(across)">
                                      <p:cBhvr>
                                        <p:cTn id="25" dur="500"/>
                                        <p:tgtEl>
                                          <p:spTgt spid="5123">
                                            <p:txEl>
                                              <p:pRg st="4" end="4"/>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5123">
                                            <p:txEl>
                                              <p:pRg st="5" end="5"/>
                                            </p:txEl>
                                          </p:spTgt>
                                        </p:tgtEl>
                                        <p:attrNameLst>
                                          <p:attrName>style.visibility</p:attrName>
                                        </p:attrNameLst>
                                      </p:cBhvr>
                                      <p:to>
                                        <p:strVal val="visible"/>
                                      </p:to>
                                    </p:set>
                                    <p:animEffect transition="in" filter="checkerboard(across)">
                                      <p:cBhvr>
                                        <p:cTn id="28" dur="500"/>
                                        <p:tgtEl>
                                          <p:spTgt spid="5123">
                                            <p:txEl>
                                              <p:pRg st="5" end="5"/>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animEffect transition="in" filter="checkerboard(across)">
                                      <p:cBhvr>
                                        <p:cTn id="31" dur="500"/>
                                        <p:tgtEl>
                                          <p:spTgt spid="5123">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5123">
                                            <p:txEl>
                                              <p:pRg st="7" end="7"/>
                                            </p:txEl>
                                          </p:spTgt>
                                        </p:tgtEl>
                                        <p:attrNameLst>
                                          <p:attrName>style.visibility</p:attrName>
                                        </p:attrNameLst>
                                      </p:cBhvr>
                                      <p:to>
                                        <p:strVal val="visible"/>
                                      </p:to>
                                    </p:set>
                                    <p:anim calcmode="lin" valueType="num">
                                      <p:cBhvr additive="base">
                                        <p:cTn id="36" dur="500" fill="hold"/>
                                        <p:tgtEl>
                                          <p:spTgt spid="5123">
                                            <p:txEl>
                                              <p:pRg st="7" end="7"/>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12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p:txBody>
          <a:bodyPr/>
          <a:lstStyle/>
          <a:p>
            <a:r>
              <a:rPr lang="en-US" altLang="en-US" smtClean="0"/>
              <a:t>Principle of a Hovercraft</a:t>
            </a:r>
          </a:p>
        </p:txBody>
      </p:sp>
      <p:pic>
        <p:nvPicPr>
          <p:cNvPr id="15363" name="Picture 2" descr="This is a diagram of how a hovercraft work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613" y="1154113"/>
            <a:ext cx="5619750"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5"/>
          <p:cNvSpPr>
            <a:spLocks noChangeArrowheads="1"/>
          </p:cNvSpPr>
          <p:nvPr/>
        </p:nvSpPr>
        <p:spPr bwMode="auto">
          <a:xfrm>
            <a:off x="2133600" y="5688013"/>
            <a:ext cx="457200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b="1">
                <a:solidFill>
                  <a:srgbClr val="FFFF99"/>
                </a:solidFill>
                <a:latin typeface="Arial" charset="0"/>
              </a:defRPr>
            </a:lvl1pPr>
            <a:lvl2pPr marL="742950" indent="-285750">
              <a:defRPr sz="1400" b="1">
                <a:solidFill>
                  <a:srgbClr val="FFFF99"/>
                </a:solidFill>
                <a:latin typeface="Arial" charset="0"/>
              </a:defRPr>
            </a:lvl2pPr>
            <a:lvl3pPr marL="1143000" indent="-228600">
              <a:defRPr sz="1400" b="1">
                <a:solidFill>
                  <a:srgbClr val="FFFF99"/>
                </a:solidFill>
                <a:latin typeface="Arial" charset="0"/>
              </a:defRPr>
            </a:lvl3pPr>
            <a:lvl4pPr marL="1600200" indent="-228600">
              <a:defRPr sz="1400" b="1">
                <a:solidFill>
                  <a:srgbClr val="FFFF99"/>
                </a:solidFill>
                <a:latin typeface="Arial" charset="0"/>
              </a:defRPr>
            </a:lvl4pPr>
            <a:lvl5pPr marL="2057400" indent="-228600">
              <a:defRPr sz="1400" b="1">
                <a:solidFill>
                  <a:srgbClr val="FFFF99"/>
                </a:solidFill>
                <a:latin typeface="Arial" charset="0"/>
              </a:defRPr>
            </a:lvl5pPr>
            <a:lvl6pPr marL="2514600" indent="-228600" eaLnBrk="0" fontAlgn="base" hangingPunct="0">
              <a:spcBef>
                <a:spcPct val="50000"/>
              </a:spcBef>
              <a:spcAft>
                <a:spcPct val="0"/>
              </a:spcAft>
              <a:defRPr sz="1400" b="1">
                <a:solidFill>
                  <a:srgbClr val="FFFF99"/>
                </a:solidFill>
                <a:latin typeface="Arial" charset="0"/>
              </a:defRPr>
            </a:lvl6pPr>
            <a:lvl7pPr marL="2971800" indent="-228600" eaLnBrk="0" fontAlgn="base" hangingPunct="0">
              <a:spcBef>
                <a:spcPct val="50000"/>
              </a:spcBef>
              <a:spcAft>
                <a:spcPct val="0"/>
              </a:spcAft>
              <a:defRPr sz="1400" b="1">
                <a:solidFill>
                  <a:srgbClr val="FFFF99"/>
                </a:solidFill>
                <a:latin typeface="Arial" charset="0"/>
              </a:defRPr>
            </a:lvl7pPr>
            <a:lvl8pPr marL="3429000" indent="-228600" eaLnBrk="0" fontAlgn="base" hangingPunct="0">
              <a:spcBef>
                <a:spcPct val="50000"/>
              </a:spcBef>
              <a:spcAft>
                <a:spcPct val="0"/>
              </a:spcAft>
              <a:defRPr sz="1400" b="1">
                <a:solidFill>
                  <a:srgbClr val="FFFF99"/>
                </a:solidFill>
                <a:latin typeface="Arial" charset="0"/>
              </a:defRPr>
            </a:lvl8pPr>
            <a:lvl9pPr marL="3886200" indent="-228600" eaLnBrk="0" fontAlgn="base" hangingPunct="0">
              <a:spcBef>
                <a:spcPct val="50000"/>
              </a:spcBef>
              <a:spcAft>
                <a:spcPct val="0"/>
              </a:spcAft>
              <a:defRPr sz="1400" b="1">
                <a:solidFill>
                  <a:srgbClr val="FFFF99"/>
                </a:solidFill>
                <a:latin typeface="Arial" charset="0"/>
              </a:defRPr>
            </a:lvl9pPr>
          </a:lstStyle>
          <a:p>
            <a:r>
              <a:rPr lang="en-US" altLang="en-US">
                <a:solidFill>
                  <a:schemeClr val="tx1"/>
                </a:solidFill>
              </a:rPr>
              <a:t>The Propellers (1) are used to propel the hovercraft forward, but also used to drive the fans (3) through which air is sucked (2), forcing the skirt (4) to billow out, and the hovercraft to float above the ground.</a:t>
            </a:r>
            <a:br>
              <a:rPr lang="en-US" altLang="en-US">
                <a:solidFill>
                  <a:schemeClr val="tx1"/>
                </a:solidFill>
              </a:rPr>
            </a:br>
            <a:endParaRPr lang="en-US" altLang="en-US">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Hovercraft Film</a:t>
            </a:r>
          </a:p>
        </p:txBody>
      </p:sp>
      <p:sp>
        <p:nvSpPr>
          <p:cNvPr id="16387" name="Content Placeholder 2"/>
          <p:cNvSpPr>
            <a:spLocks noGrp="1"/>
          </p:cNvSpPr>
          <p:nvPr>
            <p:ph idx="1"/>
          </p:nvPr>
        </p:nvSpPr>
        <p:spPr>
          <a:xfrm>
            <a:off x="533400" y="1117600"/>
            <a:ext cx="8305800" cy="4826000"/>
          </a:xfrm>
        </p:spPr>
        <p:txBody>
          <a:bodyPr/>
          <a:lstStyle/>
          <a:p>
            <a:r>
              <a:rPr lang="en-US" altLang="en-US" sz="2800" smtClean="0">
                <a:hlinkClick r:id="rId2"/>
              </a:rPr>
              <a:t>http://www.youtube.com/watch?v=BvzetZSxuIc</a:t>
            </a:r>
            <a:endParaRPr lang="en-US" altLang="en-US" sz="2800" smtClean="0"/>
          </a:p>
          <a:p>
            <a:endParaRPr lang="en-US" altLang="en-US" sz="2800" smtClean="0"/>
          </a:p>
          <a:p>
            <a:r>
              <a:rPr lang="en-US" altLang="en-US" sz="2800" smtClean="0">
                <a:hlinkClick r:id="rId3"/>
              </a:rPr>
              <a:t>http://www.youtube.com/watch?v=kwC8MP6uOiQ</a:t>
            </a:r>
            <a:endParaRPr lang="en-US" altLang="en-US" sz="2800" smtClean="0"/>
          </a:p>
          <a:p>
            <a:endParaRPr lang="en-US" altLang="en-US" sz="2800" smtClean="0"/>
          </a:p>
          <a:p>
            <a:r>
              <a:rPr lang="en-US" altLang="en-US" sz="2800" smtClean="0">
                <a:hlinkClick r:id="rId4"/>
              </a:rPr>
              <a:t>http://www.youtube.com/watch?v=vqAAEHgN5zk</a:t>
            </a:r>
            <a:endParaRPr lang="en-US" altLang="en-US" sz="2800" smtClean="0"/>
          </a:p>
          <a:p>
            <a:endParaRPr lang="en-US" altLang="en-US" sz="2800" smtClean="0"/>
          </a:p>
          <a:p>
            <a:r>
              <a:rPr lang="en-US" altLang="en-US" sz="2800" smtClean="0">
                <a:hlinkClick r:id="rId5"/>
              </a:rPr>
              <a:t>http://www.youtube.com/watch?v=e1xDkmd0qFY</a:t>
            </a:r>
            <a:endParaRPr lang="en-US" altLang="en-US" sz="2800" smtClean="0"/>
          </a:p>
        </p:txBody>
      </p:sp>
      <p:sp>
        <p:nvSpPr>
          <p:cNvPr id="4" name="Slide Number Placeholder 3"/>
          <p:cNvSpPr>
            <a:spLocks noGrp="1"/>
          </p:cNvSpPr>
          <p:nvPr>
            <p:ph type="sldNum" sz="quarter" idx="10"/>
          </p:nvPr>
        </p:nvSpPr>
        <p:spPr/>
        <p:txBody>
          <a:bodyPr/>
          <a:lstStyle/>
          <a:p>
            <a:pPr>
              <a:defRPr/>
            </a:pPr>
            <a:fld id="{0560BAB7-491E-40F1-9BE8-454BD8F8FF2D}"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Let’s Experiment </a:t>
            </a:r>
          </a:p>
        </p:txBody>
      </p:sp>
      <p:sp>
        <p:nvSpPr>
          <p:cNvPr id="17411" name="Content Placeholder 2"/>
          <p:cNvSpPr>
            <a:spLocks noGrp="1"/>
          </p:cNvSpPr>
          <p:nvPr>
            <p:ph idx="1"/>
          </p:nvPr>
        </p:nvSpPr>
        <p:spPr>
          <a:xfrm>
            <a:off x="533400" y="923925"/>
            <a:ext cx="8305800" cy="5118100"/>
          </a:xfrm>
        </p:spPr>
        <p:txBody>
          <a:bodyPr/>
          <a:lstStyle/>
          <a:p>
            <a:r>
              <a:rPr lang="en-US" altLang="en-US" sz="2400" smtClean="0">
                <a:latin typeface="Arial" charset="0"/>
                <a:cs typeface="Arial" charset="0"/>
              </a:rPr>
              <a:t>Materials</a:t>
            </a:r>
          </a:p>
          <a:p>
            <a:pPr lvl="1"/>
            <a:r>
              <a:rPr lang="en-US" altLang="en-US" sz="2400" smtClean="0">
                <a:latin typeface="Arial" charset="0"/>
                <a:cs typeface="Arial" charset="0"/>
              </a:rPr>
              <a:t>Pop-top lid from a plastic drinking bottle. (Reusable plastic drinking bottles sometimes use these kinds of lids.)</a:t>
            </a:r>
          </a:p>
          <a:p>
            <a:pPr lvl="1"/>
            <a:r>
              <a:rPr lang="en-US" altLang="en-US" sz="2400" smtClean="0">
                <a:latin typeface="Arial" charset="0"/>
                <a:cs typeface="Arial" charset="0"/>
              </a:rPr>
              <a:t>A CD or DVD</a:t>
            </a:r>
          </a:p>
          <a:p>
            <a:pPr lvl="1"/>
            <a:r>
              <a:rPr lang="en-US" altLang="en-US" sz="2400" smtClean="0">
                <a:latin typeface="Arial" charset="0"/>
                <a:cs typeface="Arial" charset="0"/>
              </a:rPr>
              <a:t>Craft glue or Super Glue</a:t>
            </a:r>
          </a:p>
          <a:p>
            <a:pPr lvl="1"/>
            <a:r>
              <a:rPr lang="en-US" altLang="en-US" sz="2400" smtClean="0">
                <a:latin typeface="Arial" charset="0"/>
                <a:cs typeface="Arial" charset="0"/>
              </a:rPr>
              <a:t>Measuring Device</a:t>
            </a:r>
          </a:p>
          <a:p>
            <a:pPr lvl="1"/>
            <a:r>
              <a:rPr lang="en-US" altLang="en-US" sz="2400" smtClean="0">
                <a:latin typeface="Arial" charset="0"/>
                <a:cs typeface="Arial" charset="0"/>
              </a:rPr>
              <a:t>A medium-size balloon (should be able to inflate up to at least 30 inches)</a:t>
            </a:r>
          </a:p>
          <a:p>
            <a:pPr lvl="1"/>
            <a:r>
              <a:rPr lang="en-US" altLang="en-US" sz="2400" smtClean="0">
                <a:latin typeface="Arial" charset="0"/>
                <a:cs typeface="Arial" charset="0"/>
              </a:rPr>
              <a:t>Stopwatch or timer</a:t>
            </a:r>
          </a:p>
          <a:p>
            <a:pPr lvl="1"/>
            <a:r>
              <a:rPr lang="en-US" altLang="en-US" sz="2400" smtClean="0">
                <a:latin typeface="Arial" charset="0"/>
                <a:cs typeface="Arial" charset="0"/>
              </a:rPr>
              <a:t>Large flat surface for testing the hovercraft</a:t>
            </a:r>
            <a:br>
              <a:rPr lang="en-US" altLang="en-US" sz="2400" smtClean="0">
                <a:latin typeface="Arial" charset="0"/>
                <a:cs typeface="Arial" charset="0"/>
              </a:rPr>
            </a:br>
            <a:r>
              <a:rPr lang="en-US" altLang="en-US" sz="2400" smtClean="0">
                <a:latin typeface="Arial" charset="0"/>
                <a:cs typeface="Arial" charset="0"/>
              </a:rPr>
              <a:t/>
            </a:r>
            <a:br>
              <a:rPr lang="en-US" altLang="en-US" sz="2400" smtClean="0">
                <a:latin typeface="Arial" charset="0"/>
                <a:cs typeface="Arial" charset="0"/>
              </a:rPr>
            </a:br>
            <a:endParaRPr lang="en-US" altLang="en-US" sz="240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9209D810-84AC-4256-AE27-E6870185962C}"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Preparation</a:t>
            </a:r>
          </a:p>
        </p:txBody>
      </p:sp>
      <p:sp>
        <p:nvSpPr>
          <p:cNvPr id="18435" name="Content Placeholder 2"/>
          <p:cNvSpPr>
            <a:spLocks noGrp="1"/>
          </p:cNvSpPr>
          <p:nvPr>
            <p:ph idx="1"/>
          </p:nvPr>
        </p:nvSpPr>
        <p:spPr>
          <a:xfrm>
            <a:off x="533400" y="1533525"/>
            <a:ext cx="8305800" cy="4114800"/>
          </a:xfrm>
        </p:spPr>
        <p:txBody>
          <a:bodyPr/>
          <a:lstStyle/>
          <a:p>
            <a:r>
              <a:rPr lang="en-US" altLang="en-US" sz="2800" b="0" smtClean="0">
                <a:latin typeface="Arial" charset="0"/>
                <a:cs typeface="Arial" charset="0"/>
              </a:rPr>
              <a:t>Remove a pop-top lid from a plastic drinking bottle.</a:t>
            </a:r>
          </a:p>
          <a:p>
            <a:r>
              <a:rPr lang="en-US" altLang="en-US" sz="2800" b="0" smtClean="0">
                <a:latin typeface="Arial" charset="0"/>
                <a:cs typeface="Arial" charset="0"/>
              </a:rPr>
              <a:t>Glue the base of the lid to the CD (or DVD) so that the lid covers the hole in the center.  Use caution, and follow all of the instructions and safety warnings on the packaging.</a:t>
            </a:r>
          </a:p>
          <a:p>
            <a:r>
              <a:rPr lang="en-US" altLang="en-US" sz="2800" b="0" smtClean="0">
                <a:latin typeface="Arial" charset="0"/>
                <a:cs typeface="Arial" charset="0"/>
              </a:rPr>
              <a:t>Allow the glue to dry completely.</a:t>
            </a:r>
            <a:br>
              <a:rPr lang="en-US" altLang="en-US" sz="2800" b="0" smtClean="0">
                <a:latin typeface="Arial" charset="0"/>
                <a:cs typeface="Arial" charset="0"/>
              </a:rPr>
            </a:br>
            <a:endParaRPr lang="en-US" altLang="en-US" sz="2800" b="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8F974F4-C4C0-4312-A30F-BB29483D0F47}"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Roles</a:t>
            </a:r>
          </a:p>
        </p:txBody>
      </p:sp>
      <p:sp>
        <p:nvSpPr>
          <p:cNvPr id="19459" name="Content Placeholder 2"/>
          <p:cNvSpPr>
            <a:spLocks noGrp="1"/>
          </p:cNvSpPr>
          <p:nvPr>
            <p:ph idx="1"/>
          </p:nvPr>
        </p:nvSpPr>
        <p:spPr/>
        <p:txBody>
          <a:bodyPr/>
          <a:lstStyle/>
          <a:p>
            <a:r>
              <a:rPr lang="en-US" altLang="en-US" sz="2800" b="0" smtClean="0">
                <a:latin typeface="Arial" charset="0"/>
                <a:cs typeface="Arial" charset="0"/>
              </a:rPr>
              <a:t>Team Lead</a:t>
            </a:r>
          </a:p>
          <a:p>
            <a:r>
              <a:rPr lang="en-US" altLang="en-US" sz="2800" b="0" smtClean="0">
                <a:latin typeface="Arial" charset="0"/>
                <a:cs typeface="Arial" charset="0"/>
              </a:rPr>
              <a:t>Person to inflate balloon</a:t>
            </a:r>
          </a:p>
          <a:p>
            <a:r>
              <a:rPr lang="en-US" altLang="en-US" sz="2800" b="0" smtClean="0">
                <a:latin typeface="Arial" charset="0"/>
                <a:cs typeface="Arial" charset="0"/>
              </a:rPr>
              <a:t>Person to measure</a:t>
            </a:r>
          </a:p>
          <a:p>
            <a:r>
              <a:rPr lang="en-US" altLang="en-US" sz="2800" b="0" smtClean="0">
                <a:latin typeface="Arial" charset="0"/>
                <a:cs typeface="Arial" charset="0"/>
              </a:rPr>
              <a:t>Time Keeper</a:t>
            </a:r>
          </a:p>
          <a:p>
            <a:r>
              <a:rPr lang="en-US" altLang="en-US" sz="2800" b="0" smtClean="0">
                <a:latin typeface="Arial" charset="0"/>
                <a:cs typeface="Arial" charset="0"/>
              </a:rPr>
              <a:t>Recorder</a:t>
            </a:r>
          </a:p>
        </p:txBody>
      </p:sp>
      <p:sp>
        <p:nvSpPr>
          <p:cNvPr id="4" name="Slide Number Placeholder 3"/>
          <p:cNvSpPr>
            <a:spLocks noGrp="1"/>
          </p:cNvSpPr>
          <p:nvPr>
            <p:ph type="sldNum" sz="quarter" idx="10"/>
          </p:nvPr>
        </p:nvSpPr>
        <p:spPr/>
        <p:txBody>
          <a:bodyPr/>
          <a:lstStyle/>
          <a:p>
            <a:pPr>
              <a:defRPr/>
            </a:pPr>
            <a:fld id="{1AB5A976-6743-4DCB-A357-1EAE3E596611}"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398-198PP001a.4">
  <a:themeElements>
    <a:clrScheme name="">
      <a:dk1>
        <a:srgbClr val="081D58"/>
      </a:dk1>
      <a:lt1>
        <a:srgbClr val="FFFFFF"/>
      </a:lt1>
      <a:dk2>
        <a:srgbClr val="FC0128"/>
      </a:dk2>
      <a:lt2>
        <a:srgbClr val="919191"/>
      </a:lt2>
      <a:accent1>
        <a:srgbClr val="FFFFFF"/>
      </a:accent1>
      <a:accent2>
        <a:srgbClr val="FAFD00"/>
      </a:accent2>
      <a:accent3>
        <a:srgbClr val="FFFFFF"/>
      </a:accent3>
      <a:accent4>
        <a:srgbClr val="06174A"/>
      </a:accent4>
      <a:accent5>
        <a:srgbClr val="FFFFFF"/>
      </a:accent5>
      <a:accent6>
        <a:srgbClr val="E3E500"/>
      </a:accent6>
      <a:hlink>
        <a:srgbClr val="FE9B03"/>
      </a:hlink>
      <a:folHlink>
        <a:srgbClr val="CECECE"/>
      </a:folHlink>
    </a:clrScheme>
    <a:fontScheme name="398-198PP001a.4">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400" b="1" i="0" u="none" strike="noStrike" cap="none" normalizeH="0" baseline="0" smtClean="0">
            <a:ln>
              <a:noFill/>
            </a:ln>
            <a:solidFill>
              <a:srgbClr val="FFFF99"/>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400" b="1" i="0" u="none" strike="noStrike" cap="none" normalizeH="0" baseline="0" smtClean="0">
            <a:ln>
              <a:noFill/>
            </a:ln>
            <a:solidFill>
              <a:srgbClr val="FFFF99"/>
            </a:solidFill>
            <a:effectLst/>
            <a:latin typeface="Arial" charset="0"/>
          </a:defRPr>
        </a:defPPr>
      </a:lstStyle>
    </a:lnDef>
  </a:objectDefaults>
  <a:extraClrSchemeLst>
    <a:extraClrScheme>
      <a:clrScheme name="398-198PP001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98-198PP001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98-198PP001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98-198PP001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98-198PP001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98-198PP001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98-198PP001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Toms Disk:398-198:398-198PP001a.4</Template>
  <TotalTime>8880</TotalTime>
  <Pages>13</Pages>
  <Words>1026</Words>
  <Application>Microsoft Office PowerPoint</Application>
  <PresentationFormat>On-screen Show (4:3)</PresentationFormat>
  <Paragraphs>149</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 Narrow</vt:lpstr>
      <vt:lpstr>Times New Roman</vt:lpstr>
      <vt:lpstr>Calibri</vt:lpstr>
      <vt:lpstr>398-198PP001a.4</vt:lpstr>
      <vt:lpstr>PowerPoint Presentation</vt:lpstr>
      <vt:lpstr>Agenda</vt:lpstr>
      <vt:lpstr>Terms and Concepts</vt:lpstr>
      <vt:lpstr>What is a Hovercraft?</vt:lpstr>
      <vt:lpstr>Principle of a Hovercraft</vt:lpstr>
      <vt:lpstr>Hovercraft Film</vt:lpstr>
      <vt:lpstr>Let’s Experiment </vt:lpstr>
      <vt:lpstr>Preparation</vt:lpstr>
      <vt:lpstr>Roles</vt:lpstr>
      <vt:lpstr>Procedure</vt:lpstr>
      <vt:lpstr>Instructions</vt:lpstr>
      <vt:lpstr>Instructions</vt:lpstr>
      <vt:lpstr>Capture Your Results</vt:lpstr>
      <vt:lpstr>Estimate Volume of Air in Balloon</vt:lpstr>
      <vt:lpstr>Equation for Volume</vt:lpstr>
      <vt:lpstr>Equation for Volume</vt:lpstr>
      <vt:lpstr>Now Let’s Solve it for a 20” Circumference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Space Systems  Business Area Positioning</dc:title>
  <dc:creator>employee</dc:creator>
  <cp:lastModifiedBy>Stef Petryszyn</cp:lastModifiedBy>
  <cp:revision>354</cp:revision>
  <cp:lastPrinted>2002-12-03T18:57:00Z</cp:lastPrinted>
  <dcterms:created xsi:type="dcterms:W3CDTF">1998-11-03T08:52:19Z</dcterms:created>
  <dcterms:modified xsi:type="dcterms:W3CDTF">2014-10-20T17:47:55Z</dcterms:modified>
</cp:coreProperties>
</file>