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9" r:id="rId3"/>
    <p:sldId id="260" r:id="rId4"/>
    <p:sldId id="261" r:id="rId5"/>
    <p:sldId id="262" r:id="rId6"/>
    <p:sldId id="264" r:id="rId7"/>
    <p:sldId id="265" r:id="rId8"/>
    <p:sldId id="266" r:id="rId9"/>
    <p:sldId id="267" r:id="rId10"/>
    <p:sldId id="268" r:id="rId11"/>
    <p:sldId id="270" r:id="rId12"/>
    <p:sldId id="271" r:id="rId13"/>
    <p:sldId id="273" r:id="rId14"/>
    <p:sldId id="274" r:id="rId15"/>
    <p:sldId id="276" r:id="rId16"/>
    <p:sldId id="278" r:id="rId17"/>
    <p:sldId id="283" r:id="rId18"/>
    <p:sldId id="285" r:id="rId19"/>
    <p:sldId id="286" r:id="rId20"/>
    <p:sldId id="288" r:id="rId21"/>
    <p:sldId id="289" r:id="rId22"/>
    <p:sldId id="290" r:id="rId23"/>
    <p:sldId id="291" r:id="rId24"/>
    <p:sldId id="292" r:id="rId25"/>
    <p:sldId id="293" r:id="rId26"/>
    <p:sldId id="294" r:id="rId27"/>
    <p:sldId id="269" r:id="rId28"/>
    <p:sldId id="301" r:id="rId29"/>
    <p:sldId id="302" r:id="rId30"/>
    <p:sldId id="303" r:id="rId31"/>
    <p:sldId id="304" r:id="rId32"/>
    <p:sldId id="30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87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D731D-9B5F-41E6-AE08-B555F9526D1B}" type="datetimeFigureOut">
              <a:rPr lang="en-US" smtClean="0"/>
              <a:t>2/13/2015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944140-2EE6-41AC-BC47-D87211BE58E8}" type="slidenum">
              <a:rPr lang="en-US" smtClean="0"/>
              <a:t>‹#›</a:t>
            </a:fld>
            <a:endParaRPr lang="en-US"/>
          </a:p>
        </p:txBody>
      </p:sp>
    </p:spTree>
    <p:extLst>
      <p:ext uri="{BB962C8B-B14F-4D97-AF65-F5344CB8AC3E}">
        <p14:creationId xmlns:p14="http://schemas.microsoft.com/office/powerpoint/2010/main" val="1522527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529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sz="900" dirty="0"/>
              <a:t>From Wanda Sigur presentation to NEROP in Sunnyvale, CA, September 2014</a:t>
            </a:r>
          </a:p>
          <a:p>
            <a:endParaRPr lang="en-US" sz="900" b="1" dirty="0"/>
          </a:p>
          <a:p>
            <a:endParaRPr lang="en-US" sz="900" b="1" dirty="0"/>
          </a:p>
          <a:p>
            <a:r>
              <a:rPr lang="en-US" sz="900" b="1" dirty="0"/>
              <a:t>Mission Control Center:</a:t>
            </a:r>
          </a:p>
          <a:p>
            <a:endParaRPr lang="en-US" sz="900" dirty="0"/>
          </a:p>
          <a:p>
            <a:pPr marL="168209" indent="-168209">
              <a:buFont typeface="Arial" panose="020B0604020202020204" pitchFamily="34" charset="0"/>
              <a:buChar char="•"/>
            </a:pPr>
            <a:r>
              <a:rPr lang="en-US" sz="900" dirty="0"/>
              <a:t>NASA and Lockheed Martin management continue to conduct a series of operations simulation tests.  These training simulations exercise the flight control teams that will monitor the Exploration Flight Test-1 (EFT-1) mission.</a:t>
            </a:r>
          </a:p>
          <a:p>
            <a:r>
              <a:rPr lang="en-US" sz="900" b="1" dirty="0"/>
              <a:t>Interesting Facts:</a:t>
            </a:r>
          </a:p>
          <a:p>
            <a:endParaRPr lang="en-US" sz="900" dirty="0"/>
          </a:p>
          <a:p>
            <a:pPr marL="168209" indent="-168209">
              <a:buFont typeface="Arial" panose="020B0604020202020204" pitchFamily="34" charset="0"/>
              <a:buChar char="•"/>
            </a:pPr>
            <a:r>
              <a:rPr lang="en-US" sz="900" dirty="0"/>
              <a:t>The Blue Flight Control Room in Mission Control was used for the first International Space Station mission more than 15 years ago. </a:t>
            </a:r>
          </a:p>
          <a:p>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12</a:t>
            </a:fld>
            <a:endParaRPr lang="en-US" dirty="0"/>
          </a:p>
        </p:txBody>
      </p:sp>
    </p:spTree>
    <p:extLst>
      <p:ext uri="{BB962C8B-B14F-4D97-AF65-F5344CB8AC3E}">
        <p14:creationId xmlns:p14="http://schemas.microsoft.com/office/powerpoint/2010/main" val="184923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sz="900" dirty="0"/>
              <a:t>From Wanda Sigur presentation to NEROP in Sunnyvale, CA, September 2014</a:t>
            </a:r>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13</a:t>
            </a:fld>
            <a:endParaRPr lang="en-US" dirty="0"/>
          </a:p>
        </p:txBody>
      </p:sp>
    </p:spTree>
    <p:extLst>
      <p:ext uri="{BB962C8B-B14F-4D97-AF65-F5344CB8AC3E}">
        <p14:creationId xmlns:p14="http://schemas.microsoft.com/office/powerpoint/2010/main" val="184923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Image credit: NASA</a:t>
            </a:r>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14</a:t>
            </a:fld>
            <a:endParaRPr lang="en-US" dirty="0"/>
          </a:p>
        </p:txBody>
      </p:sp>
    </p:spTree>
    <p:extLst>
      <p:ext uri="{BB962C8B-B14F-4D97-AF65-F5344CB8AC3E}">
        <p14:creationId xmlns:p14="http://schemas.microsoft.com/office/powerpoint/2010/main" val="1849236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Image credit:  NASA                  https://www.flickr.com/photos/nasaorion/13927100215/in/set-72157641969853204</a:t>
            </a:r>
          </a:p>
          <a:p>
            <a:endParaRPr lang="en-US" sz="900" dirty="0"/>
          </a:p>
          <a:p>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15</a:t>
            </a:fld>
            <a:endParaRPr lang="en-US" dirty="0"/>
          </a:p>
        </p:txBody>
      </p:sp>
    </p:spTree>
    <p:extLst>
      <p:ext uri="{BB962C8B-B14F-4D97-AF65-F5344CB8AC3E}">
        <p14:creationId xmlns:p14="http://schemas.microsoft.com/office/powerpoint/2010/main" val="1849236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Image credit:  NASA              http://spacefellowship.com/news/art36556/work-on-nasa-s-new-orion-spacecraft-progresses-as-engineers-pivot-to-2014.html</a:t>
            </a:r>
          </a:p>
          <a:p>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16</a:t>
            </a:fld>
            <a:endParaRPr lang="en-US" dirty="0"/>
          </a:p>
        </p:txBody>
      </p:sp>
    </p:spTree>
    <p:extLst>
      <p:ext uri="{BB962C8B-B14F-4D97-AF65-F5344CB8AC3E}">
        <p14:creationId xmlns:p14="http://schemas.microsoft.com/office/powerpoint/2010/main" val="1600908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credit: NASA  https://www.flickr.com/photos/nasaorion/15016723518/in/set-72157641969853204/ and https://www.flickr.com/photos/nasaorion/15202917792/in/set-72157641969853204</a:t>
            </a:r>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17</a:t>
            </a:fld>
            <a:endParaRPr lang="en-US"/>
          </a:p>
        </p:txBody>
      </p:sp>
    </p:spTree>
    <p:extLst>
      <p:ext uri="{BB962C8B-B14F-4D97-AF65-F5344CB8AC3E}">
        <p14:creationId xmlns:p14="http://schemas.microsoft.com/office/powerpoint/2010/main" val="4281636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NASA         https://www.flickr.com/photos/nasaorion/15514650026/in/set-72157641969853204</a:t>
            </a:r>
          </a:p>
          <a:p>
            <a:r>
              <a:rPr lang="en-US" dirty="0" smtClean="0"/>
              <a:t>And     https://www.flickr.com/photos/nasaorion/15538352205/in/set-72157641969853204</a:t>
            </a:r>
          </a:p>
          <a:p>
            <a:r>
              <a:rPr lang="en-US" dirty="0" smtClean="0"/>
              <a:t>      </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18</a:t>
            </a:fld>
            <a:endParaRPr lang="en-US"/>
          </a:p>
        </p:txBody>
      </p:sp>
    </p:spTree>
    <p:extLst>
      <p:ext uri="{BB962C8B-B14F-4D97-AF65-F5344CB8AC3E}">
        <p14:creationId xmlns:p14="http://schemas.microsoft.com/office/powerpoint/2010/main" val="322854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Image credit:  NASA                   http://www.nasa.gov/sites/default/files/close-up_of_orion_at_vab.jpg</a:t>
            </a:r>
          </a:p>
          <a:p>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19</a:t>
            </a:fld>
            <a:endParaRPr lang="en-US" dirty="0"/>
          </a:p>
        </p:txBody>
      </p:sp>
    </p:spTree>
    <p:extLst>
      <p:ext uri="{BB962C8B-B14F-4D97-AF65-F5344CB8AC3E}">
        <p14:creationId xmlns:p14="http://schemas.microsoft.com/office/powerpoint/2010/main" val="184923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dirty="0" smtClean="0"/>
              <a:t>From Wanda Sigur presentation to NEROP in Sunnyvale</a:t>
            </a:r>
            <a:r>
              <a:rPr lang="en-US" baseline="0" dirty="0" smtClean="0"/>
              <a:t>, CA, September 2014</a:t>
            </a:r>
            <a:endParaRPr lang="en-US" dirty="0" smtClean="0"/>
          </a:p>
          <a:p>
            <a:endParaRPr lang="en-US" dirty="0"/>
          </a:p>
        </p:txBody>
      </p:sp>
    </p:spTree>
    <p:extLst>
      <p:ext uri="{BB962C8B-B14F-4D97-AF65-F5344CB8AC3E}">
        <p14:creationId xmlns:p14="http://schemas.microsoft.com/office/powerpoint/2010/main" val="50019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http://www.multivu.com/players/English/7385151-kennedy-space-center-visitor-complex-orion-spacecraft-december-4/gallery//image/17c69375-1435-4b7e-8b33-d3a0f0896baa.HR.jpg</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21</a:t>
            </a:fld>
            <a:endParaRPr lang="en-US"/>
          </a:p>
        </p:txBody>
      </p:sp>
    </p:spTree>
    <p:extLst>
      <p:ext uri="{BB962C8B-B14F-4D97-AF65-F5344CB8AC3E}">
        <p14:creationId xmlns:p14="http://schemas.microsoft.com/office/powerpoint/2010/main" val="321055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Exploration Systems Development:</a:t>
            </a:r>
          </a:p>
          <a:p>
            <a:endParaRPr lang="en-US" sz="900" dirty="0"/>
          </a:p>
          <a:p>
            <a:pPr marL="168209" indent="-168209">
              <a:buFont typeface="Arial" panose="020B0604020202020204" pitchFamily="34" charset="0"/>
              <a:buChar char="•"/>
            </a:pPr>
            <a:r>
              <a:rPr lang="en-US" sz="900" dirty="0"/>
              <a:t>The Exploration Systems Development, or ESD, team is made up of the Orion Program, based at the Johnson Space Center in Houston, Texas; the Space Launch System (SLS) Program based at Marshall Space Flight Center in Huntsville, Alabama; and the Ground Systems Development and Operations Program based at Kennedy Space Center in Florida.</a:t>
            </a:r>
          </a:p>
          <a:p>
            <a:pPr marL="168209" indent="-168209">
              <a:buFont typeface="Arial" panose="020B0604020202020204" pitchFamily="34" charset="0"/>
              <a:buChar char="•"/>
            </a:pPr>
            <a:endParaRPr lang="en-US" sz="900" dirty="0"/>
          </a:p>
          <a:p>
            <a:pPr marL="168209" indent="-168209">
              <a:buFont typeface="Arial" panose="020B0604020202020204" pitchFamily="34" charset="0"/>
              <a:buChar char="•"/>
            </a:pPr>
            <a:r>
              <a:rPr lang="en-US" sz="900" dirty="0"/>
              <a:t>The Orion spacecraft is currently being assembled and tested in preparation for it’s first launch later this year on Exploration Flight Test-1. The flight will give engineers the opportunity to evaluate critical systems, such as Orion’s heat shield, parachutes, avionics and attitude control.</a:t>
            </a:r>
          </a:p>
          <a:p>
            <a:pPr marL="117444" indent="-117444">
              <a:buFont typeface="Arial" pitchFamily="34" charset="0"/>
              <a:buChar char="•"/>
            </a:pPr>
            <a:endParaRPr lang="en-US" sz="900" dirty="0"/>
          </a:p>
          <a:p>
            <a:pPr marL="168209" indent="-168209" defTabSz="897116">
              <a:buFont typeface="Arial" panose="020B0604020202020204" pitchFamily="34" charset="0"/>
              <a:buChar char="•"/>
              <a:defRPr/>
            </a:pPr>
            <a:r>
              <a:rPr lang="en-US" sz="900" dirty="0"/>
              <a:t>Engineers and technicians at NASA’s Marshall Space Flight Center are building the Orion-to-launch-vehicle adapter flight hardware for the first mission, which provides early flight experience for SLS hardware and a chance to fine-tune processes.</a:t>
            </a:r>
          </a:p>
          <a:p>
            <a:pPr defTabSz="897116">
              <a:defRPr/>
            </a:pPr>
            <a:endParaRPr lang="en-US" sz="900" dirty="0"/>
          </a:p>
          <a:p>
            <a:pPr marL="168209" indent="-168209" defTabSz="897116">
              <a:buFont typeface="Arial" panose="020B0604020202020204" pitchFamily="34" charset="0"/>
              <a:buChar char="•"/>
              <a:defRPr/>
            </a:pPr>
            <a:r>
              <a:rPr lang="en-US" sz="900" dirty="0"/>
              <a:t>The Ground Systems Development and Operations team will process and launch the Orion spacecraft as well as perform the full mission recovery activities for Orion’s first mission, including the West Coast recovery, de-servicing and land transport back to NASA’s Kennedy Space Center. Kennedy’s Firing Room-1, updated from its shuttle days, will actively follow the mission and recovery, providing valuable developmental learning opportunities for future flights.</a:t>
            </a:r>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pPr>
              <a:defRPr/>
            </a:pPr>
            <a:fld id="{329AE837-4762-484A-934D-12267C780052}" type="slidenum">
              <a:rPr lang="en-US" smtClean="0">
                <a:solidFill>
                  <a:prstClr val="white"/>
                </a:solidFill>
              </a:rPr>
              <a:pPr>
                <a:defRPr/>
              </a:pPr>
              <a:t>4</a:t>
            </a:fld>
            <a:endParaRPr lang="en-US" dirty="0">
              <a:solidFill>
                <a:prstClr val="white"/>
              </a:solidFill>
            </a:endParaRPr>
          </a:p>
        </p:txBody>
      </p:sp>
    </p:spTree>
    <p:extLst>
      <p:ext uri="{BB962C8B-B14F-4D97-AF65-F5344CB8AC3E}">
        <p14:creationId xmlns:p14="http://schemas.microsoft.com/office/powerpoint/2010/main" val="630398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https://www.flickr.com/photos/nasaorion/15311382379/in/set-72157633479431041/</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22</a:t>
            </a:fld>
            <a:endParaRPr lang="en-US"/>
          </a:p>
        </p:txBody>
      </p:sp>
    </p:spTree>
    <p:extLst>
      <p:ext uri="{BB962C8B-B14F-4D97-AF65-F5344CB8AC3E}">
        <p14:creationId xmlns:p14="http://schemas.microsoft.com/office/powerpoint/2010/main" val="155621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NASA   https://cbsdenver.files.wordpress.com/2014/12/orion2.jpg</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23</a:t>
            </a:fld>
            <a:endParaRPr lang="en-US"/>
          </a:p>
        </p:txBody>
      </p:sp>
    </p:spTree>
    <p:extLst>
      <p:ext uri="{BB962C8B-B14F-4D97-AF65-F5344CB8AC3E}">
        <p14:creationId xmlns:p14="http://schemas.microsoft.com/office/powerpoint/2010/main" val="2949416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r>
              <a:rPr lang="en-US" baseline="0" dirty="0" smtClean="0"/>
              <a:t> Lockheed Martin   http://www.lockheedmartin.com/content/dam/lockheed/data/space/photo/feature/orion-eft1-nasa-feature.jpg</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24</a:t>
            </a:fld>
            <a:endParaRPr lang="en-US"/>
          </a:p>
        </p:txBody>
      </p:sp>
    </p:spTree>
    <p:extLst>
      <p:ext uri="{BB962C8B-B14F-4D97-AF65-F5344CB8AC3E}">
        <p14:creationId xmlns:p14="http://schemas.microsoft.com/office/powerpoint/2010/main" val="89802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NASA:  http://blogs.nasa.gov/orion/wp-content/uploads/sites/239/2014/12/03b-UpperStageRe-Ignition.gif</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25</a:t>
            </a:fld>
            <a:endParaRPr lang="en-US"/>
          </a:p>
        </p:txBody>
      </p:sp>
    </p:spTree>
    <p:extLst>
      <p:ext uri="{BB962C8B-B14F-4D97-AF65-F5344CB8AC3E}">
        <p14:creationId xmlns:p14="http://schemas.microsoft.com/office/powerpoint/2010/main" val="967223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NASA   http://img.youtube.com/vi/KyZqSWWKmHQ/0.jpg</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26</a:t>
            </a:fld>
            <a:endParaRPr lang="en-US"/>
          </a:p>
        </p:txBody>
      </p:sp>
    </p:spTree>
    <p:extLst>
      <p:ext uri="{BB962C8B-B14F-4D97-AF65-F5344CB8AC3E}">
        <p14:creationId xmlns:p14="http://schemas.microsoft.com/office/powerpoint/2010/main" val="845941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dirty="0" smtClean="0"/>
              <a:t>From Wanda Sigur presentation to NEROP in Sunnyvale</a:t>
            </a:r>
            <a:r>
              <a:rPr lang="en-US" baseline="0" dirty="0" smtClean="0"/>
              <a:t>, CA, September 2014.  </a:t>
            </a:r>
            <a:r>
              <a:rPr lang="en-US" dirty="0"/>
              <a:t> Image credit: NASA and NAVY</a:t>
            </a:r>
            <a:endParaRPr lang="en-US" dirty="0" smtClean="0"/>
          </a:p>
          <a:p>
            <a:endParaRPr lang="en-US" b="1" dirty="0" smtClean="0"/>
          </a:p>
          <a:p>
            <a:endParaRPr lang="en-US" b="1" dirty="0" smtClean="0"/>
          </a:p>
          <a:p>
            <a:r>
              <a:rPr lang="en-US" b="1" dirty="0" smtClean="0"/>
              <a:t>Underway </a:t>
            </a:r>
            <a:r>
              <a:rPr lang="en-US" b="1" dirty="0"/>
              <a:t>Recovery Test:</a:t>
            </a:r>
          </a:p>
          <a:p>
            <a:pPr marL="168209" indent="-168209" defTabSz="897116">
              <a:buFont typeface="Arial" panose="020B0604020202020204" pitchFamily="34" charset="0"/>
              <a:buChar char="•"/>
              <a:defRPr/>
            </a:pPr>
            <a:r>
              <a:rPr lang="en-US" dirty="0"/>
              <a:t>The work to recover Orion after its splashdown during Exploration Flight Test-1 (EFT-1) is an integrated team effort across NASA centers, the Navy and Lockheed Martin.</a:t>
            </a:r>
          </a:p>
          <a:p>
            <a:pPr marL="168209" indent="-168209">
              <a:buFont typeface="Arial" panose="020B0604020202020204" pitchFamily="34" charset="0"/>
              <a:buChar char="•"/>
            </a:pPr>
            <a:r>
              <a:rPr lang="en-US" dirty="0"/>
              <a:t>This past February, Orion recovery testing was conducted in the Pacific Ocean off the coast of San Diego with participation of the Navy’s U.S.S. San Diego well deck ship.  </a:t>
            </a:r>
          </a:p>
          <a:p>
            <a:pPr marL="168209" indent="-168209" defTabSz="897116">
              <a:buFont typeface="Arial" panose="020B0604020202020204" pitchFamily="34" charset="0"/>
              <a:buChar char="•"/>
              <a:defRPr/>
            </a:pPr>
            <a:r>
              <a:rPr lang="en-US" dirty="0"/>
              <a:t>It was a full dress rehearsal for EFT-1 and is helping the teams demonstrate and evaluate recovery processes, procedures, hardware and personnel. </a:t>
            </a:r>
          </a:p>
          <a:p>
            <a:pPr marL="168209" indent="-168209">
              <a:buFont typeface="Arial" panose="020B0604020202020204" pitchFamily="34" charset="0"/>
              <a:buChar char="•"/>
            </a:pPr>
            <a:r>
              <a:rPr lang="en-US" dirty="0"/>
              <a:t>The testing was suspended after the team experienced issues with handling lines securing the test version of Orion inside the well deck of the U.S.S. San Diego. testing has provided important data that is being used to improve recovery procedures and hardware ahead of Orion’s first flight test. </a:t>
            </a:r>
          </a:p>
          <a:p>
            <a:endParaRPr lang="en-US"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27</a:t>
            </a:fld>
            <a:endParaRPr lang="en-US" dirty="0"/>
          </a:p>
        </p:txBody>
      </p:sp>
    </p:spTree>
    <p:extLst>
      <p:ext uri="{BB962C8B-B14F-4D97-AF65-F5344CB8AC3E}">
        <p14:creationId xmlns:p14="http://schemas.microsoft.com/office/powerpoint/2010/main" val="1849236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Credit: NASA   http://blogs.nasa.gov/orion/wp-content/uploads/sites/239/2015/01/2015-1020.jpg</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28</a:t>
            </a:fld>
            <a:endParaRPr lang="en-US"/>
          </a:p>
        </p:txBody>
      </p:sp>
    </p:spTree>
    <p:extLst>
      <p:ext uri="{BB962C8B-B14F-4D97-AF65-F5344CB8AC3E}">
        <p14:creationId xmlns:p14="http://schemas.microsoft.com/office/powerpoint/2010/main" val="3551853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dirty="0" smtClean="0"/>
              <a:t>From Wanda Sigur presentation to NEROP in Sunnyvale</a:t>
            </a:r>
            <a:r>
              <a:rPr lang="en-US" baseline="0" dirty="0" smtClean="0"/>
              <a:t>, CA, September 2014</a:t>
            </a:r>
            <a:endParaRPr lang="en-US" dirty="0" smtClean="0"/>
          </a:p>
          <a:p>
            <a:endParaRPr lang="en-US" b="1" dirty="0" smtClean="0"/>
          </a:p>
          <a:p>
            <a:endParaRPr lang="en-US" b="1" dirty="0" smtClean="0"/>
          </a:p>
          <a:p>
            <a:r>
              <a:rPr lang="en-US" b="1" dirty="0" smtClean="0"/>
              <a:t>Orion Mission Timeline:</a:t>
            </a:r>
          </a:p>
          <a:p>
            <a:endParaRPr lang="en-US" b="1" dirty="0" smtClean="0"/>
          </a:p>
          <a:p>
            <a:pPr marL="168209" indent="-168209">
              <a:buFont typeface="Arial" panose="020B0604020202020204" pitchFamily="34" charset="0"/>
              <a:buChar char="•"/>
            </a:pPr>
            <a:r>
              <a:rPr lang="en-US" b="1" dirty="0" smtClean="0"/>
              <a:t>EFT-1 (Fall 2014)</a:t>
            </a:r>
            <a:r>
              <a:rPr lang="en-US" dirty="0" smtClean="0"/>
              <a:t>:  This mission will test Orion</a:t>
            </a:r>
            <a:r>
              <a:rPr lang="en-US" baseline="0" dirty="0" smtClean="0"/>
              <a:t> in a real flight environment, which cannot be duplicated in ground simulations by subjecting the systems that are most critical to crew safety to the same rigors they will see when carrying humans. Systems to be verified include: thermal protection system, hardware separation events and the parachute system.</a:t>
            </a:r>
            <a:endParaRPr lang="en-US" dirty="0" smtClean="0"/>
          </a:p>
          <a:p>
            <a:endParaRPr lang="en-US" dirty="0" smtClean="0"/>
          </a:p>
          <a:p>
            <a:pPr marL="168209" indent="-168209" defTabSz="897116">
              <a:buFont typeface="Arial" panose="020B0604020202020204" pitchFamily="34" charset="0"/>
              <a:buChar char="•"/>
              <a:defRPr/>
            </a:pPr>
            <a:r>
              <a:rPr lang="en-US" b="1" dirty="0" smtClean="0"/>
              <a:t>EM-1</a:t>
            </a:r>
            <a:r>
              <a:rPr lang="en-US" dirty="0" smtClean="0"/>
              <a:t>:</a:t>
            </a:r>
            <a:r>
              <a:rPr lang="en-US" baseline="0" dirty="0" smtClean="0"/>
              <a:t>  </a:t>
            </a:r>
            <a:r>
              <a:rPr lang="en-US" dirty="0">
                <a:latin typeface="+mn-lt"/>
                <a:ea typeface="+mn-ea"/>
                <a:cs typeface="+mn-cs"/>
              </a:rPr>
              <a:t>Exploration Mission-1 currently targeted for 2017, will be the first flight of Orion atop the agency's deep space rocket, the Space Launch System. During the mission, an uncrewed Orion will travel to a stable orbit around the moon where an asteroid could be relocated.  The service module for this flight will be provided by the European Space Agency.</a:t>
            </a:r>
          </a:p>
          <a:p>
            <a:pPr marL="168209" indent="-168209" defTabSz="897116">
              <a:buFont typeface="Arial" panose="020B0604020202020204" pitchFamily="34" charset="0"/>
              <a:buChar char="•"/>
              <a:defRPr/>
            </a:pPr>
            <a:endParaRPr lang="en-US" dirty="0">
              <a:latin typeface="+mn-lt"/>
              <a:ea typeface="+mn-ea"/>
              <a:cs typeface="+mn-cs"/>
            </a:endParaRPr>
          </a:p>
          <a:p>
            <a:pPr marL="168209" indent="-168209" defTabSz="897116">
              <a:buFont typeface="Arial" panose="020B0604020202020204" pitchFamily="34" charset="0"/>
              <a:buChar char="•"/>
              <a:defRPr/>
            </a:pPr>
            <a:r>
              <a:rPr lang="en-US" b="1" dirty="0">
                <a:latin typeface="+mn-lt"/>
                <a:ea typeface="+mn-ea"/>
                <a:cs typeface="+mn-cs"/>
              </a:rPr>
              <a:t>AA2</a:t>
            </a:r>
            <a:r>
              <a:rPr lang="en-US" dirty="0">
                <a:latin typeface="+mn-lt"/>
                <a:ea typeface="+mn-ea"/>
                <a:cs typeface="+mn-cs"/>
              </a:rPr>
              <a:t>:  Test of the Ascent abort system.</a:t>
            </a:r>
          </a:p>
          <a:p>
            <a:pPr marL="168209" indent="-168209">
              <a:buFont typeface="Arial" panose="020B0604020202020204" pitchFamily="34" charset="0"/>
              <a:buChar char="•"/>
            </a:pPr>
            <a:endParaRPr lang="en-US" dirty="0">
              <a:latin typeface="+mn-lt"/>
              <a:ea typeface="+mn-ea"/>
              <a:cs typeface="+mn-cs"/>
            </a:endParaRPr>
          </a:p>
          <a:p>
            <a:pPr marL="168209" indent="-168209">
              <a:buFont typeface="Arial" panose="020B0604020202020204" pitchFamily="34" charset="0"/>
              <a:buChar char="•"/>
            </a:pPr>
            <a:r>
              <a:rPr lang="en-US" b="1" dirty="0">
                <a:latin typeface="+mn-lt"/>
                <a:ea typeface="+mn-ea"/>
                <a:cs typeface="+mn-cs"/>
              </a:rPr>
              <a:t>EM-2</a:t>
            </a:r>
            <a:r>
              <a:rPr lang="en-US" dirty="0">
                <a:latin typeface="+mn-lt"/>
                <a:ea typeface="+mn-ea"/>
                <a:cs typeface="+mn-cs"/>
              </a:rPr>
              <a:t>:  Orion’s first crewed mission will be on this flight.</a:t>
            </a:r>
            <a:endParaRPr lang="en-US"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29</a:t>
            </a:fld>
            <a:endParaRPr lang="en-US" dirty="0"/>
          </a:p>
        </p:txBody>
      </p:sp>
    </p:spTree>
    <p:extLst>
      <p:ext uri="{BB962C8B-B14F-4D97-AF65-F5344CB8AC3E}">
        <p14:creationId xmlns:p14="http://schemas.microsoft.com/office/powerpoint/2010/main" val="99586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Wanda Sigur presentation to NEROP class 2014</a:t>
            </a:r>
            <a:endParaRPr lang="en-US"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BE163E66-B6A1-42A9-B3D3-98C8CB6CA02B}" type="slidenum">
              <a:rPr lang="en-US" smtClean="0"/>
              <a:pPr/>
              <a:t>30</a:t>
            </a:fld>
            <a:endParaRPr lang="en-US" dirty="0"/>
          </a:p>
        </p:txBody>
      </p:sp>
    </p:spTree>
    <p:extLst>
      <p:ext uri="{BB962C8B-B14F-4D97-AF65-F5344CB8AC3E}">
        <p14:creationId xmlns:p14="http://schemas.microsoft.com/office/powerpoint/2010/main" val="1756509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xfrm>
            <a:off x="2" y="4"/>
            <a:ext cx="2972099" cy="456595"/>
          </a:xfrm>
          <a:prstGeom prst="rect">
            <a:avLst/>
          </a:prstGeom>
          <a:noFill/>
        </p:spPr>
        <p:txBody>
          <a:bodyPr lIns="86474" tIns="43235" rIns="86474" bIns="43235"/>
          <a:lstStyle/>
          <a:p>
            <a:endParaRPr lang="en-US" dirty="0" smtClean="0">
              <a:solidFill>
                <a:prstClr val="black"/>
              </a:solidFill>
            </a:endParaRPr>
          </a:p>
          <a:p>
            <a:endParaRPr lang="en-US" dirty="0" smtClean="0">
              <a:solidFill>
                <a:prstClr val="black"/>
              </a:solidFill>
            </a:endParaRPr>
          </a:p>
        </p:txBody>
      </p:sp>
      <p:sp>
        <p:nvSpPr>
          <p:cNvPr id="49155" name="Rectangle 6"/>
          <p:cNvSpPr>
            <a:spLocks noGrp="1" noChangeArrowheads="1"/>
          </p:cNvSpPr>
          <p:nvPr>
            <p:ph type="ftr" sz="quarter" idx="4"/>
          </p:nvPr>
        </p:nvSpPr>
        <p:spPr>
          <a:xfrm>
            <a:off x="2" y="8685898"/>
            <a:ext cx="2972099" cy="456595"/>
          </a:xfrm>
          <a:prstGeom prst="rect">
            <a:avLst/>
          </a:prstGeom>
          <a:noFill/>
        </p:spPr>
        <p:txBody>
          <a:bodyPr lIns="86474" tIns="43235" rIns="86474" bIns="43235"/>
          <a:lstStyle/>
          <a:p>
            <a:endParaRPr lang="en-US" dirty="0" smtClean="0">
              <a:solidFill>
                <a:prstClr val="black"/>
              </a:solidFill>
            </a:endParaRPr>
          </a:p>
          <a:p>
            <a:endParaRPr lang="en-US" dirty="0" smtClean="0">
              <a:solidFill>
                <a:prstClr val="black"/>
              </a:solidFill>
            </a:endParaRPr>
          </a:p>
        </p:txBody>
      </p:sp>
      <p:sp>
        <p:nvSpPr>
          <p:cNvPr id="49156" name="Rectangle 2"/>
          <p:cNvSpPr txBox="1">
            <a:spLocks noGrp="1" noChangeArrowheads="1"/>
          </p:cNvSpPr>
          <p:nvPr/>
        </p:nvSpPr>
        <p:spPr bwMode="auto">
          <a:xfrm>
            <a:off x="2" y="4"/>
            <a:ext cx="2972099" cy="456595"/>
          </a:xfrm>
          <a:prstGeom prst="rect">
            <a:avLst/>
          </a:prstGeom>
          <a:noFill/>
          <a:ln w="9525">
            <a:noFill/>
            <a:miter lim="800000"/>
            <a:headEnd/>
            <a:tailEnd/>
          </a:ln>
        </p:spPr>
        <p:txBody>
          <a:bodyPr lIns="91408" tIns="45703" rIns="91408" bIns="45703"/>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57" name="Rectangle 6"/>
          <p:cNvSpPr txBox="1">
            <a:spLocks noGrp="1" noChangeArrowheads="1"/>
          </p:cNvSpPr>
          <p:nvPr/>
        </p:nvSpPr>
        <p:spPr bwMode="auto">
          <a:xfrm>
            <a:off x="2" y="8685898"/>
            <a:ext cx="2972099" cy="456595"/>
          </a:xfrm>
          <a:prstGeom prst="rect">
            <a:avLst/>
          </a:prstGeom>
          <a:noFill/>
          <a:ln w="9525">
            <a:noFill/>
            <a:miter lim="800000"/>
            <a:headEnd/>
            <a:tailEnd/>
          </a:ln>
        </p:spPr>
        <p:txBody>
          <a:bodyPr lIns="91408" tIns="45703" rIns="91408" bIns="45703" anchor="b"/>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58" name="Rectangle 2"/>
          <p:cNvSpPr txBox="1">
            <a:spLocks noGrp="1" noChangeArrowheads="1"/>
          </p:cNvSpPr>
          <p:nvPr/>
        </p:nvSpPr>
        <p:spPr bwMode="auto">
          <a:xfrm>
            <a:off x="2" y="4"/>
            <a:ext cx="2972099" cy="456595"/>
          </a:xfrm>
          <a:prstGeom prst="rect">
            <a:avLst/>
          </a:prstGeom>
          <a:noFill/>
          <a:ln w="9525">
            <a:noFill/>
            <a:miter lim="800000"/>
            <a:headEnd/>
            <a:tailEnd/>
          </a:ln>
        </p:spPr>
        <p:txBody>
          <a:bodyPr lIns="91408" tIns="45703" rIns="91408" bIns="45703"/>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59" name="Rectangle 6"/>
          <p:cNvSpPr txBox="1">
            <a:spLocks noGrp="1" noChangeArrowheads="1"/>
          </p:cNvSpPr>
          <p:nvPr/>
        </p:nvSpPr>
        <p:spPr bwMode="auto">
          <a:xfrm>
            <a:off x="2" y="8685898"/>
            <a:ext cx="2972099" cy="456595"/>
          </a:xfrm>
          <a:prstGeom prst="rect">
            <a:avLst/>
          </a:prstGeom>
          <a:noFill/>
          <a:ln w="9525">
            <a:noFill/>
            <a:miter lim="800000"/>
            <a:headEnd/>
            <a:tailEnd/>
          </a:ln>
        </p:spPr>
        <p:txBody>
          <a:bodyPr lIns="91408" tIns="45703" rIns="91408" bIns="45703" anchor="b"/>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0" name="Rectangle 2"/>
          <p:cNvSpPr txBox="1">
            <a:spLocks noGrp="1" noChangeArrowheads="1"/>
          </p:cNvSpPr>
          <p:nvPr/>
        </p:nvSpPr>
        <p:spPr bwMode="auto">
          <a:xfrm>
            <a:off x="2" y="4"/>
            <a:ext cx="2972099" cy="456595"/>
          </a:xfrm>
          <a:prstGeom prst="rect">
            <a:avLst/>
          </a:prstGeom>
          <a:noFill/>
          <a:ln w="9525">
            <a:noFill/>
            <a:miter lim="800000"/>
            <a:headEnd/>
            <a:tailEnd/>
          </a:ln>
        </p:spPr>
        <p:txBody>
          <a:bodyPr lIns="91408" tIns="45703" rIns="91408" bIns="45703"/>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1" name="Rectangle 6"/>
          <p:cNvSpPr txBox="1">
            <a:spLocks noGrp="1" noChangeArrowheads="1"/>
          </p:cNvSpPr>
          <p:nvPr/>
        </p:nvSpPr>
        <p:spPr bwMode="auto">
          <a:xfrm>
            <a:off x="2" y="8685898"/>
            <a:ext cx="2972099" cy="456595"/>
          </a:xfrm>
          <a:prstGeom prst="rect">
            <a:avLst/>
          </a:prstGeom>
          <a:noFill/>
          <a:ln w="9525">
            <a:noFill/>
            <a:miter lim="800000"/>
            <a:headEnd/>
            <a:tailEnd/>
          </a:ln>
        </p:spPr>
        <p:txBody>
          <a:bodyPr lIns="91408" tIns="45703" rIns="91408" bIns="45703" anchor="b"/>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2" name="Rectangle 2"/>
          <p:cNvSpPr txBox="1">
            <a:spLocks noGrp="1" noChangeArrowheads="1"/>
          </p:cNvSpPr>
          <p:nvPr/>
        </p:nvSpPr>
        <p:spPr bwMode="auto">
          <a:xfrm>
            <a:off x="2" y="4"/>
            <a:ext cx="2972099" cy="456595"/>
          </a:xfrm>
          <a:prstGeom prst="rect">
            <a:avLst/>
          </a:prstGeom>
          <a:noFill/>
          <a:ln w="9525">
            <a:noFill/>
            <a:miter lim="800000"/>
            <a:headEnd/>
            <a:tailEnd/>
          </a:ln>
        </p:spPr>
        <p:txBody>
          <a:bodyPr lIns="91408" tIns="45703" rIns="91408" bIns="45703"/>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3" name="Rectangle 6"/>
          <p:cNvSpPr txBox="1">
            <a:spLocks noGrp="1" noChangeArrowheads="1"/>
          </p:cNvSpPr>
          <p:nvPr/>
        </p:nvSpPr>
        <p:spPr bwMode="auto">
          <a:xfrm>
            <a:off x="2" y="8685898"/>
            <a:ext cx="2972099" cy="456595"/>
          </a:xfrm>
          <a:prstGeom prst="rect">
            <a:avLst/>
          </a:prstGeom>
          <a:noFill/>
          <a:ln w="9525">
            <a:noFill/>
            <a:miter lim="800000"/>
            <a:headEnd/>
            <a:tailEnd/>
          </a:ln>
        </p:spPr>
        <p:txBody>
          <a:bodyPr lIns="91408" tIns="45703" rIns="91408" bIns="45703" anchor="b"/>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4" name="Rectangle 2"/>
          <p:cNvSpPr txBox="1">
            <a:spLocks noGrp="1" noChangeArrowheads="1"/>
          </p:cNvSpPr>
          <p:nvPr/>
        </p:nvSpPr>
        <p:spPr bwMode="auto">
          <a:xfrm>
            <a:off x="2" y="4"/>
            <a:ext cx="2972099" cy="456595"/>
          </a:xfrm>
          <a:prstGeom prst="rect">
            <a:avLst/>
          </a:prstGeom>
          <a:noFill/>
          <a:ln w="9525">
            <a:noFill/>
            <a:miter lim="800000"/>
            <a:headEnd/>
            <a:tailEnd/>
          </a:ln>
        </p:spPr>
        <p:txBody>
          <a:bodyPr lIns="91408" tIns="45703" rIns="91408" bIns="45703"/>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5" name="Rectangle 6"/>
          <p:cNvSpPr txBox="1">
            <a:spLocks noGrp="1" noChangeArrowheads="1"/>
          </p:cNvSpPr>
          <p:nvPr/>
        </p:nvSpPr>
        <p:spPr bwMode="auto">
          <a:xfrm>
            <a:off x="2" y="8685898"/>
            <a:ext cx="2972099" cy="456595"/>
          </a:xfrm>
          <a:prstGeom prst="rect">
            <a:avLst/>
          </a:prstGeom>
          <a:noFill/>
          <a:ln w="9525">
            <a:noFill/>
            <a:miter lim="800000"/>
            <a:headEnd/>
            <a:tailEnd/>
          </a:ln>
        </p:spPr>
        <p:txBody>
          <a:bodyPr lIns="91408" tIns="45703" rIns="91408" bIns="45703" anchor="b"/>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6" name="Rectangle 2"/>
          <p:cNvSpPr txBox="1">
            <a:spLocks noGrp="1" noChangeArrowheads="1"/>
          </p:cNvSpPr>
          <p:nvPr/>
        </p:nvSpPr>
        <p:spPr bwMode="auto">
          <a:xfrm>
            <a:off x="2" y="4"/>
            <a:ext cx="2972099" cy="456595"/>
          </a:xfrm>
          <a:prstGeom prst="rect">
            <a:avLst/>
          </a:prstGeom>
          <a:noFill/>
          <a:ln w="9525">
            <a:noFill/>
            <a:miter lim="800000"/>
            <a:headEnd/>
            <a:tailEnd/>
          </a:ln>
        </p:spPr>
        <p:txBody>
          <a:bodyPr lIns="91408" tIns="45703" rIns="91408" bIns="45703"/>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7" name="Rectangle 6"/>
          <p:cNvSpPr txBox="1">
            <a:spLocks noGrp="1" noChangeArrowheads="1"/>
          </p:cNvSpPr>
          <p:nvPr/>
        </p:nvSpPr>
        <p:spPr bwMode="auto">
          <a:xfrm>
            <a:off x="2" y="8685898"/>
            <a:ext cx="2972099" cy="456595"/>
          </a:xfrm>
          <a:prstGeom prst="rect">
            <a:avLst/>
          </a:prstGeom>
          <a:noFill/>
          <a:ln w="9525">
            <a:noFill/>
            <a:miter lim="800000"/>
            <a:headEnd/>
            <a:tailEnd/>
          </a:ln>
        </p:spPr>
        <p:txBody>
          <a:bodyPr lIns="91408" tIns="45703" rIns="91408" bIns="45703" anchor="b"/>
          <a:lstStyle/>
          <a:p>
            <a:pPr defTabSz="914274" eaLnBrk="0" hangingPunct="0"/>
            <a:endParaRPr lang="en-US" sz="1200" b="1" dirty="0">
              <a:solidFill>
                <a:prstClr val="black"/>
              </a:solidFill>
              <a:latin typeface="Arial" charset="0"/>
              <a:ea typeface="ＭＳ Ｐゴシック" pitchFamily="-112" charset="-128"/>
            </a:endParaRPr>
          </a:p>
          <a:p>
            <a:pPr defTabSz="914274" eaLnBrk="0" hangingPunct="0"/>
            <a:endParaRPr lang="en-US" sz="1200" b="1" dirty="0">
              <a:solidFill>
                <a:prstClr val="black"/>
              </a:solidFill>
              <a:latin typeface="Arial" charset="0"/>
              <a:ea typeface="ＭＳ Ｐゴシック" pitchFamily="-112" charset="-128"/>
            </a:endParaRPr>
          </a:p>
        </p:txBody>
      </p:sp>
      <p:sp>
        <p:nvSpPr>
          <p:cNvPr id="49168" name="Rectangle 2"/>
          <p:cNvSpPr>
            <a:spLocks noGrp="1" noRot="1" noChangeAspect="1" noChangeArrowheads="1" noTextEdit="1"/>
          </p:cNvSpPr>
          <p:nvPr>
            <p:ph type="sldImg"/>
          </p:nvPr>
        </p:nvSpPr>
        <p:spPr>
          <a:ln/>
        </p:spPr>
      </p:sp>
      <p:sp>
        <p:nvSpPr>
          <p:cNvPr id="49169" name="Rectangle 3"/>
          <p:cNvSpPr>
            <a:spLocks noGrp="1" noChangeArrowheads="1"/>
          </p:cNvSpPr>
          <p:nvPr>
            <p:ph type="body" idx="1"/>
          </p:nvPr>
        </p:nvSpPr>
        <p:spPr>
          <a:noFill/>
          <a:ln/>
        </p:spPr>
        <p:txBody>
          <a:bodyPr/>
          <a:lstStyle/>
          <a:p>
            <a:pPr marL="159134" indent="-159134"/>
            <a:r>
              <a:rPr lang="en-US" dirty="0" smtClean="0"/>
              <a:t>From</a:t>
            </a:r>
            <a:r>
              <a:rPr lang="en-US" baseline="0" dirty="0" smtClean="0"/>
              <a:t> Wanda Sigur presentation to NEROP class 2014</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0111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Wanda</a:t>
            </a:r>
            <a:r>
              <a:rPr lang="en-US" baseline="0" dirty="0" smtClean="0"/>
              <a:t> Sigur presentation to NEROP class 2014</a:t>
            </a:r>
            <a:endParaRPr lang="en-US"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BE163E66-B6A1-42A9-B3D3-98C8CB6CA02B}" type="slidenum">
              <a:rPr lang="en-US" smtClean="0"/>
              <a:pPr/>
              <a:t>32</a:t>
            </a:fld>
            <a:endParaRPr lang="en-US" dirty="0"/>
          </a:p>
        </p:txBody>
      </p:sp>
    </p:spTree>
    <p:extLst>
      <p:ext uri="{BB962C8B-B14F-4D97-AF65-F5344CB8AC3E}">
        <p14:creationId xmlns:p14="http://schemas.microsoft.com/office/powerpoint/2010/main" val="210716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sz="900" dirty="0"/>
              <a:t>From Wanda Sigur presentation to NEROP in Sunnyvale, CA, September 2014 and has prior PIRA approval</a:t>
            </a:r>
          </a:p>
          <a:p>
            <a:pPr marL="168209" indent="-168209">
              <a:buFont typeface="Arial" panose="020B0604020202020204" pitchFamily="34" charset="0"/>
              <a:buChar char="•"/>
            </a:pPr>
            <a:endParaRPr lang="en-US" sz="900" dirty="0"/>
          </a:p>
          <a:p>
            <a:pPr marL="168209" indent="-168209">
              <a:buFont typeface="Arial" panose="020B0604020202020204" pitchFamily="34" charset="0"/>
              <a:buChar char="•"/>
            </a:pPr>
            <a:endParaRPr lang="en-US" sz="900" dirty="0"/>
          </a:p>
          <a:p>
            <a:pPr marL="168209" indent="-168209">
              <a:buFont typeface="Arial" panose="020B0604020202020204" pitchFamily="34" charset="0"/>
              <a:buChar char="•"/>
            </a:pPr>
            <a:r>
              <a:rPr lang="en-US" sz="900" dirty="0"/>
              <a:t>In a launch pad abort, Orion’s launch abort system would accelerate from 0 to 500 mph in 2 seconds – nearly six times faster than the average roller coaster!</a:t>
            </a:r>
            <a:br>
              <a:rPr lang="en-US" sz="900" dirty="0"/>
            </a:br>
            <a:endParaRPr lang="en-US" sz="900" dirty="0"/>
          </a:p>
          <a:p>
            <a:pPr marL="168209" indent="-168209">
              <a:buFont typeface="Arial" panose="020B0604020202020204" pitchFamily="34" charset="0"/>
              <a:buChar char="•"/>
            </a:pPr>
            <a:r>
              <a:rPr lang="en-US" sz="900" dirty="0"/>
              <a:t>A typical high performance sports car goes 0 to 60 mph in about 4 seconds.  It would take those kinds of cars 32 seconds to get to 500 mph, which is impossible since they cannot go that fast!</a:t>
            </a:r>
            <a:br>
              <a:rPr lang="en-US" sz="900" dirty="0"/>
            </a:br>
            <a:endParaRPr lang="en-US" sz="900" dirty="0"/>
          </a:p>
          <a:p>
            <a:pPr marL="168209" indent="-168209">
              <a:buFont typeface="Arial" panose="020B0604020202020204" pitchFamily="34" charset="0"/>
              <a:buChar char="•"/>
            </a:pPr>
            <a:r>
              <a:rPr lang="en-US" sz="900" dirty="0"/>
              <a:t>At take-off, a Boeing 747 is going approximately 225 mph and requires at least 10 seconds to get to that speed; its fastest cruising speed is 570 mph.</a:t>
            </a:r>
            <a:br>
              <a:rPr lang="en-US" sz="900" dirty="0"/>
            </a:br>
            <a:endParaRPr lang="en-US" sz="900" dirty="0"/>
          </a:p>
          <a:p>
            <a:pPr marL="168209" indent="-168209">
              <a:buFont typeface="Arial" panose="020B0604020202020204" pitchFamily="34" charset="0"/>
              <a:buChar char="•"/>
            </a:pPr>
            <a:r>
              <a:rPr lang="en-US" sz="900" dirty="0"/>
              <a:t>An aircraft carrier catapult can loft 45,000 pounds from 0 to 165 mph in 2 seconds – not bad, but Orion’s launch abort system is still nearly three times faster.</a:t>
            </a:r>
            <a:br>
              <a:rPr lang="en-US" sz="900" dirty="0"/>
            </a:br>
            <a:endParaRPr lang="en-US" sz="900" dirty="0"/>
          </a:p>
          <a:p>
            <a:pPr marL="168209" indent="-168209">
              <a:buFont typeface="Arial" panose="020B0604020202020204" pitchFamily="34" charset="0"/>
              <a:buChar char="•"/>
            </a:pPr>
            <a:r>
              <a:rPr lang="en-US" sz="900" dirty="0"/>
              <a:t>A power plant with Orion’s launch abort motor’s energy would be able to power 13,000 houses for a day. </a:t>
            </a:r>
          </a:p>
        </p:txBody>
      </p:sp>
    </p:spTree>
    <p:extLst>
      <p:ext uri="{BB962C8B-B14F-4D97-AF65-F5344CB8AC3E}">
        <p14:creationId xmlns:p14="http://schemas.microsoft.com/office/powerpoint/2010/main" val="1360933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sz="900" dirty="0"/>
              <a:t>From Wanda Sigur presentation to NEROP in Sunnyvale, CA, September 2014 and has prior PIRA approval</a:t>
            </a:r>
          </a:p>
          <a:p>
            <a:endParaRPr lang="en-US" sz="900" b="1" dirty="0"/>
          </a:p>
          <a:p>
            <a:endParaRPr lang="en-US" sz="900" b="1" dirty="0"/>
          </a:p>
          <a:p>
            <a:r>
              <a:rPr lang="en-US" sz="900" b="1" dirty="0"/>
              <a:t>Service Module Fairings:</a:t>
            </a:r>
            <a:endParaRPr lang="en-US" sz="900" dirty="0"/>
          </a:p>
          <a:p>
            <a:pPr marL="168209" indent="-168209">
              <a:buFont typeface="Arial" panose="020B0604020202020204" pitchFamily="34" charset="0"/>
              <a:buChar char="•"/>
            </a:pPr>
            <a:r>
              <a:rPr lang="en-US" sz="900" dirty="0"/>
              <a:t>Three massive Exploration Flight Test-1 (EFT-1) spacecraft fairing panels encase Orion’s service module and shield it from the heat, wind and acoustics it will experience during the spacecraft’s climb into space. </a:t>
            </a:r>
          </a:p>
          <a:p>
            <a:pPr marL="168209" indent="-168209">
              <a:buFont typeface="Arial" panose="020B0604020202020204" pitchFamily="34" charset="0"/>
              <a:buChar char="•"/>
            </a:pPr>
            <a:r>
              <a:rPr lang="en-US" sz="900" dirty="0"/>
              <a:t>Unlike conventional rocket fairings, these panels are designed to support half of the weight of Orion’s crew module and launch abort system during launch and ascent, which improves performance, saves weight and maximizes the size and capability of the spacecraft. </a:t>
            </a:r>
          </a:p>
          <a:p>
            <a:pPr marL="168209" indent="-168209">
              <a:buFont typeface="Arial" panose="020B0604020202020204" pitchFamily="34" charset="0"/>
              <a:buChar char="•"/>
            </a:pPr>
            <a:r>
              <a:rPr lang="en-US" sz="900" dirty="0"/>
              <a:t>The fairings’ work is done soon after launch. They must be jettisoned when Orion has reached an altitude of about 560,000 feet. </a:t>
            </a:r>
          </a:p>
          <a:p>
            <a:pPr marL="168209" indent="-168209">
              <a:buFont typeface="Arial" panose="020B0604020202020204" pitchFamily="34" charset="0"/>
              <a:buChar char="•"/>
            </a:pPr>
            <a:r>
              <a:rPr lang="en-US" sz="900" dirty="0"/>
              <a:t>To make that possible, six breakable joints and six explosive separation bolts are used to connect the fairing panels to the rocket and each other. </a:t>
            </a:r>
          </a:p>
          <a:p>
            <a:pPr marL="168209" indent="-168209">
              <a:buFont typeface="Arial" panose="020B0604020202020204" pitchFamily="34" charset="0"/>
              <a:buChar char="•"/>
            </a:pPr>
            <a:r>
              <a:rPr lang="en-US" sz="900" dirty="0"/>
              <a:t>In a carefully timed sequence, the joints are fired apart, followed shortly by the bolts. Once all of the pyrotechnics have detonated, six spring assemblies will push the three panels away, leaving the service and crew module exposed to space as they travel onward.</a:t>
            </a:r>
          </a:p>
          <a:p>
            <a:r>
              <a:rPr lang="en-US" sz="900" b="1" dirty="0"/>
              <a:t>Statistics:</a:t>
            </a:r>
            <a:endParaRPr lang="en-US" sz="900" dirty="0"/>
          </a:p>
          <a:p>
            <a:pPr marL="168209" indent="-168209">
              <a:buFont typeface="Arial" panose="020B0604020202020204" pitchFamily="34" charset="0"/>
              <a:buChar char="•"/>
            </a:pPr>
            <a:r>
              <a:rPr lang="en-US" sz="900" dirty="0"/>
              <a:t>Each panel is 14 feet high and 13 feet wide.</a:t>
            </a:r>
          </a:p>
          <a:p>
            <a:pPr marL="168209" indent="-168209">
              <a:buFont typeface="Arial" panose="020B0604020202020204" pitchFamily="34" charset="0"/>
              <a:buChar char="•"/>
            </a:pPr>
            <a:r>
              <a:rPr lang="en-US" sz="900" dirty="0"/>
              <a:t>During the first test in June 2013, one of the three fairing panels did not completely detach. Engineers determined the issue was caused when the top edge of the fairing came into contact with the adapter ring and kept it from rotating away and releasing from the spacecraft. </a:t>
            </a:r>
          </a:p>
          <a:p>
            <a:pPr marL="168209" indent="-168209">
              <a:buFont typeface="Arial" panose="020B0604020202020204" pitchFamily="34" charset="0"/>
              <a:buChar char="•"/>
            </a:pPr>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7</a:t>
            </a:fld>
            <a:endParaRPr lang="en-US" dirty="0"/>
          </a:p>
        </p:txBody>
      </p:sp>
    </p:spTree>
    <p:extLst>
      <p:ext uri="{BB962C8B-B14F-4D97-AF65-F5344CB8AC3E}">
        <p14:creationId xmlns:p14="http://schemas.microsoft.com/office/powerpoint/2010/main" val="4049864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16">
              <a:defRPr/>
            </a:pPr>
            <a:r>
              <a:rPr lang="en-US" sz="900" dirty="0"/>
              <a:t>From Wanda Sigur presentation to NEROP in Sunnyvale, CA, September 2014.  Image credit: NASA</a:t>
            </a:r>
          </a:p>
          <a:p>
            <a:pPr defTabSz="897116">
              <a:defRPr/>
            </a:pPr>
            <a:endParaRPr lang="en-US" sz="900" b="1" dirty="0"/>
          </a:p>
          <a:p>
            <a:pPr defTabSz="897116">
              <a:defRPr/>
            </a:pPr>
            <a:endParaRPr lang="en-US" sz="900" b="1" dirty="0"/>
          </a:p>
          <a:p>
            <a:pPr defTabSz="897116">
              <a:defRPr/>
            </a:pPr>
            <a:r>
              <a:rPr lang="en-US" sz="900" b="1" dirty="0"/>
              <a:t>Parachute Drop Tests:</a:t>
            </a:r>
          </a:p>
          <a:p>
            <a:pPr defTabSz="897116">
              <a:defRPr/>
            </a:pPr>
            <a:endParaRPr lang="en-US" sz="900" b="1" dirty="0"/>
          </a:p>
          <a:p>
            <a:pPr marL="168209" indent="-168209" defTabSz="897116">
              <a:buFont typeface="Arial" panose="020B0604020202020204" pitchFamily="34" charset="0"/>
              <a:buChar char="•"/>
              <a:defRPr/>
            </a:pPr>
            <a:r>
              <a:rPr lang="en-US" sz="900" dirty="0"/>
              <a:t>Orion’s Capsule Parachute System (CPAS) is a system of 11 parachutes that will slow the Orion crew module during the last part of re-entry from 324 mph to 17 mph at splashdown.  </a:t>
            </a:r>
          </a:p>
          <a:p>
            <a:pPr marL="168209" indent="-168209" defTabSz="897116">
              <a:buFont typeface="Arial" panose="020B0604020202020204" pitchFamily="34" charset="0"/>
              <a:buChar char="•"/>
              <a:defRPr/>
            </a:pPr>
            <a:endParaRPr lang="en-US" sz="900" dirty="0"/>
          </a:p>
          <a:p>
            <a:pPr marL="168209" indent="-168209" defTabSz="897116">
              <a:buFont typeface="Arial" panose="020B0604020202020204" pitchFamily="34" charset="0"/>
              <a:buChar char="•"/>
              <a:defRPr/>
            </a:pPr>
            <a:r>
              <a:rPr lang="en-US" sz="900" dirty="0"/>
              <a:t>The first set of parachutes will be used to pull off the forward bay cover, which protects the parachutes during flight.  </a:t>
            </a:r>
          </a:p>
          <a:p>
            <a:pPr marL="168209" indent="-168209" defTabSz="897116">
              <a:buFont typeface="Arial" panose="020B0604020202020204" pitchFamily="34" charset="0"/>
              <a:buChar char="•"/>
              <a:defRPr/>
            </a:pPr>
            <a:endParaRPr lang="en-US" sz="900" dirty="0"/>
          </a:p>
          <a:p>
            <a:pPr marL="168209" indent="-168209" defTabSz="897116">
              <a:buFont typeface="Arial" panose="020B0604020202020204" pitchFamily="34" charset="0"/>
              <a:buChar char="•"/>
              <a:defRPr/>
            </a:pPr>
            <a:r>
              <a:rPr lang="en-US" sz="900" dirty="0"/>
              <a:t>Next, drogue parachutes slow the spacecraft down to 307 mph after which pilot parachutes help direct the deployment of three main parachutes.</a:t>
            </a:r>
          </a:p>
          <a:p>
            <a:pPr marL="168209" indent="-168209" defTabSz="897116">
              <a:buFont typeface="Arial" panose="020B0604020202020204" pitchFamily="34" charset="0"/>
              <a:buChar char="•"/>
              <a:defRPr/>
            </a:pPr>
            <a:endParaRPr lang="en-US" sz="900" dirty="0"/>
          </a:p>
          <a:p>
            <a:pPr marL="168209" indent="-168209">
              <a:buFont typeface="Arial" panose="020B0604020202020204" pitchFamily="34" charset="0"/>
              <a:buChar char="•"/>
            </a:pPr>
            <a:r>
              <a:rPr lang="en-US" sz="900" dirty="0"/>
              <a:t>The massive main parachutes used in the final stages of landing slow the spacecraft to a safe splashdown speed. </a:t>
            </a:r>
            <a:endParaRPr lang="en-US" sz="900" b="1" dirty="0"/>
          </a:p>
          <a:p>
            <a:r>
              <a:rPr lang="en-US" sz="900" b="1" dirty="0"/>
              <a:t>Interesting Facts:</a:t>
            </a:r>
          </a:p>
          <a:p>
            <a:pPr marL="168209" indent="-168209">
              <a:buFont typeface="Arial" panose="020B0604020202020204" pitchFamily="34" charset="0"/>
              <a:buChar char="•"/>
            </a:pPr>
            <a:r>
              <a:rPr lang="en-US" sz="900" dirty="0"/>
              <a:t>All three main parachutes combined would cover a football field from 10 yard line to 10 yard line.</a:t>
            </a:r>
          </a:p>
          <a:p>
            <a:pPr marL="168209" indent="-168209">
              <a:buFont typeface="Arial" panose="020B0604020202020204" pitchFamily="34" charset="0"/>
              <a:buChar char="•"/>
            </a:pPr>
            <a:r>
              <a:rPr lang="en-US" sz="900" dirty="0"/>
              <a:t>The suspension lines on the three main parachutes combined are approximately 10 miles total length.</a:t>
            </a:r>
          </a:p>
          <a:p>
            <a:pPr marL="168209" indent="-168209">
              <a:buFont typeface="Arial" panose="020B0604020202020204" pitchFamily="34" charset="0"/>
              <a:buChar char="•"/>
            </a:pPr>
            <a:endParaRPr lang="en-US" sz="900" dirty="0"/>
          </a:p>
          <a:p>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8</a:t>
            </a:fld>
            <a:endParaRPr lang="en-US" dirty="0"/>
          </a:p>
        </p:txBody>
      </p:sp>
    </p:spTree>
    <p:extLst>
      <p:ext uri="{BB962C8B-B14F-4D97-AF65-F5344CB8AC3E}">
        <p14:creationId xmlns:p14="http://schemas.microsoft.com/office/powerpoint/2010/main" val="107215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24">
              <a:defRPr/>
            </a:pPr>
            <a:r>
              <a:rPr lang="en-US" sz="900" dirty="0"/>
              <a:t>From Wanda Sigur presentation to NEROP in Sunnyvale, CA, September 2014 and is NASA open content</a:t>
            </a:r>
          </a:p>
          <a:p>
            <a:pPr defTabSz="897024">
              <a:defRPr/>
            </a:pPr>
            <a:endParaRPr lang="en-US" sz="900" b="1" dirty="0"/>
          </a:p>
          <a:p>
            <a:pPr defTabSz="897024">
              <a:defRPr/>
            </a:pPr>
            <a:endParaRPr lang="en-US" sz="900" b="1" dirty="0"/>
          </a:p>
          <a:p>
            <a:pPr defTabSz="897024">
              <a:defRPr/>
            </a:pPr>
            <a:r>
              <a:rPr lang="en-US" sz="900" b="1" dirty="0"/>
              <a:t>Parachute Drop Tests:</a:t>
            </a:r>
          </a:p>
          <a:p>
            <a:pPr defTabSz="897024">
              <a:defRPr/>
            </a:pPr>
            <a:endParaRPr lang="en-US" sz="900" b="1" dirty="0"/>
          </a:p>
          <a:p>
            <a:pPr marL="168193" indent="-168193" defTabSz="897024">
              <a:buFont typeface="Arial" panose="020B0604020202020204" pitchFamily="34" charset="0"/>
              <a:buChar char="•"/>
              <a:defRPr/>
            </a:pPr>
            <a:r>
              <a:rPr lang="en-US" sz="900" dirty="0"/>
              <a:t>Orion’s Capsule Parachute System (CPAS) is a system of 11 parachutes that will slow the Orion crew module during the last part of re-entry from 324 mph to 17 mph at splashdown.  </a:t>
            </a:r>
          </a:p>
          <a:p>
            <a:pPr marL="168193" indent="-168193" defTabSz="897024">
              <a:buFont typeface="Arial" panose="020B0604020202020204" pitchFamily="34" charset="0"/>
              <a:buChar char="•"/>
              <a:defRPr/>
            </a:pPr>
            <a:endParaRPr lang="en-US" sz="900" dirty="0"/>
          </a:p>
          <a:p>
            <a:pPr marL="168193" indent="-168193" defTabSz="897024">
              <a:buFont typeface="Arial" panose="020B0604020202020204" pitchFamily="34" charset="0"/>
              <a:buChar char="•"/>
              <a:defRPr/>
            </a:pPr>
            <a:r>
              <a:rPr lang="en-US" sz="900" dirty="0"/>
              <a:t>The first set of parachutes will be used to pull off the forward bay cover, which protects the parachutes during flight.  </a:t>
            </a:r>
          </a:p>
          <a:p>
            <a:pPr marL="168193" indent="-168193" defTabSz="897024">
              <a:buFont typeface="Arial" panose="020B0604020202020204" pitchFamily="34" charset="0"/>
              <a:buChar char="•"/>
              <a:defRPr/>
            </a:pPr>
            <a:endParaRPr lang="en-US" sz="900" dirty="0"/>
          </a:p>
          <a:p>
            <a:pPr marL="168193" indent="-168193" defTabSz="897024">
              <a:buFont typeface="Arial" panose="020B0604020202020204" pitchFamily="34" charset="0"/>
              <a:buChar char="•"/>
              <a:defRPr/>
            </a:pPr>
            <a:r>
              <a:rPr lang="en-US" sz="900" dirty="0"/>
              <a:t>Next, drogue parachutes slow the spacecraft down to 307 mph after which pilot parachutes help direct the deployment of three main parachutes.</a:t>
            </a:r>
          </a:p>
          <a:p>
            <a:pPr marL="168193" indent="-168193" defTabSz="897024">
              <a:buFont typeface="Arial" panose="020B0604020202020204" pitchFamily="34" charset="0"/>
              <a:buChar char="•"/>
              <a:defRPr/>
            </a:pPr>
            <a:endParaRPr lang="en-US" sz="900" dirty="0"/>
          </a:p>
          <a:p>
            <a:pPr marL="168193" indent="-168193">
              <a:buFont typeface="Arial" panose="020B0604020202020204" pitchFamily="34" charset="0"/>
              <a:buChar char="•"/>
            </a:pPr>
            <a:r>
              <a:rPr lang="en-US" sz="900" dirty="0"/>
              <a:t>The massive main parachutes used in the final stages of landing slow the spacecraft to a safe splashdown speed. </a:t>
            </a:r>
            <a:endParaRPr lang="en-US" sz="900" b="1" dirty="0"/>
          </a:p>
          <a:p>
            <a:r>
              <a:rPr lang="en-US" sz="900" b="1" dirty="0"/>
              <a:t>Interesting Facts:</a:t>
            </a:r>
          </a:p>
          <a:p>
            <a:pPr marL="168193" indent="-168193">
              <a:buFont typeface="Arial" panose="020B0604020202020204" pitchFamily="34" charset="0"/>
              <a:buChar char="•"/>
            </a:pPr>
            <a:r>
              <a:rPr lang="en-US" sz="900" dirty="0"/>
              <a:t>All three main parachutes combined would cover a football field from 10 yard line to 10 yard line.</a:t>
            </a:r>
          </a:p>
          <a:p>
            <a:pPr marL="168193" indent="-168193">
              <a:buFont typeface="Arial" panose="020B0604020202020204" pitchFamily="34" charset="0"/>
              <a:buChar char="•"/>
            </a:pPr>
            <a:r>
              <a:rPr lang="en-US" sz="900" dirty="0"/>
              <a:t>The suspension lines on the three main parachutes combined are approximately 10 miles total length.</a:t>
            </a:r>
          </a:p>
          <a:p>
            <a:pPr marL="168193" indent="-168193">
              <a:buFont typeface="Arial" panose="020B0604020202020204" pitchFamily="34" charset="0"/>
              <a:buChar char="•"/>
            </a:pPr>
            <a:endParaRPr lang="en-US" sz="900" dirty="0"/>
          </a:p>
          <a:p>
            <a:endParaRPr lang="en-US" sz="900" dirty="0"/>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03" tIns="44850" rIns="89703" bIns="44850"/>
          <a:lstStyle/>
          <a:p>
            <a:fld id="{4A6E4513-AA6D-4025-8B43-28B4B8C263E7}" type="slidenum">
              <a:rPr lang="en-US" smtClean="0"/>
              <a:pPr/>
              <a:t>9</a:t>
            </a:fld>
            <a:endParaRPr lang="en-US" dirty="0"/>
          </a:p>
        </p:txBody>
      </p:sp>
    </p:spTree>
    <p:extLst>
      <p:ext uri="{BB962C8B-B14F-4D97-AF65-F5344CB8AC3E}">
        <p14:creationId xmlns:p14="http://schemas.microsoft.com/office/powerpoint/2010/main" val="107215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sz="900" dirty="0"/>
              <a:t>From Wanda Sigur presentation to NEROP in Sunnyvale, CA, September 2014 and has prior PIRA approval</a:t>
            </a:r>
          </a:p>
          <a:p>
            <a:endParaRPr lang="en-US" sz="900" b="1" dirty="0"/>
          </a:p>
          <a:p>
            <a:endParaRPr lang="en-US" sz="900" b="1" dirty="0"/>
          </a:p>
          <a:p>
            <a:r>
              <a:rPr lang="en-US" sz="900" b="1" dirty="0"/>
              <a:t>Forward Bay Cover:</a:t>
            </a:r>
          </a:p>
          <a:p>
            <a:pPr marL="168209" indent="-168209" defTabSz="897116">
              <a:buFont typeface="Arial" panose="020B0604020202020204" pitchFamily="34" charset="0"/>
              <a:buChar char="•"/>
              <a:defRPr/>
            </a:pPr>
            <a:r>
              <a:rPr lang="en-US" sz="900" dirty="0"/>
              <a:t>The forward bay cover (FBC) protects the top portion of the crew module during launch, orbital flight, and reentry. When Orion reenters the Earth’s atmosphere from deep space, the FBC will be jettisoned at an altitude of approximately 23,000 feet.</a:t>
            </a:r>
            <a:endParaRPr lang="en-US" sz="900" b="1" dirty="0"/>
          </a:p>
          <a:p>
            <a:pPr marL="168209" indent="-168209">
              <a:buFont typeface="Arial" panose="020B0604020202020204" pitchFamily="34" charset="0"/>
              <a:buChar char="•"/>
            </a:pPr>
            <a:r>
              <a:rPr lang="en-US" sz="900" dirty="0"/>
              <a:t>Since jettison of the cover is a complex event required for subsequent deployment of the main parachutes, deceleration of the vehicle and landing the crew safely, it is considered one of the top risk drivers. </a:t>
            </a:r>
          </a:p>
          <a:p>
            <a:pPr marL="168209" indent="-168209">
              <a:buFont typeface="Arial" panose="020B0604020202020204" pitchFamily="34" charset="0"/>
              <a:buChar char="•"/>
            </a:pPr>
            <a:r>
              <a:rPr lang="en-US" sz="900" dirty="0"/>
              <a:t>Ground testing as well as testing during parachute drop tests provides critical verification data and represents a significant risk reduction for the program.</a:t>
            </a:r>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202ABA1-F26D-4452-92A8-A7AECDFCEBB1}" type="slidenum">
              <a:rPr lang="en-US" smtClean="0"/>
              <a:pPr/>
              <a:t>10</a:t>
            </a:fld>
            <a:endParaRPr lang="en-US" dirty="0"/>
          </a:p>
        </p:txBody>
      </p:sp>
    </p:spTree>
    <p:extLst>
      <p:ext uri="{BB962C8B-B14F-4D97-AF65-F5344CB8AC3E}">
        <p14:creationId xmlns:p14="http://schemas.microsoft.com/office/powerpoint/2010/main" val="128143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482" eaLnBrk="0" fontAlgn="base" hangingPunct="0">
              <a:spcBef>
                <a:spcPct val="30000"/>
              </a:spcBef>
              <a:spcAft>
                <a:spcPct val="0"/>
              </a:spcAft>
              <a:defRPr/>
            </a:pPr>
            <a:r>
              <a:rPr lang="en-US" sz="900" dirty="0"/>
              <a:t>From Wanda Sigur presentation to NEROP in Sunnyvale, CA, September 2014</a:t>
            </a:r>
          </a:p>
          <a:p>
            <a:endParaRPr lang="en-US" sz="900" b="1" dirty="0"/>
          </a:p>
          <a:p>
            <a:endParaRPr lang="en-US" sz="900" b="1" dirty="0"/>
          </a:p>
          <a:p>
            <a:r>
              <a:rPr lang="en-US" sz="900" b="1" dirty="0"/>
              <a:t>Crew Ascent Simulations:</a:t>
            </a:r>
          </a:p>
          <a:p>
            <a:pPr marL="168209" indent="-168209">
              <a:buFont typeface="Arial" panose="020B0604020202020204" pitchFamily="34" charset="0"/>
              <a:buChar char="•"/>
            </a:pPr>
            <a:r>
              <a:rPr lang="en-US" sz="900" dirty="0"/>
              <a:t>The first Orion ascent simulations in preparation for future crewed missions took place last September, when groups of astronauts had the opportunity to try out a prototype display and control system inside an Orion spacecraft mock-up at Johnson Space Center’s Space Vehicle Mock-up Facility.</a:t>
            </a:r>
          </a:p>
          <a:p>
            <a:pPr marL="168209" indent="-168209">
              <a:buFont typeface="Arial" panose="020B0604020202020204" pitchFamily="34" charset="0"/>
              <a:buChar char="•"/>
            </a:pPr>
            <a:r>
              <a:rPr lang="en-US" sz="900" dirty="0"/>
              <a:t>Ascent simulations are precise rehearsals of the steps a spacecraft’s crew will be responsible for — including things that could go wrong — during their climb into space. They can be generic and apply to any future deep space mission, or very specific to a launch that’s been planned down to the second. </a:t>
            </a:r>
          </a:p>
          <a:p>
            <a:pPr marL="168209" indent="-168209">
              <a:buFont typeface="Arial" panose="020B0604020202020204" pitchFamily="34" charset="0"/>
              <a:buChar char="•"/>
            </a:pPr>
            <a:r>
              <a:rPr lang="en-US" sz="900" dirty="0"/>
              <a:t>Photo shown here: NASA Astronauts Rick Linnehan and Mike Foreman</a:t>
            </a:r>
          </a:p>
        </p:txBody>
      </p:sp>
      <p:sp>
        <p:nvSpPr>
          <p:cNvPr id="4" name="Slide Number Placeholder 3"/>
          <p:cNvSpPr>
            <a:spLocks noGrp="1"/>
          </p:cNvSpPr>
          <p:nvPr>
            <p:ph type="sldNum" sz="quarter" idx="10"/>
          </p:nvPr>
        </p:nvSpPr>
        <p:spPr>
          <a:xfrm>
            <a:off x="3884026" y="8684925"/>
            <a:ext cx="2972421" cy="457514"/>
          </a:xfrm>
          <a:prstGeom prst="rect">
            <a:avLst/>
          </a:prstGeom>
        </p:spPr>
        <p:txBody>
          <a:bodyPr lIns="89713" tIns="44855" rIns="89713" bIns="44855"/>
          <a:lstStyle/>
          <a:p>
            <a:fld id="{4A6E4513-AA6D-4025-8B43-28B4B8C263E7}" type="slidenum">
              <a:rPr lang="en-US" smtClean="0"/>
              <a:pPr/>
              <a:t>11</a:t>
            </a:fld>
            <a:endParaRPr lang="en-US" dirty="0"/>
          </a:p>
        </p:txBody>
      </p:sp>
    </p:spTree>
    <p:extLst>
      <p:ext uri="{BB962C8B-B14F-4D97-AF65-F5344CB8AC3E}">
        <p14:creationId xmlns:p14="http://schemas.microsoft.com/office/powerpoint/2010/main" val="184923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FD8B4F-856E-4C86-8349-27E38EF82075}"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95289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D8B4F-856E-4C86-8349-27E38EF82075}"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58894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D8B4F-856E-4C86-8349-27E38EF82075}"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303484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11"/>
          <p:cNvSpPr>
            <a:spLocks noGrp="1" noChangeArrowheads="1"/>
          </p:cNvSpPr>
          <p:nvPr>
            <p:ph type="title"/>
          </p:nvPr>
        </p:nvSpPr>
        <p:spPr bwMode="auto">
          <a:xfrm>
            <a:off x="1194690" y="82900"/>
            <a:ext cx="6704013" cy="3508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r>
              <a:rPr lang="en-US" dirty="0" smtClean="0"/>
              <a:t>Click to edit Master title style</a:t>
            </a:r>
          </a:p>
        </p:txBody>
      </p:sp>
      <p:pic>
        <p:nvPicPr>
          <p:cNvPr id="4" name="Picture 3"/>
          <p:cNvPicPr>
            <a:picLocks noChangeAspect="1"/>
          </p:cNvPicPr>
          <p:nvPr userDrawn="1"/>
        </p:nvPicPr>
        <p:blipFill rotWithShape="1">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377" y="1"/>
            <a:ext cx="9143245" cy="6857716"/>
          </a:xfrm>
          <a:prstGeom prst="rect">
            <a:avLst/>
          </a:prstGeom>
        </p:spPr>
      </p:pic>
    </p:spTree>
    <p:extLst>
      <p:ext uri="{BB962C8B-B14F-4D97-AF65-F5344CB8AC3E}">
        <p14:creationId xmlns:p14="http://schemas.microsoft.com/office/powerpoint/2010/main" val="2045930762"/>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44691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1194690" y="82900"/>
            <a:ext cx="6704013" cy="350865"/>
          </a:xfrm>
        </p:spPr>
        <p:txBody>
          <a:bodyPr/>
          <a:lstStyle/>
          <a:p>
            <a:r>
              <a:rPr lang="en-US" dirty="0" smtClean="0"/>
              <a:t>Click to edit Master title style</a:t>
            </a:r>
            <a:endParaRPr lang="en-US" dirty="0"/>
          </a:p>
        </p:txBody>
      </p:sp>
      <p:pic>
        <p:nvPicPr>
          <p:cNvPr id="2" name="Picture 1"/>
          <p:cNvPicPr>
            <a:picLocks/>
          </p:cNvPicPr>
          <p:nvPr userDrawn="1"/>
        </p:nvPicPr>
        <p:blipFill>
          <a:blip r:embed="rId2">
            <a:extLst>
              <a:ext uri="{BEBA8EAE-BF5A-486C-A8C5-ECC9F3942E4B}">
                <a14:imgProps xmlns:a14="http://schemas.microsoft.com/office/drawing/2010/main">
                  <a14:imgLayer r:embed="rId3">
                    <a14:imgEffect>
                      <a14:brightnessContrast bright="-50000" contrast="-10000"/>
                    </a14:imgEffect>
                  </a14:imgLayer>
                </a14:imgProps>
              </a:ext>
              <a:ext uri="{28A0092B-C50C-407E-A947-70E740481C1C}">
                <a14:useLocalDpi xmlns:a14="http://schemas.microsoft.com/office/drawing/2010/main" val="0"/>
              </a:ext>
            </a:extLst>
          </a:blip>
          <a:stretch>
            <a:fillRect/>
          </a:stretch>
        </p:blipFill>
        <p:spPr>
          <a:xfrm>
            <a:off x="0" y="504200"/>
            <a:ext cx="9144000" cy="6355080"/>
          </a:xfrm>
          <a:prstGeom prst="rect">
            <a:avLst/>
          </a:prstGeom>
        </p:spPr>
      </p:pic>
    </p:spTree>
    <p:extLst>
      <p:ext uri="{BB962C8B-B14F-4D97-AF65-F5344CB8AC3E}">
        <p14:creationId xmlns:p14="http://schemas.microsoft.com/office/powerpoint/2010/main" val="323214463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D8B4F-856E-4C86-8349-27E38EF82075}"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397555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D8B4F-856E-4C86-8349-27E38EF82075}"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228837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FD8B4F-856E-4C86-8349-27E38EF82075}" type="datetimeFigureOut">
              <a:rPr lang="en-US" smtClean="0"/>
              <a:t>2/13/2015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180440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FD8B4F-856E-4C86-8349-27E38EF82075}" type="datetimeFigureOut">
              <a:rPr lang="en-US" smtClean="0"/>
              <a:t>2/13/2015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339704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FD8B4F-856E-4C86-8349-27E38EF82075}" type="datetimeFigureOut">
              <a:rPr lang="en-US" smtClean="0"/>
              <a:t>2/13/2015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281097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D8B4F-856E-4C86-8349-27E38EF82075}" type="datetimeFigureOut">
              <a:rPr lang="en-US" smtClean="0"/>
              <a:t>2/13/2015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132087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D8B4F-856E-4C86-8349-27E38EF82075}" type="datetimeFigureOut">
              <a:rPr lang="en-US" smtClean="0"/>
              <a:t>2/13/2015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210637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D8B4F-856E-4C86-8349-27E38EF82075}" type="datetimeFigureOut">
              <a:rPr lang="en-US" smtClean="0"/>
              <a:t>2/13/2015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9D32C-C6C5-4ED8-8E74-BB5E4A386ED1}" type="slidenum">
              <a:rPr lang="en-US" smtClean="0"/>
              <a:t>‹#›</a:t>
            </a:fld>
            <a:endParaRPr lang="en-US"/>
          </a:p>
        </p:txBody>
      </p:sp>
    </p:spTree>
    <p:extLst>
      <p:ext uri="{BB962C8B-B14F-4D97-AF65-F5344CB8AC3E}">
        <p14:creationId xmlns:p14="http://schemas.microsoft.com/office/powerpoint/2010/main" val="230859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D8B4F-856E-4C86-8349-27E38EF82075}" type="datetimeFigureOut">
              <a:rPr lang="en-US" smtClean="0"/>
              <a:t>2/13/2015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9D32C-C6C5-4ED8-8E74-BB5E4A386ED1}" type="slidenum">
              <a:rPr lang="en-US" smtClean="0"/>
              <a:t>‹#›</a:t>
            </a:fld>
            <a:endParaRPr lang="en-US"/>
          </a:p>
        </p:txBody>
      </p:sp>
    </p:spTree>
    <p:extLst>
      <p:ext uri="{BB962C8B-B14F-4D97-AF65-F5344CB8AC3E}">
        <p14:creationId xmlns:p14="http://schemas.microsoft.com/office/powerpoint/2010/main" val="940855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61981" y="5010675"/>
            <a:ext cx="7656698" cy="523220"/>
          </a:xfrm>
          <a:prstGeom prst="rect">
            <a:avLst/>
          </a:prstGeom>
          <a:noFill/>
          <a:ln w="12700">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887413" rtl="0" eaLnBrk="0" fontAlgn="base" latinLnBrk="0" hangingPunct="0">
              <a:lnSpc>
                <a:spcPct val="85000"/>
              </a:lnSpc>
              <a:spcBef>
                <a:spcPct val="0"/>
              </a:spcBef>
              <a:spcAft>
                <a:spcPct val="0"/>
              </a:spcAft>
              <a:buClrTx/>
              <a:buSzTx/>
              <a:buFontTx/>
              <a:buNone/>
              <a:tabLst/>
              <a:defRPr/>
            </a:pPr>
            <a:r>
              <a:rPr lang="en-US" sz="4000" b="0" i="1" kern="0" dirty="0" smtClean="0">
                <a:solidFill>
                  <a:srgbClr val="FF9900"/>
                </a:solidFill>
                <a:latin typeface="Century Gothic" panose="020B0502020202020204" pitchFamily="34" charset="0"/>
                <a:ea typeface="+mj-ea"/>
                <a:cs typeface="Calibri" pitchFamily="34" charset="0"/>
              </a:rPr>
              <a:t>Human Exploration Update</a:t>
            </a:r>
          </a:p>
        </p:txBody>
      </p:sp>
      <p:grpSp>
        <p:nvGrpSpPr>
          <p:cNvPr id="2" name="Group 13"/>
          <p:cNvGrpSpPr>
            <a:grpSpLocks/>
          </p:cNvGrpSpPr>
          <p:nvPr/>
        </p:nvGrpSpPr>
        <p:grpSpPr bwMode="auto">
          <a:xfrm>
            <a:off x="256868" y="6126717"/>
            <a:ext cx="3671887" cy="596900"/>
            <a:chOff x="299" y="3352"/>
            <a:chExt cx="2313" cy="376"/>
          </a:xfrm>
        </p:grpSpPr>
        <p:sp>
          <p:nvSpPr>
            <p:cNvPr id="5" name="Freeform 4"/>
            <p:cNvSpPr>
              <a:spLocks/>
            </p:cNvSpPr>
            <p:nvPr/>
          </p:nvSpPr>
          <p:spPr bwMode="black">
            <a:xfrm>
              <a:off x="1668" y="3352"/>
              <a:ext cx="944" cy="376"/>
            </a:xfrm>
            <a:custGeom>
              <a:avLst/>
              <a:gdLst/>
              <a:ahLst/>
              <a:cxnLst>
                <a:cxn ang="0">
                  <a:pos x="943" y="147"/>
                </a:cxn>
                <a:cxn ang="0">
                  <a:pos x="775" y="147"/>
                </a:cxn>
                <a:cxn ang="0">
                  <a:pos x="816" y="0"/>
                </a:cxn>
                <a:cxn ang="0">
                  <a:pos x="672" y="147"/>
                </a:cxn>
                <a:cxn ang="0">
                  <a:pos x="3" y="147"/>
                </a:cxn>
                <a:cxn ang="0">
                  <a:pos x="0" y="148"/>
                </a:cxn>
                <a:cxn ang="0">
                  <a:pos x="3" y="149"/>
                </a:cxn>
                <a:cxn ang="0">
                  <a:pos x="106" y="151"/>
                </a:cxn>
                <a:cxn ang="0">
                  <a:pos x="332" y="153"/>
                </a:cxn>
                <a:cxn ang="0">
                  <a:pos x="660" y="159"/>
                </a:cxn>
                <a:cxn ang="0">
                  <a:pos x="600" y="221"/>
                </a:cxn>
                <a:cxn ang="0">
                  <a:pos x="578" y="245"/>
                </a:cxn>
                <a:cxn ang="0">
                  <a:pos x="580" y="245"/>
                </a:cxn>
                <a:cxn ang="0">
                  <a:pos x="606" y="221"/>
                </a:cxn>
                <a:cxn ang="0">
                  <a:pos x="673" y="160"/>
                </a:cxn>
                <a:cxn ang="0">
                  <a:pos x="756" y="160"/>
                </a:cxn>
                <a:cxn ang="0">
                  <a:pos x="748" y="195"/>
                </a:cxn>
                <a:cxn ang="0">
                  <a:pos x="740" y="230"/>
                </a:cxn>
                <a:cxn ang="0">
                  <a:pos x="567" y="318"/>
                </a:cxn>
                <a:cxn ang="0">
                  <a:pos x="471" y="368"/>
                </a:cxn>
                <a:cxn ang="0">
                  <a:pos x="472" y="369"/>
                </a:cxn>
                <a:cxn ang="0">
                  <a:pos x="563" y="326"/>
                </a:cxn>
                <a:cxn ang="0">
                  <a:pos x="738" y="241"/>
                </a:cxn>
                <a:cxn ang="0">
                  <a:pos x="716" y="336"/>
                </a:cxn>
                <a:cxn ang="0">
                  <a:pos x="708" y="373"/>
                </a:cxn>
                <a:cxn ang="0">
                  <a:pos x="708" y="375"/>
                </a:cxn>
                <a:cxn ang="0">
                  <a:pos x="710" y="374"/>
                </a:cxn>
                <a:cxn ang="0">
                  <a:pos x="721" y="335"/>
                </a:cxn>
                <a:cxn ang="0">
                  <a:pos x="748" y="236"/>
                </a:cxn>
                <a:cxn ang="0">
                  <a:pos x="820" y="203"/>
                </a:cxn>
                <a:cxn ang="0">
                  <a:pos x="883" y="173"/>
                </a:cxn>
                <a:cxn ang="0">
                  <a:pos x="943" y="147"/>
                </a:cxn>
                <a:cxn ang="0">
                  <a:pos x="688" y="147"/>
                </a:cxn>
                <a:cxn ang="0">
                  <a:pos x="752" y="87"/>
                </a:cxn>
                <a:cxn ang="0">
                  <a:pos x="779" y="61"/>
                </a:cxn>
                <a:cxn ang="0">
                  <a:pos x="759" y="147"/>
                </a:cxn>
                <a:cxn ang="0">
                  <a:pos x="688" y="147"/>
                </a:cxn>
                <a:cxn ang="0">
                  <a:pos x="943" y="147"/>
                </a:cxn>
                <a:cxn ang="0">
                  <a:pos x="770" y="161"/>
                </a:cxn>
                <a:cxn ang="0">
                  <a:pos x="871" y="163"/>
                </a:cxn>
                <a:cxn ang="0">
                  <a:pos x="837" y="181"/>
                </a:cxn>
                <a:cxn ang="0">
                  <a:pos x="752" y="224"/>
                </a:cxn>
                <a:cxn ang="0">
                  <a:pos x="770" y="161"/>
                </a:cxn>
                <a:cxn ang="0">
                  <a:pos x="943" y="147"/>
                </a:cxn>
              </a:cxnLst>
              <a:rect l="0" t="0" r="r" b="b"/>
              <a:pathLst>
                <a:path w="944" h="376">
                  <a:moveTo>
                    <a:pt x="943" y="147"/>
                  </a:moveTo>
                  <a:lnTo>
                    <a:pt x="775" y="147"/>
                  </a:lnTo>
                  <a:lnTo>
                    <a:pt x="816" y="0"/>
                  </a:lnTo>
                  <a:lnTo>
                    <a:pt x="672" y="147"/>
                  </a:lnTo>
                  <a:lnTo>
                    <a:pt x="3" y="147"/>
                  </a:lnTo>
                  <a:lnTo>
                    <a:pt x="0" y="148"/>
                  </a:lnTo>
                  <a:lnTo>
                    <a:pt x="3" y="149"/>
                  </a:lnTo>
                  <a:lnTo>
                    <a:pt x="106" y="151"/>
                  </a:lnTo>
                  <a:lnTo>
                    <a:pt x="332" y="153"/>
                  </a:lnTo>
                  <a:lnTo>
                    <a:pt x="660" y="159"/>
                  </a:lnTo>
                  <a:lnTo>
                    <a:pt x="600" y="221"/>
                  </a:lnTo>
                  <a:lnTo>
                    <a:pt x="578" y="245"/>
                  </a:lnTo>
                  <a:lnTo>
                    <a:pt x="580" y="245"/>
                  </a:lnTo>
                  <a:lnTo>
                    <a:pt x="606" y="221"/>
                  </a:lnTo>
                  <a:lnTo>
                    <a:pt x="673" y="160"/>
                  </a:lnTo>
                  <a:lnTo>
                    <a:pt x="756" y="160"/>
                  </a:lnTo>
                  <a:lnTo>
                    <a:pt x="748" y="195"/>
                  </a:lnTo>
                  <a:lnTo>
                    <a:pt x="740" y="230"/>
                  </a:lnTo>
                  <a:lnTo>
                    <a:pt x="567" y="318"/>
                  </a:lnTo>
                  <a:lnTo>
                    <a:pt x="471" y="368"/>
                  </a:lnTo>
                  <a:lnTo>
                    <a:pt x="472" y="369"/>
                  </a:lnTo>
                  <a:lnTo>
                    <a:pt x="563" y="326"/>
                  </a:lnTo>
                  <a:lnTo>
                    <a:pt x="738" y="241"/>
                  </a:lnTo>
                  <a:lnTo>
                    <a:pt x="716" y="336"/>
                  </a:lnTo>
                  <a:lnTo>
                    <a:pt x="708" y="373"/>
                  </a:lnTo>
                  <a:lnTo>
                    <a:pt x="708" y="375"/>
                  </a:lnTo>
                  <a:lnTo>
                    <a:pt x="710" y="374"/>
                  </a:lnTo>
                  <a:lnTo>
                    <a:pt x="721" y="335"/>
                  </a:lnTo>
                  <a:lnTo>
                    <a:pt x="748" y="236"/>
                  </a:lnTo>
                  <a:lnTo>
                    <a:pt x="820" y="203"/>
                  </a:lnTo>
                  <a:lnTo>
                    <a:pt x="883" y="173"/>
                  </a:lnTo>
                  <a:lnTo>
                    <a:pt x="943" y="147"/>
                  </a:lnTo>
                  <a:lnTo>
                    <a:pt x="688" y="147"/>
                  </a:lnTo>
                  <a:lnTo>
                    <a:pt x="752" y="87"/>
                  </a:lnTo>
                  <a:lnTo>
                    <a:pt x="779" y="61"/>
                  </a:lnTo>
                  <a:lnTo>
                    <a:pt x="759" y="147"/>
                  </a:lnTo>
                  <a:lnTo>
                    <a:pt x="688" y="147"/>
                  </a:lnTo>
                  <a:lnTo>
                    <a:pt x="943" y="147"/>
                  </a:lnTo>
                  <a:lnTo>
                    <a:pt x="770" y="161"/>
                  </a:lnTo>
                  <a:lnTo>
                    <a:pt x="871" y="163"/>
                  </a:lnTo>
                  <a:lnTo>
                    <a:pt x="837" y="181"/>
                  </a:lnTo>
                  <a:lnTo>
                    <a:pt x="752" y="224"/>
                  </a:lnTo>
                  <a:lnTo>
                    <a:pt x="770" y="161"/>
                  </a:lnTo>
                  <a:lnTo>
                    <a:pt x="943" y="147"/>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6" name="Freeform 5"/>
            <p:cNvSpPr>
              <a:spLocks/>
            </p:cNvSpPr>
            <p:nvPr/>
          </p:nvSpPr>
          <p:spPr bwMode="black">
            <a:xfrm>
              <a:off x="299" y="3549"/>
              <a:ext cx="56" cy="68"/>
            </a:xfrm>
            <a:custGeom>
              <a:avLst/>
              <a:gdLst/>
              <a:ahLst/>
              <a:cxnLst>
                <a:cxn ang="0">
                  <a:pos x="14" y="0"/>
                </a:cxn>
                <a:cxn ang="0">
                  <a:pos x="40" y="0"/>
                </a:cxn>
                <a:cxn ang="0">
                  <a:pos x="30" y="49"/>
                </a:cxn>
                <a:cxn ang="0">
                  <a:pos x="55" y="49"/>
                </a:cxn>
                <a:cxn ang="0">
                  <a:pos x="50" y="67"/>
                </a:cxn>
                <a:cxn ang="0">
                  <a:pos x="0" y="67"/>
                </a:cxn>
                <a:cxn ang="0">
                  <a:pos x="14" y="0"/>
                </a:cxn>
              </a:cxnLst>
              <a:rect l="0" t="0" r="r" b="b"/>
              <a:pathLst>
                <a:path w="56" h="68">
                  <a:moveTo>
                    <a:pt x="14" y="0"/>
                  </a:moveTo>
                  <a:lnTo>
                    <a:pt x="40" y="0"/>
                  </a:lnTo>
                  <a:lnTo>
                    <a:pt x="30" y="49"/>
                  </a:lnTo>
                  <a:lnTo>
                    <a:pt x="55" y="49"/>
                  </a:lnTo>
                  <a:lnTo>
                    <a:pt x="50" y="67"/>
                  </a:lnTo>
                  <a:lnTo>
                    <a:pt x="0" y="67"/>
                  </a:lnTo>
                  <a:lnTo>
                    <a:pt x="14"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7" name="Freeform 6"/>
            <p:cNvSpPr>
              <a:spLocks/>
            </p:cNvSpPr>
            <p:nvPr/>
          </p:nvSpPr>
          <p:spPr bwMode="black">
            <a:xfrm>
              <a:off x="415" y="3547"/>
              <a:ext cx="74" cy="72"/>
            </a:xfrm>
            <a:custGeom>
              <a:avLst/>
              <a:gdLst/>
              <a:ahLst/>
              <a:cxnLst>
                <a:cxn ang="0">
                  <a:pos x="44" y="0"/>
                </a:cxn>
                <a:cxn ang="0">
                  <a:pos x="59" y="3"/>
                </a:cxn>
                <a:cxn ang="0">
                  <a:pos x="69" y="10"/>
                </a:cxn>
                <a:cxn ang="0">
                  <a:pos x="73" y="21"/>
                </a:cxn>
                <a:cxn ang="0">
                  <a:pos x="72" y="36"/>
                </a:cxn>
                <a:cxn ang="0">
                  <a:pos x="66" y="50"/>
                </a:cxn>
                <a:cxn ang="0">
                  <a:pos x="57" y="61"/>
                </a:cxn>
                <a:cxn ang="0">
                  <a:pos x="44" y="68"/>
                </a:cxn>
                <a:cxn ang="0">
                  <a:pos x="29" y="71"/>
                </a:cxn>
                <a:cxn ang="0">
                  <a:pos x="13" y="68"/>
                </a:cxn>
                <a:cxn ang="0">
                  <a:pos x="4" y="61"/>
                </a:cxn>
                <a:cxn ang="0">
                  <a:pos x="0" y="50"/>
                </a:cxn>
                <a:cxn ang="0">
                  <a:pos x="1" y="36"/>
                </a:cxn>
                <a:cxn ang="0">
                  <a:pos x="6" y="21"/>
                </a:cxn>
                <a:cxn ang="0">
                  <a:pos x="15" y="10"/>
                </a:cxn>
                <a:cxn ang="0">
                  <a:pos x="29" y="3"/>
                </a:cxn>
                <a:cxn ang="0">
                  <a:pos x="44" y="0"/>
                </a:cxn>
                <a:cxn ang="0">
                  <a:pos x="32" y="53"/>
                </a:cxn>
                <a:cxn ang="0">
                  <a:pos x="39" y="50"/>
                </a:cxn>
                <a:cxn ang="0">
                  <a:pos x="44" y="36"/>
                </a:cxn>
                <a:cxn ang="0">
                  <a:pos x="45" y="21"/>
                </a:cxn>
                <a:cxn ang="0">
                  <a:pos x="40" y="19"/>
                </a:cxn>
                <a:cxn ang="0">
                  <a:pos x="34" y="21"/>
                </a:cxn>
                <a:cxn ang="0">
                  <a:pos x="29" y="36"/>
                </a:cxn>
                <a:cxn ang="0">
                  <a:pos x="28" y="50"/>
                </a:cxn>
                <a:cxn ang="0">
                  <a:pos x="32" y="53"/>
                </a:cxn>
                <a:cxn ang="0">
                  <a:pos x="44" y="0"/>
                </a:cxn>
              </a:cxnLst>
              <a:rect l="0" t="0" r="r" b="b"/>
              <a:pathLst>
                <a:path w="74" h="72">
                  <a:moveTo>
                    <a:pt x="44" y="0"/>
                  </a:moveTo>
                  <a:lnTo>
                    <a:pt x="59" y="3"/>
                  </a:lnTo>
                  <a:lnTo>
                    <a:pt x="69" y="10"/>
                  </a:lnTo>
                  <a:lnTo>
                    <a:pt x="73" y="21"/>
                  </a:lnTo>
                  <a:lnTo>
                    <a:pt x="72" y="36"/>
                  </a:lnTo>
                  <a:lnTo>
                    <a:pt x="66" y="50"/>
                  </a:lnTo>
                  <a:lnTo>
                    <a:pt x="57" y="61"/>
                  </a:lnTo>
                  <a:lnTo>
                    <a:pt x="44" y="68"/>
                  </a:lnTo>
                  <a:lnTo>
                    <a:pt x="29" y="71"/>
                  </a:lnTo>
                  <a:lnTo>
                    <a:pt x="13" y="68"/>
                  </a:lnTo>
                  <a:lnTo>
                    <a:pt x="4" y="61"/>
                  </a:lnTo>
                  <a:lnTo>
                    <a:pt x="0" y="50"/>
                  </a:lnTo>
                  <a:lnTo>
                    <a:pt x="1" y="36"/>
                  </a:lnTo>
                  <a:lnTo>
                    <a:pt x="6" y="21"/>
                  </a:lnTo>
                  <a:lnTo>
                    <a:pt x="15" y="10"/>
                  </a:lnTo>
                  <a:lnTo>
                    <a:pt x="29" y="3"/>
                  </a:lnTo>
                  <a:lnTo>
                    <a:pt x="44" y="0"/>
                  </a:lnTo>
                  <a:lnTo>
                    <a:pt x="32" y="53"/>
                  </a:lnTo>
                  <a:lnTo>
                    <a:pt x="39" y="50"/>
                  </a:lnTo>
                  <a:lnTo>
                    <a:pt x="44" y="36"/>
                  </a:lnTo>
                  <a:lnTo>
                    <a:pt x="45" y="21"/>
                  </a:lnTo>
                  <a:lnTo>
                    <a:pt x="40" y="19"/>
                  </a:lnTo>
                  <a:lnTo>
                    <a:pt x="34" y="21"/>
                  </a:lnTo>
                  <a:lnTo>
                    <a:pt x="29" y="36"/>
                  </a:lnTo>
                  <a:lnTo>
                    <a:pt x="28" y="50"/>
                  </a:lnTo>
                  <a:lnTo>
                    <a:pt x="32" y="53"/>
                  </a:lnTo>
                  <a:lnTo>
                    <a:pt x="44"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8" name="Freeform 7"/>
            <p:cNvSpPr>
              <a:spLocks/>
            </p:cNvSpPr>
            <p:nvPr/>
          </p:nvSpPr>
          <p:spPr bwMode="black">
            <a:xfrm>
              <a:off x="546" y="3547"/>
              <a:ext cx="72" cy="72"/>
            </a:xfrm>
            <a:custGeom>
              <a:avLst/>
              <a:gdLst/>
              <a:ahLst/>
              <a:cxnLst>
                <a:cxn ang="0">
                  <a:pos x="68" y="44"/>
                </a:cxn>
                <a:cxn ang="0">
                  <a:pos x="62" y="56"/>
                </a:cxn>
                <a:cxn ang="0">
                  <a:pos x="52" y="64"/>
                </a:cxn>
                <a:cxn ang="0">
                  <a:pos x="41" y="69"/>
                </a:cxn>
                <a:cxn ang="0">
                  <a:pos x="29" y="71"/>
                </a:cxn>
                <a:cxn ang="0">
                  <a:pos x="14" y="68"/>
                </a:cxn>
                <a:cxn ang="0">
                  <a:pos x="4" y="61"/>
                </a:cxn>
                <a:cxn ang="0">
                  <a:pos x="0" y="50"/>
                </a:cxn>
                <a:cxn ang="0">
                  <a:pos x="1" y="36"/>
                </a:cxn>
                <a:cxn ang="0">
                  <a:pos x="6" y="21"/>
                </a:cxn>
                <a:cxn ang="0">
                  <a:pos x="15" y="10"/>
                </a:cxn>
                <a:cxn ang="0">
                  <a:pos x="28" y="3"/>
                </a:cxn>
                <a:cxn ang="0">
                  <a:pos x="44" y="0"/>
                </a:cxn>
                <a:cxn ang="0">
                  <a:pos x="56" y="1"/>
                </a:cxn>
                <a:cxn ang="0">
                  <a:pos x="66" y="6"/>
                </a:cxn>
                <a:cxn ang="0">
                  <a:pos x="71" y="14"/>
                </a:cxn>
                <a:cxn ang="0">
                  <a:pos x="71" y="26"/>
                </a:cxn>
                <a:cxn ang="0">
                  <a:pos x="46" y="26"/>
                </a:cxn>
                <a:cxn ang="0">
                  <a:pos x="41" y="19"/>
                </a:cxn>
                <a:cxn ang="0">
                  <a:pos x="34" y="23"/>
                </a:cxn>
                <a:cxn ang="0">
                  <a:pos x="29" y="36"/>
                </a:cxn>
                <a:cxn ang="0">
                  <a:pos x="27" y="48"/>
                </a:cxn>
                <a:cxn ang="0">
                  <a:pos x="33" y="53"/>
                </a:cxn>
                <a:cxn ang="0">
                  <a:pos x="41" y="44"/>
                </a:cxn>
                <a:cxn ang="0">
                  <a:pos x="68" y="44"/>
                </a:cxn>
              </a:cxnLst>
              <a:rect l="0" t="0" r="r" b="b"/>
              <a:pathLst>
                <a:path w="72" h="72">
                  <a:moveTo>
                    <a:pt x="68" y="44"/>
                  </a:moveTo>
                  <a:lnTo>
                    <a:pt x="62" y="56"/>
                  </a:lnTo>
                  <a:lnTo>
                    <a:pt x="52" y="64"/>
                  </a:lnTo>
                  <a:lnTo>
                    <a:pt x="41" y="69"/>
                  </a:lnTo>
                  <a:lnTo>
                    <a:pt x="29" y="71"/>
                  </a:lnTo>
                  <a:lnTo>
                    <a:pt x="14" y="68"/>
                  </a:lnTo>
                  <a:lnTo>
                    <a:pt x="4" y="61"/>
                  </a:lnTo>
                  <a:lnTo>
                    <a:pt x="0" y="50"/>
                  </a:lnTo>
                  <a:lnTo>
                    <a:pt x="1" y="36"/>
                  </a:lnTo>
                  <a:lnTo>
                    <a:pt x="6" y="21"/>
                  </a:lnTo>
                  <a:lnTo>
                    <a:pt x="15" y="10"/>
                  </a:lnTo>
                  <a:lnTo>
                    <a:pt x="28" y="3"/>
                  </a:lnTo>
                  <a:lnTo>
                    <a:pt x="44" y="0"/>
                  </a:lnTo>
                  <a:lnTo>
                    <a:pt x="56" y="1"/>
                  </a:lnTo>
                  <a:lnTo>
                    <a:pt x="66" y="6"/>
                  </a:lnTo>
                  <a:lnTo>
                    <a:pt x="71" y="14"/>
                  </a:lnTo>
                  <a:lnTo>
                    <a:pt x="71" y="26"/>
                  </a:lnTo>
                  <a:lnTo>
                    <a:pt x="46" y="26"/>
                  </a:lnTo>
                  <a:lnTo>
                    <a:pt x="41" y="19"/>
                  </a:lnTo>
                  <a:lnTo>
                    <a:pt x="34" y="23"/>
                  </a:lnTo>
                  <a:lnTo>
                    <a:pt x="29" y="36"/>
                  </a:lnTo>
                  <a:lnTo>
                    <a:pt x="27" y="48"/>
                  </a:lnTo>
                  <a:lnTo>
                    <a:pt x="33" y="53"/>
                  </a:lnTo>
                  <a:lnTo>
                    <a:pt x="41" y="44"/>
                  </a:lnTo>
                  <a:lnTo>
                    <a:pt x="68" y="4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9" name="Freeform 8"/>
            <p:cNvSpPr>
              <a:spLocks/>
            </p:cNvSpPr>
            <p:nvPr/>
          </p:nvSpPr>
          <p:spPr bwMode="black">
            <a:xfrm>
              <a:off x="680" y="3549"/>
              <a:ext cx="87" cy="68"/>
            </a:xfrm>
            <a:custGeom>
              <a:avLst/>
              <a:gdLst/>
              <a:ahLst/>
              <a:cxnLst>
                <a:cxn ang="0">
                  <a:pos x="15" y="0"/>
                </a:cxn>
                <a:cxn ang="0">
                  <a:pos x="42" y="0"/>
                </a:cxn>
                <a:cxn ang="0">
                  <a:pos x="35" y="28"/>
                </a:cxn>
                <a:cxn ang="0">
                  <a:pos x="56" y="0"/>
                </a:cxn>
                <a:cxn ang="0">
                  <a:pos x="86" y="0"/>
                </a:cxn>
                <a:cxn ang="0">
                  <a:pos x="60" y="32"/>
                </a:cxn>
                <a:cxn ang="0">
                  <a:pos x="73" y="67"/>
                </a:cxn>
                <a:cxn ang="0">
                  <a:pos x="44" y="67"/>
                </a:cxn>
                <a:cxn ang="0">
                  <a:pos x="34" y="37"/>
                </a:cxn>
                <a:cxn ang="0">
                  <a:pos x="27" y="67"/>
                </a:cxn>
                <a:cxn ang="0">
                  <a:pos x="0" y="67"/>
                </a:cxn>
                <a:cxn ang="0">
                  <a:pos x="15" y="0"/>
                </a:cxn>
              </a:cxnLst>
              <a:rect l="0" t="0" r="r" b="b"/>
              <a:pathLst>
                <a:path w="87" h="68">
                  <a:moveTo>
                    <a:pt x="15" y="0"/>
                  </a:moveTo>
                  <a:lnTo>
                    <a:pt x="42" y="0"/>
                  </a:lnTo>
                  <a:lnTo>
                    <a:pt x="35" y="28"/>
                  </a:lnTo>
                  <a:lnTo>
                    <a:pt x="56" y="0"/>
                  </a:lnTo>
                  <a:lnTo>
                    <a:pt x="86" y="0"/>
                  </a:lnTo>
                  <a:lnTo>
                    <a:pt x="60" y="32"/>
                  </a:lnTo>
                  <a:lnTo>
                    <a:pt x="73" y="67"/>
                  </a:lnTo>
                  <a:lnTo>
                    <a:pt x="44" y="67"/>
                  </a:lnTo>
                  <a:lnTo>
                    <a:pt x="34" y="37"/>
                  </a:lnTo>
                  <a:lnTo>
                    <a:pt x="27" y="67"/>
                  </a:lnTo>
                  <a:lnTo>
                    <a:pt x="0" y="67"/>
                  </a:lnTo>
                  <a:lnTo>
                    <a:pt x="15"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0" name="Freeform 9"/>
            <p:cNvSpPr>
              <a:spLocks/>
            </p:cNvSpPr>
            <p:nvPr/>
          </p:nvSpPr>
          <p:spPr bwMode="black">
            <a:xfrm>
              <a:off x="818" y="3549"/>
              <a:ext cx="82" cy="68"/>
            </a:xfrm>
            <a:custGeom>
              <a:avLst/>
              <a:gdLst/>
              <a:ahLst/>
              <a:cxnLst>
                <a:cxn ang="0">
                  <a:pos x="44" y="42"/>
                </a:cxn>
                <a:cxn ang="0">
                  <a:pos x="33" y="42"/>
                </a:cxn>
                <a:cxn ang="0">
                  <a:pos x="27" y="67"/>
                </a:cxn>
                <a:cxn ang="0">
                  <a:pos x="0" y="67"/>
                </a:cxn>
                <a:cxn ang="0">
                  <a:pos x="15" y="0"/>
                </a:cxn>
                <a:cxn ang="0">
                  <a:pos x="42" y="0"/>
                </a:cxn>
                <a:cxn ang="0">
                  <a:pos x="36" y="23"/>
                </a:cxn>
                <a:cxn ang="0">
                  <a:pos x="49" y="23"/>
                </a:cxn>
                <a:cxn ang="0">
                  <a:pos x="54" y="0"/>
                </a:cxn>
                <a:cxn ang="0">
                  <a:pos x="81" y="0"/>
                </a:cxn>
                <a:cxn ang="0">
                  <a:pos x="68" y="67"/>
                </a:cxn>
                <a:cxn ang="0">
                  <a:pos x="40" y="67"/>
                </a:cxn>
                <a:cxn ang="0">
                  <a:pos x="44" y="42"/>
                </a:cxn>
              </a:cxnLst>
              <a:rect l="0" t="0" r="r" b="b"/>
              <a:pathLst>
                <a:path w="82" h="68">
                  <a:moveTo>
                    <a:pt x="44" y="42"/>
                  </a:moveTo>
                  <a:lnTo>
                    <a:pt x="33" y="42"/>
                  </a:lnTo>
                  <a:lnTo>
                    <a:pt x="27" y="67"/>
                  </a:lnTo>
                  <a:lnTo>
                    <a:pt x="0" y="67"/>
                  </a:lnTo>
                  <a:lnTo>
                    <a:pt x="15" y="0"/>
                  </a:lnTo>
                  <a:lnTo>
                    <a:pt x="42" y="0"/>
                  </a:lnTo>
                  <a:lnTo>
                    <a:pt x="36" y="23"/>
                  </a:lnTo>
                  <a:lnTo>
                    <a:pt x="49" y="23"/>
                  </a:lnTo>
                  <a:lnTo>
                    <a:pt x="54" y="0"/>
                  </a:lnTo>
                  <a:lnTo>
                    <a:pt x="81" y="0"/>
                  </a:lnTo>
                  <a:lnTo>
                    <a:pt x="68" y="67"/>
                  </a:lnTo>
                  <a:lnTo>
                    <a:pt x="40" y="67"/>
                  </a:lnTo>
                  <a:lnTo>
                    <a:pt x="44" y="42"/>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1" name="Freeform 10"/>
            <p:cNvSpPr>
              <a:spLocks/>
            </p:cNvSpPr>
            <p:nvPr/>
          </p:nvSpPr>
          <p:spPr bwMode="black">
            <a:xfrm>
              <a:off x="957" y="3549"/>
              <a:ext cx="68" cy="68"/>
            </a:xfrm>
            <a:custGeom>
              <a:avLst/>
              <a:gdLst/>
              <a:ahLst/>
              <a:cxnLst>
                <a:cxn ang="0">
                  <a:pos x="14" y="0"/>
                </a:cxn>
                <a:cxn ang="0">
                  <a:pos x="67" y="0"/>
                </a:cxn>
                <a:cxn ang="0">
                  <a:pos x="64" y="18"/>
                </a:cxn>
                <a:cxn ang="0">
                  <a:pos x="37" y="18"/>
                </a:cxn>
                <a:cxn ang="0">
                  <a:pos x="35" y="24"/>
                </a:cxn>
                <a:cxn ang="0">
                  <a:pos x="59" y="24"/>
                </a:cxn>
                <a:cxn ang="0">
                  <a:pos x="56" y="42"/>
                </a:cxn>
                <a:cxn ang="0">
                  <a:pos x="31" y="42"/>
                </a:cxn>
                <a:cxn ang="0">
                  <a:pos x="29" y="49"/>
                </a:cxn>
                <a:cxn ang="0">
                  <a:pos x="57" y="49"/>
                </a:cxn>
                <a:cxn ang="0">
                  <a:pos x="54" y="67"/>
                </a:cxn>
                <a:cxn ang="0">
                  <a:pos x="0" y="67"/>
                </a:cxn>
                <a:cxn ang="0">
                  <a:pos x="14" y="0"/>
                </a:cxn>
              </a:cxnLst>
              <a:rect l="0" t="0" r="r" b="b"/>
              <a:pathLst>
                <a:path w="68" h="68">
                  <a:moveTo>
                    <a:pt x="14" y="0"/>
                  </a:moveTo>
                  <a:lnTo>
                    <a:pt x="67" y="0"/>
                  </a:lnTo>
                  <a:lnTo>
                    <a:pt x="64" y="18"/>
                  </a:lnTo>
                  <a:lnTo>
                    <a:pt x="37" y="18"/>
                  </a:lnTo>
                  <a:lnTo>
                    <a:pt x="35" y="24"/>
                  </a:lnTo>
                  <a:lnTo>
                    <a:pt x="59" y="24"/>
                  </a:lnTo>
                  <a:lnTo>
                    <a:pt x="56" y="42"/>
                  </a:lnTo>
                  <a:lnTo>
                    <a:pt x="31" y="42"/>
                  </a:lnTo>
                  <a:lnTo>
                    <a:pt x="29" y="49"/>
                  </a:lnTo>
                  <a:lnTo>
                    <a:pt x="57" y="49"/>
                  </a:lnTo>
                  <a:lnTo>
                    <a:pt x="54" y="67"/>
                  </a:lnTo>
                  <a:lnTo>
                    <a:pt x="0" y="67"/>
                  </a:lnTo>
                  <a:lnTo>
                    <a:pt x="14"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2" name="Freeform 11"/>
            <p:cNvSpPr>
              <a:spLocks/>
            </p:cNvSpPr>
            <p:nvPr/>
          </p:nvSpPr>
          <p:spPr bwMode="black">
            <a:xfrm>
              <a:off x="1085" y="3549"/>
              <a:ext cx="66" cy="68"/>
            </a:xfrm>
            <a:custGeom>
              <a:avLst/>
              <a:gdLst/>
              <a:ahLst/>
              <a:cxnLst>
                <a:cxn ang="0">
                  <a:pos x="14" y="0"/>
                </a:cxn>
                <a:cxn ang="0">
                  <a:pos x="65" y="0"/>
                </a:cxn>
                <a:cxn ang="0">
                  <a:pos x="62" y="18"/>
                </a:cxn>
                <a:cxn ang="0">
                  <a:pos x="35" y="18"/>
                </a:cxn>
                <a:cxn ang="0">
                  <a:pos x="35" y="24"/>
                </a:cxn>
                <a:cxn ang="0">
                  <a:pos x="58" y="24"/>
                </a:cxn>
                <a:cxn ang="0">
                  <a:pos x="54" y="42"/>
                </a:cxn>
                <a:cxn ang="0">
                  <a:pos x="30" y="42"/>
                </a:cxn>
                <a:cxn ang="0">
                  <a:pos x="28" y="49"/>
                </a:cxn>
                <a:cxn ang="0">
                  <a:pos x="56" y="49"/>
                </a:cxn>
                <a:cxn ang="0">
                  <a:pos x="52" y="67"/>
                </a:cxn>
                <a:cxn ang="0">
                  <a:pos x="0" y="67"/>
                </a:cxn>
                <a:cxn ang="0">
                  <a:pos x="14" y="0"/>
                </a:cxn>
              </a:cxnLst>
              <a:rect l="0" t="0" r="r" b="b"/>
              <a:pathLst>
                <a:path w="66" h="68">
                  <a:moveTo>
                    <a:pt x="14" y="0"/>
                  </a:moveTo>
                  <a:lnTo>
                    <a:pt x="65" y="0"/>
                  </a:lnTo>
                  <a:lnTo>
                    <a:pt x="62" y="18"/>
                  </a:lnTo>
                  <a:lnTo>
                    <a:pt x="35" y="18"/>
                  </a:lnTo>
                  <a:lnTo>
                    <a:pt x="35" y="24"/>
                  </a:lnTo>
                  <a:lnTo>
                    <a:pt x="58" y="24"/>
                  </a:lnTo>
                  <a:lnTo>
                    <a:pt x="54" y="42"/>
                  </a:lnTo>
                  <a:lnTo>
                    <a:pt x="30" y="42"/>
                  </a:lnTo>
                  <a:lnTo>
                    <a:pt x="28" y="49"/>
                  </a:lnTo>
                  <a:lnTo>
                    <a:pt x="56" y="49"/>
                  </a:lnTo>
                  <a:lnTo>
                    <a:pt x="52" y="67"/>
                  </a:lnTo>
                  <a:lnTo>
                    <a:pt x="0" y="67"/>
                  </a:lnTo>
                  <a:lnTo>
                    <a:pt x="14"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3" name="Freeform 12"/>
            <p:cNvSpPr>
              <a:spLocks/>
            </p:cNvSpPr>
            <p:nvPr/>
          </p:nvSpPr>
          <p:spPr bwMode="black">
            <a:xfrm>
              <a:off x="1213" y="3549"/>
              <a:ext cx="78" cy="68"/>
            </a:xfrm>
            <a:custGeom>
              <a:avLst/>
              <a:gdLst/>
              <a:ahLst/>
              <a:cxnLst>
                <a:cxn ang="0">
                  <a:pos x="14" y="0"/>
                </a:cxn>
                <a:cxn ang="0">
                  <a:pos x="46" y="0"/>
                </a:cxn>
                <a:cxn ang="0">
                  <a:pos x="63" y="3"/>
                </a:cxn>
                <a:cxn ang="0">
                  <a:pos x="72" y="10"/>
                </a:cxn>
                <a:cxn ang="0">
                  <a:pos x="77" y="21"/>
                </a:cxn>
                <a:cxn ang="0">
                  <a:pos x="75" y="34"/>
                </a:cxn>
                <a:cxn ang="0">
                  <a:pos x="69" y="48"/>
                </a:cxn>
                <a:cxn ang="0">
                  <a:pos x="60" y="58"/>
                </a:cxn>
                <a:cxn ang="0">
                  <a:pos x="48" y="64"/>
                </a:cxn>
                <a:cxn ang="0">
                  <a:pos x="33" y="67"/>
                </a:cxn>
                <a:cxn ang="0">
                  <a:pos x="0" y="67"/>
                </a:cxn>
                <a:cxn ang="0">
                  <a:pos x="14" y="0"/>
                </a:cxn>
                <a:cxn ang="0">
                  <a:pos x="29" y="51"/>
                </a:cxn>
                <a:cxn ang="0">
                  <a:pos x="33" y="51"/>
                </a:cxn>
                <a:cxn ang="0">
                  <a:pos x="42" y="47"/>
                </a:cxn>
                <a:cxn ang="0">
                  <a:pos x="47" y="34"/>
                </a:cxn>
                <a:cxn ang="0">
                  <a:pos x="48" y="20"/>
                </a:cxn>
                <a:cxn ang="0">
                  <a:pos x="40" y="15"/>
                </a:cxn>
                <a:cxn ang="0">
                  <a:pos x="37" y="15"/>
                </a:cxn>
                <a:cxn ang="0">
                  <a:pos x="29" y="51"/>
                </a:cxn>
                <a:cxn ang="0">
                  <a:pos x="14" y="0"/>
                </a:cxn>
              </a:cxnLst>
              <a:rect l="0" t="0" r="r" b="b"/>
              <a:pathLst>
                <a:path w="78" h="68">
                  <a:moveTo>
                    <a:pt x="14" y="0"/>
                  </a:moveTo>
                  <a:lnTo>
                    <a:pt x="46" y="0"/>
                  </a:lnTo>
                  <a:lnTo>
                    <a:pt x="63" y="3"/>
                  </a:lnTo>
                  <a:lnTo>
                    <a:pt x="72" y="10"/>
                  </a:lnTo>
                  <a:lnTo>
                    <a:pt x="77" y="21"/>
                  </a:lnTo>
                  <a:lnTo>
                    <a:pt x="75" y="34"/>
                  </a:lnTo>
                  <a:lnTo>
                    <a:pt x="69" y="48"/>
                  </a:lnTo>
                  <a:lnTo>
                    <a:pt x="60" y="58"/>
                  </a:lnTo>
                  <a:lnTo>
                    <a:pt x="48" y="64"/>
                  </a:lnTo>
                  <a:lnTo>
                    <a:pt x="33" y="67"/>
                  </a:lnTo>
                  <a:lnTo>
                    <a:pt x="0" y="67"/>
                  </a:lnTo>
                  <a:lnTo>
                    <a:pt x="14" y="0"/>
                  </a:lnTo>
                  <a:lnTo>
                    <a:pt x="29" y="51"/>
                  </a:lnTo>
                  <a:lnTo>
                    <a:pt x="33" y="51"/>
                  </a:lnTo>
                  <a:lnTo>
                    <a:pt x="42" y="47"/>
                  </a:lnTo>
                  <a:lnTo>
                    <a:pt x="47" y="34"/>
                  </a:lnTo>
                  <a:lnTo>
                    <a:pt x="48" y="20"/>
                  </a:lnTo>
                  <a:lnTo>
                    <a:pt x="40" y="15"/>
                  </a:lnTo>
                  <a:lnTo>
                    <a:pt x="37" y="15"/>
                  </a:lnTo>
                  <a:lnTo>
                    <a:pt x="29" y="51"/>
                  </a:lnTo>
                  <a:lnTo>
                    <a:pt x="14"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4" name="Freeform 13"/>
            <p:cNvSpPr>
              <a:spLocks/>
            </p:cNvSpPr>
            <p:nvPr/>
          </p:nvSpPr>
          <p:spPr bwMode="black">
            <a:xfrm>
              <a:off x="1405" y="3549"/>
              <a:ext cx="111" cy="68"/>
            </a:xfrm>
            <a:custGeom>
              <a:avLst/>
              <a:gdLst/>
              <a:ahLst/>
              <a:cxnLst>
                <a:cxn ang="0">
                  <a:pos x="81" y="19"/>
                </a:cxn>
                <a:cxn ang="0">
                  <a:pos x="61" y="67"/>
                </a:cxn>
                <a:cxn ang="0">
                  <a:pos x="34" y="67"/>
                </a:cxn>
                <a:cxn ang="0">
                  <a:pos x="36" y="19"/>
                </a:cxn>
                <a:cxn ang="0">
                  <a:pos x="35" y="19"/>
                </a:cxn>
                <a:cxn ang="0">
                  <a:pos x="24" y="67"/>
                </a:cxn>
                <a:cxn ang="0">
                  <a:pos x="0" y="67"/>
                </a:cxn>
                <a:cxn ang="0">
                  <a:pos x="16" y="0"/>
                </a:cxn>
                <a:cxn ang="0">
                  <a:pos x="54" y="0"/>
                </a:cxn>
                <a:cxn ang="0">
                  <a:pos x="53" y="39"/>
                </a:cxn>
                <a:cxn ang="0">
                  <a:pos x="54" y="39"/>
                </a:cxn>
                <a:cxn ang="0">
                  <a:pos x="70" y="0"/>
                </a:cxn>
                <a:cxn ang="0">
                  <a:pos x="110" y="0"/>
                </a:cxn>
                <a:cxn ang="0">
                  <a:pos x="94" y="67"/>
                </a:cxn>
                <a:cxn ang="0">
                  <a:pos x="71" y="67"/>
                </a:cxn>
                <a:cxn ang="0">
                  <a:pos x="81" y="19"/>
                </a:cxn>
              </a:cxnLst>
              <a:rect l="0" t="0" r="r" b="b"/>
              <a:pathLst>
                <a:path w="111" h="68">
                  <a:moveTo>
                    <a:pt x="81" y="19"/>
                  </a:moveTo>
                  <a:lnTo>
                    <a:pt x="61" y="67"/>
                  </a:lnTo>
                  <a:lnTo>
                    <a:pt x="34" y="67"/>
                  </a:lnTo>
                  <a:lnTo>
                    <a:pt x="36" y="19"/>
                  </a:lnTo>
                  <a:lnTo>
                    <a:pt x="35" y="19"/>
                  </a:lnTo>
                  <a:lnTo>
                    <a:pt x="24" y="67"/>
                  </a:lnTo>
                  <a:lnTo>
                    <a:pt x="0" y="67"/>
                  </a:lnTo>
                  <a:lnTo>
                    <a:pt x="16" y="0"/>
                  </a:lnTo>
                  <a:lnTo>
                    <a:pt x="54" y="0"/>
                  </a:lnTo>
                  <a:lnTo>
                    <a:pt x="53" y="39"/>
                  </a:lnTo>
                  <a:lnTo>
                    <a:pt x="54" y="39"/>
                  </a:lnTo>
                  <a:lnTo>
                    <a:pt x="70" y="0"/>
                  </a:lnTo>
                  <a:lnTo>
                    <a:pt x="110" y="0"/>
                  </a:lnTo>
                  <a:lnTo>
                    <a:pt x="94" y="67"/>
                  </a:lnTo>
                  <a:lnTo>
                    <a:pt x="71" y="67"/>
                  </a:lnTo>
                  <a:lnTo>
                    <a:pt x="81" y="19"/>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5" name="Freeform 14"/>
            <p:cNvSpPr>
              <a:spLocks/>
            </p:cNvSpPr>
            <p:nvPr/>
          </p:nvSpPr>
          <p:spPr bwMode="black">
            <a:xfrm>
              <a:off x="1562" y="3549"/>
              <a:ext cx="82" cy="68"/>
            </a:xfrm>
            <a:custGeom>
              <a:avLst/>
              <a:gdLst/>
              <a:ahLst/>
              <a:cxnLst>
                <a:cxn ang="0">
                  <a:pos x="37" y="0"/>
                </a:cxn>
                <a:cxn ang="0">
                  <a:pos x="73" y="0"/>
                </a:cxn>
                <a:cxn ang="0">
                  <a:pos x="81" y="67"/>
                </a:cxn>
                <a:cxn ang="0">
                  <a:pos x="52" y="67"/>
                </a:cxn>
                <a:cxn ang="0">
                  <a:pos x="51" y="55"/>
                </a:cxn>
                <a:cxn ang="0">
                  <a:pos x="32" y="55"/>
                </a:cxn>
                <a:cxn ang="0">
                  <a:pos x="27" y="67"/>
                </a:cxn>
                <a:cxn ang="0">
                  <a:pos x="0" y="67"/>
                </a:cxn>
                <a:cxn ang="0">
                  <a:pos x="37" y="0"/>
                </a:cxn>
                <a:cxn ang="0">
                  <a:pos x="51" y="39"/>
                </a:cxn>
                <a:cxn ang="0">
                  <a:pos x="51" y="14"/>
                </a:cxn>
                <a:cxn ang="0">
                  <a:pos x="41" y="39"/>
                </a:cxn>
                <a:cxn ang="0">
                  <a:pos x="51" y="39"/>
                </a:cxn>
                <a:cxn ang="0">
                  <a:pos x="37" y="0"/>
                </a:cxn>
              </a:cxnLst>
              <a:rect l="0" t="0" r="r" b="b"/>
              <a:pathLst>
                <a:path w="82" h="68">
                  <a:moveTo>
                    <a:pt x="37" y="0"/>
                  </a:moveTo>
                  <a:lnTo>
                    <a:pt x="73" y="0"/>
                  </a:lnTo>
                  <a:lnTo>
                    <a:pt x="81" y="67"/>
                  </a:lnTo>
                  <a:lnTo>
                    <a:pt x="52" y="67"/>
                  </a:lnTo>
                  <a:lnTo>
                    <a:pt x="51" y="55"/>
                  </a:lnTo>
                  <a:lnTo>
                    <a:pt x="32" y="55"/>
                  </a:lnTo>
                  <a:lnTo>
                    <a:pt x="27" y="67"/>
                  </a:lnTo>
                  <a:lnTo>
                    <a:pt x="0" y="67"/>
                  </a:lnTo>
                  <a:lnTo>
                    <a:pt x="37" y="0"/>
                  </a:lnTo>
                  <a:lnTo>
                    <a:pt x="51" y="39"/>
                  </a:lnTo>
                  <a:lnTo>
                    <a:pt x="51" y="14"/>
                  </a:lnTo>
                  <a:lnTo>
                    <a:pt x="41" y="39"/>
                  </a:lnTo>
                  <a:lnTo>
                    <a:pt x="51" y="39"/>
                  </a:lnTo>
                  <a:lnTo>
                    <a:pt x="37"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6" name="Freeform 15"/>
            <p:cNvSpPr>
              <a:spLocks/>
            </p:cNvSpPr>
            <p:nvPr/>
          </p:nvSpPr>
          <p:spPr bwMode="black">
            <a:xfrm>
              <a:off x="1714" y="3549"/>
              <a:ext cx="78" cy="68"/>
            </a:xfrm>
            <a:custGeom>
              <a:avLst/>
              <a:gdLst/>
              <a:ahLst/>
              <a:cxnLst>
                <a:cxn ang="0">
                  <a:pos x="15" y="0"/>
                </a:cxn>
                <a:cxn ang="0">
                  <a:pos x="56" y="0"/>
                </a:cxn>
                <a:cxn ang="0">
                  <a:pos x="73" y="4"/>
                </a:cxn>
                <a:cxn ang="0">
                  <a:pos x="77" y="18"/>
                </a:cxn>
                <a:cxn ang="0">
                  <a:pos x="71" y="27"/>
                </a:cxn>
                <a:cxn ang="0">
                  <a:pos x="58" y="34"/>
                </a:cxn>
                <a:cxn ang="0">
                  <a:pos x="69" y="41"/>
                </a:cxn>
                <a:cxn ang="0">
                  <a:pos x="69" y="52"/>
                </a:cxn>
                <a:cxn ang="0">
                  <a:pos x="69" y="67"/>
                </a:cxn>
                <a:cxn ang="0">
                  <a:pos x="41" y="67"/>
                </a:cxn>
                <a:cxn ang="0">
                  <a:pos x="42" y="47"/>
                </a:cxn>
                <a:cxn ang="0">
                  <a:pos x="36" y="42"/>
                </a:cxn>
                <a:cxn ang="0">
                  <a:pos x="33" y="42"/>
                </a:cxn>
                <a:cxn ang="0">
                  <a:pos x="28" y="67"/>
                </a:cxn>
                <a:cxn ang="0">
                  <a:pos x="0" y="67"/>
                </a:cxn>
                <a:cxn ang="0">
                  <a:pos x="15" y="0"/>
                </a:cxn>
                <a:cxn ang="0">
                  <a:pos x="38" y="28"/>
                </a:cxn>
                <a:cxn ang="0">
                  <a:pos x="46" y="26"/>
                </a:cxn>
                <a:cxn ang="0">
                  <a:pos x="48" y="21"/>
                </a:cxn>
                <a:cxn ang="0">
                  <a:pos x="41" y="15"/>
                </a:cxn>
                <a:cxn ang="0">
                  <a:pos x="39" y="15"/>
                </a:cxn>
                <a:cxn ang="0">
                  <a:pos x="36" y="28"/>
                </a:cxn>
                <a:cxn ang="0">
                  <a:pos x="38" y="28"/>
                </a:cxn>
                <a:cxn ang="0">
                  <a:pos x="15" y="0"/>
                </a:cxn>
              </a:cxnLst>
              <a:rect l="0" t="0" r="r" b="b"/>
              <a:pathLst>
                <a:path w="78" h="68">
                  <a:moveTo>
                    <a:pt x="15" y="0"/>
                  </a:moveTo>
                  <a:lnTo>
                    <a:pt x="56" y="0"/>
                  </a:lnTo>
                  <a:lnTo>
                    <a:pt x="73" y="4"/>
                  </a:lnTo>
                  <a:lnTo>
                    <a:pt x="77" y="18"/>
                  </a:lnTo>
                  <a:lnTo>
                    <a:pt x="71" y="27"/>
                  </a:lnTo>
                  <a:lnTo>
                    <a:pt x="58" y="34"/>
                  </a:lnTo>
                  <a:lnTo>
                    <a:pt x="69" y="41"/>
                  </a:lnTo>
                  <a:lnTo>
                    <a:pt x="69" y="52"/>
                  </a:lnTo>
                  <a:lnTo>
                    <a:pt x="69" y="67"/>
                  </a:lnTo>
                  <a:lnTo>
                    <a:pt x="41" y="67"/>
                  </a:lnTo>
                  <a:lnTo>
                    <a:pt x="42" y="47"/>
                  </a:lnTo>
                  <a:lnTo>
                    <a:pt x="36" y="42"/>
                  </a:lnTo>
                  <a:lnTo>
                    <a:pt x="33" y="42"/>
                  </a:lnTo>
                  <a:lnTo>
                    <a:pt x="28" y="67"/>
                  </a:lnTo>
                  <a:lnTo>
                    <a:pt x="0" y="67"/>
                  </a:lnTo>
                  <a:lnTo>
                    <a:pt x="15" y="0"/>
                  </a:lnTo>
                  <a:lnTo>
                    <a:pt x="38" y="28"/>
                  </a:lnTo>
                  <a:lnTo>
                    <a:pt x="46" y="26"/>
                  </a:lnTo>
                  <a:lnTo>
                    <a:pt x="48" y="21"/>
                  </a:lnTo>
                  <a:lnTo>
                    <a:pt x="41" y="15"/>
                  </a:lnTo>
                  <a:lnTo>
                    <a:pt x="39" y="15"/>
                  </a:lnTo>
                  <a:lnTo>
                    <a:pt x="36" y="28"/>
                  </a:lnTo>
                  <a:lnTo>
                    <a:pt x="38" y="28"/>
                  </a:lnTo>
                  <a:lnTo>
                    <a:pt x="15"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7" name="Freeform 16"/>
            <p:cNvSpPr>
              <a:spLocks/>
            </p:cNvSpPr>
            <p:nvPr/>
          </p:nvSpPr>
          <p:spPr bwMode="black">
            <a:xfrm>
              <a:off x="1863" y="3549"/>
              <a:ext cx="65" cy="68"/>
            </a:xfrm>
            <a:custGeom>
              <a:avLst/>
              <a:gdLst/>
              <a:ahLst/>
              <a:cxnLst>
                <a:cxn ang="0">
                  <a:pos x="16" y="18"/>
                </a:cxn>
                <a:cxn ang="0">
                  <a:pos x="0" y="18"/>
                </a:cxn>
                <a:cxn ang="0">
                  <a:pos x="4" y="0"/>
                </a:cxn>
                <a:cxn ang="0">
                  <a:pos x="64" y="0"/>
                </a:cxn>
                <a:cxn ang="0">
                  <a:pos x="60" y="18"/>
                </a:cxn>
                <a:cxn ang="0">
                  <a:pos x="43" y="18"/>
                </a:cxn>
                <a:cxn ang="0">
                  <a:pos x="32" y="67"/>
                </a:cxn>
                <a:cxn ang="0">
                  <a:pos x="6" y="67"/>
                </a:cxn>
                <a:cxn ang="0">
                  <a:pos x="16" y="18"/>
                </a:cxn>
              </a:cxnLst>
              <a:rect l="0" t="0" r="r" b="b"/>
              <a:pathLst>
                <a:path w="65" h="68">
                  <a:moveTo>
                    <a:pt x="16" y="18"/>
                  </a:moveTo>
                  <a:lnTo>
                    <a:pt x="0" y="18"/>
                  </a:lnTo>
                  <a:lnTo>
                    <a:pt x="4" y="0"/>
                  </a:lnTo>
                  <a:lnTo>
                    <a:pt x="64" y="0"/>
                  </a:lnTo>
                  <a:lnTo>
                    <a:pt x="60" y="18"/>
                  </a:lnTo>
                  <a:lnTo>
                    <a:pt x="43" y="18"/>
                  </a:lnTo>
                  <a:lnTo>
                    <a:pt x="32" y="67"/>
                  </a:lnTo>
                  <a:lnTo>
                    <a:pt x="6" y="67"/>
                  </a:lnTo>
                  <a:lnTo>
                    <a:pt x="16" y="1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8" name="Freeform 17"/>
            <p:cNvSpPr>
              <a:spLocks/>
            </p:cNvSpPr>
            <p:nvPr/>
          </p:nvSpPr>
          <p:spPr bwMode="black">
            <a:xfrm>
              <a:off x="1985" y="3549"/>
              <a:ext cx="39" cy="68"/>
            </a:xfrm>
            <a:custGeom>
              <a:avLst/>
              <a:gdLst/>
              <a:ahLst/>
              <a:cxnLst>
                <a:cxn ang="0">
                  <a:pos x="12" y="0"/>
                </a:cxn>
                <a:cxn ang="0">
                  <a:pos x="38" y="0"/>
                </a:cxn>
                <a:cxn ang="0">
                  <a:pos x="24" y="67"/>
                </a:cxn>
                <a:cxn ang="0">
                  <a:pos x="0" y="67"/>
                </a:cxn>
                <a:cxn ang="0">
                  <a:pos x="12" y="0"/>
                </a:cxn>
              </a:cxnLst>
              <a:rect l="0" t="0" r="r" b="b"/>
              <a:pathLst>
                <a:path w="39" h="68">
                  <a:moveTo>
                    <a:pt x="12" y="0"/>
                  </a:moveTo>
                  <a:lnTo>
                    <a:pt x="38" y="0"/>
                  </a:lnTo>
                  <a:lnTo>
                    <a:pt x="24" y="67"/>
                  </a:lnTo>
                  <a:lnTo>
                    <a:pt x="0" y="67"/>
                  </a:lnTo>
                  <a:lnTo>
                    <a:pt x="12"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sp>
          <p:nvSpPr>
            <p:cNvPr id="19" name="Freeform 18"/>
            <p:cNvSpPr>
              <a:spLocks/>
            </p:cNvSpPr>
            <p:nvPr/>
          </p:nvSpPr>
          <p:spPr bwMode="black">
            <a:xfrm>
              <a:off x="2086" y="3549"/>
              <a:ext cx="87" cy="68"/>
            </a:xfrm>
            <a:custGeom>
              <a:avLst/>
              <a:gdLst/>
              <a:ahLst/>
              <a:cxnLst>
                <a:cxn ang="0">
                  <a:pos x="14" y="0"/>
                </a:cxn>
                <a:cxn ang="0">
                  <a:pos x="48" y="0"/>
                </a:cxn>
                <a:cxn ang="0">
                  <a:pos x="54" y="39"/>
                </a:cxn>
                <a:cxn ang="0">
                  <a:pos x="63" y="0"/>
                </a:cxn>
                <a:cxn ang="0">
                  <a:pos x="86" y="0"/>
                </a:cxn>
                <a:cxn ang="0">
                  <a:pos x="71" y="67"/>
                </a:cxn>
                <a:cxn ang="0">
                  <a:pos x="37" y="67"/>
                </a:cxn>
                <a:cxn ang="0">
                  <a:pos x="32" y="26"/>
                </a:cxn>
                <a:cxn ang="0">
                  <a:pos x="22" y="67"/>
                </a:cxn>
                <a:cxn ang="0">
                  <a:pos x="0" y="67"/>
                </a:cxn>
                <a:cxn ang="0">
                  <a:pos x="14" y="0"/>
                </a:cxn>
              </a:cxnLst>
              <a:rect l="0" t="0" r="r" b="b"/>
              <a:pathLst>
                <a:path w="87" h="68">
                  <a:moveTo>
                    <a:pt x="14" y="0"/>
                  </a:moveTo>
                  <a:lnTo>
                    <a:pt x="48" y="0"/>
                  </a:lnTo>
                  <a:lnTo>
                    <a:pt x="54" y="39"/>
                  </a:lnTo>
                  <a:lnTo>
                    <a:pt x="63" y="0"/>
                  </a:lnTo>
                  <a:lnTo>
                    <a:pt x="86" y="0"/>
                  </a:lnTo>
                  <a:lnTo>
                    <a:pt x="71" y="67"/>
                  </a:lnTo>
                  <a:lnTo>
                    <a:pt x="37" y="67"/>
                  </a:lnTo>
                  <a:lnTo>
                    <a:pt x="32" y="26"/>
                  </a:lnTo>
                  <a:lnTo>
                    <a:pt x="22" y="67"/>
                  </a:lnTo>
                  <a:lnTo>
                    <a:pt x="0" y="67"/>
                  </a:lnTo>
                  <a:lnTo>
                    <a:pt x="14" y="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dirty="0">
                <a:solidFill>
                  <a:schemeClr val="bg2"/>
                </a:solidFill>
              </a:endParaRPr>
            </a:p>
          </p:txBody>
        </p:sp>
      </p:grpSp>
      <p:sp>
        <p:nvSpPr>
          <p:cNvPr id="4" name="TextBox 3"/>
          <p:cNvSpPr txBox="1"/>
          <p:nvPr/>
        </p:nvSpPr>
        <p:spPr>
          <a:xfrm>
            <a:off x="5791200" y="5867400"/>
            <a:ext cx="2133600" cy="369332"/>
          </a:xfrm>
          <a:prstGeom prst="rect">
            <a:avLst/>
          </a:prstGeom>
          <a:noFill/>
        </p:spPr>
        <p:txBody>
          <a:bodyPr wrap="square" rtlCol="0">
            <a:spAutoFit/>
          </a:bodyPr>
          <a:lstStyle/>
          <a:p>
            <a:r>
              <a:rPr lang="en-US" dirty="0" smtClean="0">
                <a:solidFill>
                  <a:schemeClr val="bg1"/>
                </a:solidFill>
              </a:rPr>
              <a:t>Jim Paradise</a:t>
            </a:r>
            <a:endParaRPr lang="en-US" dirty="0">
              <a:solidFill>
                <a:schemeClr val="bg1"/>
              </a:solidFill>
            </a:endParaRPr>
          </a:p>
        </p:txBody>
      </p:sp>
    </p:spTree>
    <p:extLst>
      <p:ext uri="{BB962C8B-B14F-4D97-AF65-F5344CB8AC3E}">
        <p14:creationId xmlns:p14="http://schemas.microsoft.com/office/powerpoint/2010/main" val="1159604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4" name="Title 3"/>
          <p:cNvSpPr>
            <a:spLocks noGrp="1"/>
          </p:cNvSpPr>
          <p:nvPr>
            <p:ph type="title"/>
          </p:nvPr>
        </p:nvSpPr>
        <p:spPr/>
        <p:txBody>
          <a:bodyPr>
            <a:normAutofit/>
          </a:bodyPr>
          <a:lstStyle/>
          <a:p>
            <a:r>
              <a:rPr lang="en-US" dirty="0" smtClean="0"/>
              <a:t>Forward Bay Cover Separation Test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7924800" cy="4457700"/>
          </a:xfrm>
          <a:prstGeom prst="rect">
            <a:avLst/>
          </a:prstGeom>
        </p:spPr>
      </p:pic>
    </p:spTree>
    <p:extLst>
      <p:ext uri="{BB962C8B-B14F-4D97-AF65-F5344CB8AC3E}">
        <p14:creationId xmlns:p14="http://schemas.microsoft.com/office/powerpoint/2010/main" val="377867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t>Crew Ascent Simulations</a:t>
            </a:r>
            <a:endParaRPr lang="en-US" b="0" dirty="0"/>
          </a:p>
        </p:txBody>
      </p:sp>
      <p:pic>
        <p:nvPicPr>
          <p:cNvPr id="3074" name="Picture 2" descr="Z:\JSC MAR\2013\Sept 2013\Photos\130930095129-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9245" r="2439"/>
          <a:stretch/>
        </p:blipFill>
        <p:spPr bwMode="auto">
          <a:xfrm>
            <a:off x="476250" y="1066800"/>
            <a:ext cx="8382000" cy="5185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2" name="Rectangle 11"/>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3" name="TextBox 12"/>
          <p:cNvSpPr txBox="1"/>
          <p:nvPr/>
        </p:nvSpPr>
        <p:spPr>
          <a:xfrm>
            <a:off x="476250" y="6538525"/>
            <a:ext cx="2012667"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JOHNSON SPACE CENTER, TX</a:t>
            </a:r>
            <a:endParaRPr lang="en-US" sz="1200" b="1" dirty="0">
              <a:solidFill>
                <a:prstClr val="white"/>
              </a:solidFill>
              <a:latin typeface="Arial" charset="0"/>
              <a:ea typeface="ＭＳ Ｐゴシック" pitchFamily="-112" charset="-128"/>
            </a:endParaRPr>
          </a:p>
        </p:txBody>
      </p:sp>
    </p:spTree>
    <p:extLst>
      <p:ext uri="{BB962C8B-B14F-4D97-AF65-F5344CB8AC3E}">
        <p14:creationId xmlns:p14="http://schemas.microsoft.com/office/powerpoint/2010/main" val="260257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Photos\MCC\9-26-13\jsc2013e089458[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7627" y="1288749"/>
            <a:ext cx="8102974" cy="52151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0" dirty="0" smtClean="0"/>
              <a:t>Mission Control Center Ready</a:t>
            </a:r>
            <a:endParaRPr lang="en-US" b="0" dirty="0"/>
          </a:p>
        </p:txBody>
      </p:sp>
      <p:sp>
        <p:nvSpPr>
          <p:cNvPr id="6" name="Rectangle 5"/>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7" name="Rectangle 6"/>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0" name="TextBox 9"/>
          <p:cNvSpPr txBox="1"/>
          <p:nvPr/>
        </p:nvSpPr>
        <p:spPr>
          <a:xfrm>
            <a:off x="476250" y="6538525"/>
            <a:ext cx="2012667"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JOHNSON SPACE CENTER, TX</a:t>
            </a:r>
            <a:endParaRPr lang="en-US" sz="1200" b="1" dirty="0">
              <a:solidFill>
                <a:prstClr val="white"/>
              </a:solidFill>
              <a:latin typeface="Arial" charset="0"/>
              <a:ea typeface="ＭＳ Ｐゴシック" pitchFamily="-112" charset="-128"/>
            </a:endParaRPr>
          </a:p>
        </p:txBody>
      </p:sp>
    </p:spTree>
    <p:extLst>
      <p:ext uri="{BB962C8B-B14F-4D97-AF65-F5344CB8AC3E}">
        <p14:creationId xmlns:p14="http://schemas.microsoft.com/office/powerpoint/2010/main" val="66010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2" name="Title 1"/>
          <p:cNvSpPr>
            <a:spLocks noGrp="1"/>
          </p:cNvSpPr>
          <p:nvPr>
            <p:ph type="title"/>
          </p:nvPr>
        </p:nvSpPr>
        <p:spPr/>
        <p:txBody>
          <a:bodyPr>
            <a:normAutofit fontScale="90000"/>
          </a:bodyPr>
          <a:lstStyle/>
          <a:p>
            <a:r>
              <a:rPr lang="en-US" b="0" dirty="0" smtClean="0"/>
              <a:t>EFT-1 Delta IV Heavy Launch Vehicle</a:t>
            </a:r>
            <a:endParaRPr lang="en-US" b="0" dirty="0"/>
          </a:p>
        </p:txBody>
      </p:sp>
      <p:pic>
        <p:nvPicPr>
          <p:cNvPr id="11" name="Picture 3" descr="C:\Users\rsinyak\Desktop\Dan D\EFT-1 Launch Vehicle after.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a:off x="5145170" y="1266904"/>
            <a:ext cx="3373119" cy="2248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Z:\Photos\Delta IVH\2014-1574[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330" y="1266904"/>
            <a:ext cx="3373120" cy="2248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3d\Reference Images\Orion\2014-2563.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125000"/>
                    </a14:imgEffect>
                    <a14:imgEffect>
                      <a14:brightnessContrast bright="22000" contrast="-15000"/>
                    </a14:imgEffect>
                  </a14:imgLayer>
                </a14:imgProps>
              </a:ext>
              <a:ext uri="{28A0092B-C50C-407E-A947-70E740481C1C}">
                <a14:useLocalDpi xmlns:a14="http://schemas.microsoft.com/office/drawing/2010/main"/>
              </a:ext>
            </a:extLst>
          </a:blip>
          <a:srcRect/>
          <a:stretch/>
        </p:blipFill>
        <p:spPr bwMode="auto">
          <a:xfrm>
            <a:off x="685800" y="4049892"/>
            <a:ext cx="3250329" cy="19783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rsinyak\Desktop\Dan D\EFT-1 Launch Vehicle after 2.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257800" y="4025900"/>
            <a:ext cx="3250329" cy="195989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bwMode="auto">
          <a:xfrm>
            <a:off x="0" y="3741737"/>
            <a:ext cx="9144000"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a:off x="4572000" y="862753"/>
            <a:ext cx="0" cy="5623772"/>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5" name="Rectangle 14"/>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6" name="TextBox 15"/>
          <p:cNvSpPr txBox="1"/>
          <p:nvPr/>
        </p:nvSpPr>
        <p:spPr>
          <a:xfrm>
            <a:off x="476250" y="6538525"/>
            <a:ext cx="2819426" cy="276999"/>
          </a:xfrm>
          <a:prstGeom prst="rect">
            <a:avLst/>
          </a:prstGeom>
          <a:noFill/>
        </p:spPr>
        <p:txBody>
          <a:bodyPr wrap="none" rtlCol="0" anchor="ctr" anchorCtr="0">
            <a:spAutoFit/>
          </a:bodyPr>
          <a:lstStyle/>
          <a:p>
            <a:pPr eaLnBrk="0" hangingPunct="0"/>
            <a:r>
              <a:rPr lang="en-US" sz="1200" b="1" dirty="0">
                <a:solidFill>
                  <a:prstClr val="white"/>
                </a:solidFill>
                <a:latin typeface="Arial" charset="0"/>
                <a:ea typeface="ＭＳ Ｐゴシック" pitchFamily="-112" charset="-128"/>
              </a:rPr>
              <a:t>CAPE CANAVERAL AIR FORCE STATION, FL</a:t>
            </a:r>
          </a:p>
        </p:txBody>
      </p:sp>
    </p:spTree>
    <p:extLst>
      <p:ext uri="{BB962C8B-B14F-4D97-AF65-F5344CB8AC3E}">
        <p14:creationId xmlns:p14="http://schemas.microsoft.com/office/powerpoint/2010/main" val="229306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ULA Delta IV Heavy at the launch pad</a:t>
            </a:r>
            <a:endParaRPr lang="en-US" b="0" dirty="0"/>
          </a:p>
        </p:txBody>
      </p:sp>
      <p:sp>
        <p:nvSpPr>
          <p:cNvPr id="6" name="Rectangle 5"/>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7" name="Rectangle 6"/>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0" name="TextBox 9"/>
          <p:cNvSpPr txBox="1"/>
          <p:nvPr/>
        </p:nvSpPr>
        <p:spPr>
          <a:xfrm>
            <a:off x="476250" y="6538525"/>
            <a:ext cx="2012667"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JOHNSON SPACE CENTER, TX</a:t>
            </a:r>
            <a:endParaRPr lang="en-US" sz="1200" b="1" dirty="0">
              <a:solidFill>
                <a:prstClr val="white"/>
              </a:solidFill>
              <a:latin typeface="Arial" charset="0"/>
              <a:ea typeface="ＭＳ Ｐゴシック" pitchFamily="-112" charset="-12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19200"/>
            <a:ext cx="6324600" cy="5059680"/>
          </a:xfrm>
          <a:prstGeom prst="rect">
            <a:avLst/>
          </a:prstGeom>
        </p:spPr>
      </p:pic>
    </p:spTree>
    <p:extLst>
      <p:ext uri="{BB962C8B-B14F-4D97-AF65-F5344CB8AC3E}">
        <p14:creationId xmlns:p14="http://schemas.microsoft.com/office/powerpoint/2010/main" val="54572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0" dirty="0" smtClean="0"/>
              <a:t>ESA Service Module Readied</a:t>
            </a:r>
            <a:endParaRPr lang="en-US" sz="2400" b="0" dirty="0"/>
          </a:p>
        </p:txBody>
      </p:sp>
      <p:sp>
        <p:nvSpPr>
          <p:cNvPr id="10" name="TextBox 9"/>
          <p:cNvSpPr txBox="1"/>
          <p:nvPr/>
        </p:nvSpPr>
        <p:spPr>
          <a:xfrm>
            <a:off x="4581236" y="6538523"/>
            <a:ext cx="2443554" cy="276999"/>
          </a:xfrm>
          <a:prstGeom prst="rect">
            <a:avLst/>
          </a:prstGeom>
          <a:noFill/>
        </p:spPr>
        <p:txBody>
          <a:bodyPr wrap="none" rtlCol="0" anchor="ctr" anchorCtr="0">
            <a:spAutoFit/>
          </a:bodyPr>
          <a:lstStyle/>
          <a:p>
            <a:pPr eaLnBrk="0" hangingPunct="0"/>
            <a:r>
              <a:rPr lang="en-US" sz="1200" b="1" dirty="0" smtClean="0">
                <a:latin typeface="Arial" charset="0"/>
                <a:ea typeface="ＭＳ Ｐゴシック" pitchFamily="-112" charset="-128"/>
              </a:rPr>
              <a:t>KENNEDY SPACE CENTER, FL</a:t>
            </a:r>
            <a:endParaRPr lang="en-US" sz="1200" b="1" dirty="0">
              <a:latin typeface="Arial" charset="0"/>
              <a:ea typeface="ＭＳ Ｐゴシック" pitchFamily="-112" charset="-128"/>
            </a:endParaRPr>
          </a:p>
        </p:txBody>
      </p:sp>
      <p:pic>
        <p:nvPicPr>
          <p:cNvPr id="1027" name="Picture 3" descr="C:\Users\paradise\AppData\Local\Microsoft\Windows\Temporary Internet Files\Content.IE5\EQ2MQH5H\13927100215_940b35be39_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1" y="1204968"/>
            <a:ext cx="7543800" cy="5027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9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t>Heat Shield prepped and ready</a:t>
            </a:r>
            <a:endParaRPr lang="en-US" b="0" dirty="0"/>
          </a:p>
        </p:txBody>
      </p:sp>
      <p:sp>
        <p:nvSpPr>
          <p:cNvPr id="7" name="Rectangle 6"/>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3" name="Rectangle 2"/>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8" name="TextBox 7"/>
          <p:cNvSpPr txBox="1"/>
          <p:nvPr/>
        </p:nvSpPr>
        <p:spPr>
          <a:xfrm>
            <a:off x="476250" y="6538525"/>
            <a:ext cx="1966885"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KENNEDY SPACE CENTER, FL</a:t>
            </a:r>
            <a:endParaRPr lang="en-US" sz="1200" b="1" dirty="0">
              <a:solidFill>
                <a:prstClr val="white"/>
              </a:solidFill>
              <a:latin typeface="Arial" charset="0"/>
              <a:ea typeface="ＭＳ Ｐゴシック" pitchFamily="-112" charset="-12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152526"/>
            <a:ext cx="7658100" cy="5105399"/>
          </a:xfrm>
          <a:prstGeom prst="rect">
            <a:avLst/>
          </a:prstGeom>
        </p:spPr>
      </p:pic>
    </p:spTree>
    <p:extLst>
      <p:ext uri="{BB962C8B-B14F-4D97-AF65-F5344CB8AC3E}">
        <p14:creationId xmlns:p14="http://schemas.microsoft.com/office/powerpoint/2010/main" val="406789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48B0D-1FD1-41BD-AA6F-A3762C1B6972}" type="slidenum">
              <a:rPr lang="en-US" smtClean="0">
                <a:solidFill>
                  <a:prstClr val="white"/>
                </a:solidFill>
              </a:rPr>
              <a:pPr/>
              <a:t>17</a:t>
            </a:fld>
            <a:endParaRPr lang="en-US" dirty="0">
              <a:solidFill>
                <a:prstClr val="white"/>
              </a:solidFill>
            </a:endParaRPr>
          </a:p>
        </p:txBody>
      </p:sp>
      <p:pic>
        <p:nvPicPr>
          <p:cNvPr id="5122" name="Picture 2" descr="C:\Users\paradise\AppData\Local\Microsoft\Windows\Temporary Internet Files\Content.IE5\PNRUHHSA\15016723518_5bf7cdfee4_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27" y="914162"/>
            <a:ext cx="2956801" cy="44297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28600" y="82425"/>
            <a:ext cx="8046720" cy="584775"/>
          </a:xfrm>
          <a:prstGeom prst="rect">
            <a:avLst/>
          </a:prstGeom>
        </p:spPr>
        <p:txBody>
          <a:bodyPr>
            <a:normAutofit/>
          </a:bodyPr>
          <a:lstStyle>
            <a:lvl1pPr algn="l" defTabSz="914400" rtl="0" eaLnBrk="1" latinLnBrk="0" hangingPunct="1">
              <a:spcBef>
                <a:spcPct val="0"/>
              </a:spcBef>
              <a:buNone/>
              <a:defRPr sz="3200" kern="1200">
                <a:solidFill>
                  <a:schemeClr val="bg1"/>
                </a:solidFill>
                <a:latin typeface="Century Gothic" pitchFamily="34" charset="0"/>
                <a:ea typeface="+mj-ea"/>
                <a:cs typeface="+mj-cs"/>
              </a:defRPr>
            </a:lvl1pPr>
          </a:lstStyle>
          <a:p>
            <a:pPr fontAlgn="auto">
              <a:spcAft>
                <a:spcPts val="0"/>
              </a:spcAft>
            </a:pPr>
            <a:r>
              <a:rPr lang="en-US" dirty="0" smtClean="0"/>
              <a:t>Orion-to-stage Adapter Ring Installation</a:t>
            </a:r>
            <a:endParaRPr lang="en-US" dirty="0"/>
          </a:p>
        </p:txBody>
      </p:sp>
      <p:pic>
        <p:nvPicPr>
          <p:cNvPr id="5" name="Picture 3" descr="C:\Users\paradise\AppData\Local\Microsoft\Windows\Temporary Internet Files\Content.IE5\PNRUHHSA\15202917792_e71cef755d_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4328" y="990600"/>
            <a:ext cx="3080992" cy="461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7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48B0D-1FD1-41BD-AA6F-A3762C1B6972}" type="slidenum">
              <a:rPr lang="en-US" smtClean="0">
                <a:solidFill>
                  <a:prstClr val="white"/>
                </a:solidFill>
              </a:rPr>
              <a:pPr/>
              <a:t>18</a:t>
            </a:fld>
            <a:endParaRPr lang="en-US" dirty="0">
              <a:solidFill>
                <a:prstClr val="white"/>
              </a:solidFill>
            </a:endParaRPr>
          </a:p>
        </p:txBody>
      </p:sp>
      <p:pic>
        <p:nvPicPr>
          <p:cNvPr id="7170" name="Picture 2" descr="C:\Users\paradise\AppData\Local\Microsoft\Windows\Temporary Internet Files\Content.IE5\PNRUHHSA\15514650026_f210b7abd8_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20" y="1072431"/>
            <a:ext cx="3273032" cy="49107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28600" y="82425"/>
            <a:ext cx="8046720" cy="584775"/>
          </a:xfrm>
          <a:prstGeom prst="rect">
            <a:avLst/>
          </a:prstGeom>
        </p:spPr>
        <p:txBody>
          <a:bodyPr>
            <a:normAutofit/>
          </a:bodyPr>
          <a:lstStyle>
            <a:lvl1pPr algn="l" defTabSz="914400" rtl="0" eaLnBrk="1" latinLnBrk="0" hangingPunct="1">
              <a:spcBef>
                <a:spcPct val="0"/>
              </a:spcBef>
              <a:buNone/>
              <a:defRPr sz="3200" kern="1200">
                <a:solidFill>
                  <a:schemeClr val="bg1"/>
                </a:solidFill>
                <a:latin typeface="Century Gothic" pitchFamily="34" charset="0"/>
                <a:ea typeface="+mj-ea"/>
                <a:cs typeface="+mj-cs"/>
              </a:defRPr>
            </a:lvl1pPr>
          </a:lstStyle>
          <a:p>
            <a:pPr fontAlgn="auto">
              <a:spcAft>
                <a:spcPts val="0"/>
              </a:spcAft>
            </a:pPr>
            <a:r>
              <a:rPr lang="en-US" dirty="0" smtClean="0"/>
              <a:t>Launch Abort System Installation</a:t>
            </a:r>
            <a:endParaRPr lang="en-US" dirty="0"/>
          </a:p>
        </p:txBody>
      </p:sp>
    </p:spTree>
    <p:extLst>
      <p:ext uri="{BB962C8B-B14F-4D97-AF65-F5344CB8AC3E}">
        <p14:creationId xmlns:p14="http://schemas.microsoft.com/office/powerpoint/2010/main" val="181248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58000" y="6538525"/>
            <a:ext cx="2443554"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KENNEDY SPACE CENTER, FL</a:t>
            </a:r>
            <a:endParaRPr lang="en-US" sz="1200" b="1" dirty="0">
              <a:solidFill>
                <a:prstClr val="white"/>
              </a:solidFill>
              <a:latin typeface="Arial" charset="0"/>
              <a:ea typeface="ＭＳ Ｐゴシック" pitchFamily="-112" charset="-12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38200"/>
            <a:ext cx="8229600" cy="5486399"/>
          </a:xfrm>
          <a:prstGeom prst="rect">
            <a:avLst/>
          </a:prstGeom>
        </p:spPr>
      </p:pic>
      <p:sp>
        <p:nvSpPr>
          <p:cNvPr id="2" name="Title 1"/>
          <p:cNvSpPr>
            <a:spLocks noGrp="1"/>
          </p:cNvSpPr>
          <p:nvPr>
            <p:ph type="title"/>
          </p:nvPr>
        </p:nvSpPr>
        <p:spPr>
          <a:xfrm>
            <a:off x="106680" y="82425"/>
            <a:ext cx="8046720" cy="584775"/>
          </a:xfrm>
        </p:spPr>
        <p:txBody>
          <a:bodyPr>
            <a:normAutofit/>
          </a:bodyPr>
          <a:lstStyle/>
          <a:p>
            <a:r>
              <a:rPr lang="en-US" sz="2400" b="0" dirty="0" smtClean="0"/>
              <a:t>Orion stacked and moving to the launch pad</a:t>
            </a:r>
            <a:endParaRPr lang="en-US" sz="2400" b="0" dirty="0"/>
          </a:p>
        </p:txBody>
      </p:sp>
    </p:spTree>
    <p:extLst>
      <p:ext uri="{BB962C8B-B14F-4D97-AF65-F5344CB8AC3E}">
        <p14:creationId xmlns:p14="http://schemas.microsoft.com/office/powerpoint/2010/main" val="303439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2" name="Picture 12" descr="ISS2"/>
          <p:cNvPicPr>
            <a:picLocks noGrp="1" noChangeAspect="1" noChangeArrowheads="1"/>
          </p:cNvPicPr>
          <p:nvPr>
            <p:ph sz="half" idx="2"/>
          </p:nvPr>
        </p:nvPicPr>
        <p:blipFill>
          <a:blip r:embed="rId2" cstate="print"/>
          <a:srcRect/>
          <a:stretch>
            <a:fillRect/>
          </a:stretch>
        </p:blipFill>
        <p:spPr>
          <a:xfrm>
            <a:off x="-272819" y="0"/>
            <a:ext cx="10293493" cy="7010400"/>
          </a:xfrm>
          <a:noFill/>
          <a:ln/>
        </p:spPr>
      </p:pic>
      <p:sp>
        <p:nvSpPr>
          <p:cNvPr id="122882" name="Rectangle 2"/>
          <p:cNvSpPr>
            <a:spLocks noGrp="1" noChangeArrowheads="1"/>
          </p:cNvSpPr>
          <p:nvPr>
            <p:ph type="title"/>
          </p:nvPr>
        </p:nvSpPr>
        <p:spPr>
          <a:xfrm>
            <a:off x="533400" y="0"/>
            <a:ext cx="7772400" cy="609600"/>
          </a:xfrm>
        </p:spPr>
        <p:txBody>
          <a:bodyPr>
            <a:normAutofit fontScale="90000"/>
          </a:bodyPr>
          <a:lstStyle/>
          <a:p>
            <a:r>
              <a:rPr lang="en-US" sz="3600" dirty="0">
                <a:solidFill>
                  <a:schemeClr val="bg1"/>
                </a:solidFill>
              </a:rPr>
              <a:t>International Space Station (ISS)</a:t>
            </a:r>
          </a:p>
        </p:txBody>
      </p:sp>
      <p:sp>
        <p:nvSpPr>
          <p:cNvPr id="8" name="Footer Placeholder 7"/>
          <p:cNvSpPr>
            <a:spLocks noGrp="1"/>
          </p:cNvSpPr>
          <p:nvPr>
            <p:ph type="ftr" sz="quarter" idx="11"/>
          </p:nvPr>
        </p:nvSpPr>
        <p:spPr/>
        <p:txBody>
          <a:bodyPr/>
          <a:lstStyle/>
          <a:p>
            <a:pPr>
              <a:defRPr/>
            </a:pPr>
            <a:endParaRPr lang="en-US"/>
          </a:p>
        </p:txBody>
      </p:sp>
      <p:sp>
        <p:nvSpPr>
          <p:cNvPr id="2" name="TextBox 1"/>
          <p:cNvSpPr txBox="1"/>
          <p:nvPr/>
        </p:nvSpPr>
        <p:spPr>
          <a:xfrm>
            <a:off x="1905000" y="5715000"/>
            <a:ext cx="5867400" cy="461665"/>
          </a:xfrm>
          <a:prstGeom prst="rect">
            <a:avLst/>
          </a:prstGeom>
          <a:noFill/>
        </p:spPr>
        <p:txBody>
          <a:bodyPr wrap="square" rtlCol="0">
            <a:spAutoFit/>
          </a:bodyPr>
          <a:lstStyle/>
          <a:p>
            <a:r>
              <a:rPr lang="en-US" dirty="0" smtClean="0"/>
              <a:t>This is the furthest we have gone in 42 years</a:t>
            </a:r>
          </a:p>
        </p:txBody>
      </p:sp>
    </p:spTree>
    <p:extLst>
      <p:ext uri="{BB962C8B-B14F-4D97-AF65-F5344CB8AC3E}">
        <p14:creationId xmlns:p14="http://schemas.microsoft.com/office/powerpoint/2010/main" val="284110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Exploration Flight Test – 1</a:t>
            </a:r>
            <a:endParaRPr lang="en-US" dirty="0"/>
          </a:p>
        </p:txBody>
      </p:sp>
      <p:pic>
        <p:nvPicPr>
          <p:cNvPr id="11" name="Picture 6" descr="628452main_eft1_overview_large.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7035" y="1386456"/>
            <a:ext cx="8001000" cy="4543697"/>
          </a:xfrm>
          <a:prstGeom prst="rect">
            <a:avLst/>
          </a:prstGeom>
          <a:noFill/>
          <a:ln w="9525">
            <a:noFill/>
            <a:miter lim="800000"/>
            <a:headEnd/>
            <a:tailEnd/>
          </a:ln>
        </p:spPr>
      </p:pic>
      <p:sp>
        <p:nvSpPr>
          <p:cNvPr id="15" name="Rectangle 7"/>
          <p:cNvSpPr>
            <a:spLocks noChangeArrowheads="1"/>
          </p:cNvSpPr>
          <p:nvPr/>
        </p:nvSpPr>
        <p:spPr bwMode="auto">
          <a:xfrm>
            <a:off x="4096823" y="5943600"/>
            <a:ext cx="1241425" cy="400110"/>
          </a:xfrm>
          <a:prstGeom prst="rect">
            <a:avLst/>
          </a:prstGeom>
          <a:noFill/>
          <a:ln w="9525">
            <a:noFill/>
            <a:miter lim="800000"/>
            <a:headEnd/>
            <a:tailEnd/>
          </a:ln>
        </p:spPr>
        <p:txBody>
          <a:bodyPr>
            <a:spAutoFit/>
          </a:bodyPr>
          <a:lstStyle/>
          <a:p>
            <a:pPr algn="ctr"/>
            <a:r>
              <a:rPr lang="en-US" sz="2000" b="1" i="1" dirty="0">
                <a:solidFill>
                  <a:srgbClr val="C6E7FC"/>
                </a:solidFill>
                <a:latin typeface="Century Gothic" panose="020B0502020202020204" pitchFamily="34" charset="0"/>
                <a:ea typeface="ＭＳ Ｐゴシック" pitchFamily="-112" charset="-128"/>
              </a:rPr>
              <a:t>2014 </a:t>
            </a:r>
          </a:p>
        </p:txBody>
      </p:sp>
    </p:spTree>
    <p:extLst>
      <p:ext uri="{BB962C8B-B14F-4D97-AF65-F5344CB8AC3E}">
        <p14:creationId xmlns:p14="http://schemas.microsoft.com/office/powerpoint/2010/main" val="18444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a:t>
            </a:r>
            <a:endParaRPr lang="en-US" dirty="0"/>
          </a:p>
        </p:txBody>
      </p:sp>
      <p:sp>
        <p:nvSpPr>
          <p:cNvPr id="6" name="Slide Number Placeholder 5"/>
          <p:cNvSpPr>
            <a:spLocks noGrp="1"/>
          </p:cNvSpPr>
          <p:nvPr>
            <p:ph type="sldNum" sz="quarter" idx="12"/>
          </p:nvPr>
        </p:nvSpPr>
        <p:spPr/>
        <p:txBody>
          <a:bodyPr/>
          <a:lstStyle/>
          <a:p>
            <a:pPr>
              <a:defRPr/>
            </a:pPr>
            <a:fld id="{35C45EBF-0D17-473A-958D-760085AD7801}" type="slidenum">
              <a:rPr lang="en-US" smtClean="0">
                <a:solidFill>
                  <a:prstClr val="white"/>
                </a:solidFill>
              </a:rPr>
              <a:pPr>
                <a:defRPr/>
              </a:pPr>
              <a:t>21</a:t>
            </a:fld>
            <a:endParaRPr lang="en-US">
              <a:solidFill>
                <a:prstClr val="white"/>
              </a:solidFill>
            </a:endParaRPr>
          </a:p>
        </p:txBody>
      </p:sp>
      <p:pic>
        <p:nvPicPr>
          <p:cNvPr id="1026" name="Picture 2" descr="C:\Users\paradise\Desktop\New NASA Photos\17c69375-1435-4b7e-8b33-d3a0f0896baa_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524000"/>
            <a:ext cx="731519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780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Booster Separation</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1219200"/>
            <a:ext cx="8534400" cy="4800599"/>
          </a:xfrm>
        </p:spPr>
      </p:pic>
      <p:sp>
        <p:nvSpPr>
          <p:cNvPr id="6" name="Slide Number Placeholder 5"/>
          <p:cNvSpPr>
            <a:spLocks noGrp="1"/>
          </p:cNvSpPr>
          <p:nvPr>
            <p:ph type="sldNum" sz="quarter" idx="12"/>
          </p:nvPr>
        </p:nvSpPr>
        <p:spPr/>
        <p:txBody>
          <a:bodyPr/>
          <a:lstStyle/>
          <a:p>
            <a:pPr>
              <a:defRPr/>
            </a:pPr>
            <a:fld id="{35C45EBF-0D17-473A-958D-760085AD7801}" type="slidenum">
              <a:rPr lang="en-US" smtClean="0">
                <a:solidFill>
                  <a:prstClr val="white"/>
                </a:solidFill>
              </a:rPr>
              <a:pPr>
                <a:defRPr/>
              </a:pPr>
              <a:t>22</a:t>
            </a:fld>
            <a:endParaRPr lang="en-US">
              <a:solidFill>
                <a:prstClr val="white"/>
              </a:solidFill>
            </a:endParaRPr>
          </a:p>
        </p:txBody>
      </p:sp>
    </p:spTree>
    <p:extLst>
      <p:ext uri="{BB962C8B-B14F-4D97-AF65-F5344CB8AC3E}">
        <p14:creationId xmlns:p14="http://schemas.microsoft.com/office/powerpoint/2010/main" val="766635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Upper Stage MES1 – Panel/LAS Jettison</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 y="1447800"/>
            <a:ext cx="8525934" cy="4795837"/>
          </a:xfrm>
        </p:spPr>
      </p:pic>
      <p:sp>
        <p:nvSpPr>
          <p:cNvPr id="6" name="Slide Number Placeholder 5"/>
          <p:cNvSpPr>
            <a:spLocks noGrp="1"/>
          </p:cNvSpPr>
          <p:nvPr>
            <p:ph type="sldNum" sz="quarter" idx="12"/>
          </p:nvPr>
        </p:nvSpPr>
        <p:spPr/>
        <p:txBody>
          <a:bodyPr/>
          <a:lstStyle/>
          <a:p>
            <a:pPr>
              <a:defRPr/>
            </a:pPr>
            <a:fld id="{35C45EBF-0D17-473A-958D-760085AD7801}" type="slidenum">
              <a:rPr lang="en-US" smtClean="0">
                <a:solidFill>
                  <a:prstClr val="white"/>
                </a:solidFill>
              </a:rPr>
              <a:pPr>
                <a:defRPr/>
              </a:pPr>
              <a:t>23</a:t>
            </a:fld>
            <a:endParaRPr lang="en-US">
              <a:solidFill>
                <a:prstClr val="white"/>
              </a:solidFill>
            </a:endParaRPr>
          </a:p>
        </p:txBody>
      </p:sp>
    </p:spTree>
    <p:extLst>
      <p:ext uri="{BB962C8B-B14F-4D97-AF65-F5344CB8AC3E}">
        <p14:creationId xmlns:p14="http://schemas.microsoft.com/office/powerpoint/2010/main" val="2769667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8038" y="5743700"/>
            <a:ext cx="2052308" cy="523220"/>
          </a:xfrm>
          <a:prstGeom prst="rect">
            <a:avLst/>
          </a:prstGeom>
        </p:spPr>
        <p:txBody>
          <a:bodyPr wrap="square">
            <a:spAutoFit/>
          </a:bodyPr>
          <a:lstStyle/>
          <a:p>
            <a:pPr eaLnBrk="0" hangingPunct="0"/>
            <a:r>
              <a:rPr lang="en-US" sz="1400" b="1" dirty="0" smtClean="0">
                <a:solidFill>
                  <a:srgbClr val="FAFD00"/>
                </a:solidFill>
                <a:latin typeface="Arial" charset="0"/>
                <a:ea typeface="ＭＳ Ｐゴシック" pitchFamily="-112" charset="-128"/>
              </a:rPr>
              <a:t>Image credit: NASA/JPL-Caltech</a:t>
            </a:r>
            <a:endParaRPr lang="en-US" sz="1400" b="1" dirty="0">
              <a:solidFill>
                <a:srgbClr val="FAFD00"/>
              </a:solidFill>
              <a:latin typeface="Arial" charset="0"/>
              <a:ea typeface="ＭＳ Ｐゴシック" pitchFamily="-112" charset="-128"/>
            </a:endParaRPr>
          </a:p>
        </p:txBody>
      </p:sp>
      <p:sp>
        <p:nvSpPr>
          <p:cNvPr id="9" name="TextBox 8"/>
          <p:cNvSpPr txBox="1"/>
          <p:nvPr/>
        </p:nvSpPr>
        <p:spPr>
          <a:xfrm>
            <a:off x="8433127" y="5793831"/>
            <a:ext cx="419682" cy="253916"/>
          </a:xfrm>
          <a:prstGeom prst="rect">
            <a:avLst/>
          </a:prstGeom>
          <a:noFill/>
        </p:spPr>
        <p:txBody>
          <a:bodyPr wrap="square" rtlCol="0">
            <a:spAutoFit/>
          </a:bodyPr>
          <a:lstStyle/>
          <a:p>
            <a:pPr eaLnBrk="0" hangingPunct="0"/>
            <a:r>
              <a:rPr lang="en-US" sz="1050" b="1" dirty="0" smtClean="0">
                <a:solidFill>
                  <a:prstClr val="white"/>
                </a:solidFill>
                <a:latin typeface="Arial" charset="0"/>
                <a:ea typeface="ＭＳ Ｐゴシック" pitchFamily="-112" charset="-128"/>
              </a:rPr>
              <a:t>ISS</a:t>
            </a:r>
            <a:endParaRPr lang="en-US" sz="1050" b="1" dirty="0">
              <a:solidFill>
                <a:prstClr val="white"/>
              </a:solidFill>
              <a:latin typeface="Arial" charset="0"/>
              <a:ea typeface="ＭＳ Ｐゴシック" pitchFamily="-112" charset="-128"/>
            </a:endParaRPr>
          </a:p>
        </p:txBody>
      </p:sp>
      <p:sp>
        <p:nvSpPr>
          <p:cNvPr id="10" name="Footer Placeholder 9"/>
          <p:cNvSpPr>
            <a:spLocks noGrp="1"/>
          </p:cNvSpPr>
          <p:nvPr>
            <p:ph type="ftr" sz="quarter" idx="11"/>
          </p:nvPr>
        </p:nvSpPr>
        <p:spPr>
          <a:xfrm>
            <a:off x="3295977" y="5693872"/>
            <a:ext cx="2278274" cy="283499"/>
          </a:xfrm>
        </p:spPr>
        <p:txBody>
          <a:bodyPr/>
          <a:lstStyle/>
          <a:p>
            <a:pPr>
              <a:defRPr/>
            </a:pPr>
            <a:endParaRPr lang="en-US"/>
          </a:p>
        </p:txBody>
      </p:sp>
      <p:pic>
        <p:nvPicPr>
          <p:cNvPr id="3074" name="Picture 2" descr="C:\Users\paradise\Desktop\Orion Photos\Orion_EFT-1inflight.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92477" y="322697"/>
            <a:ext cx="7810173" cy="62466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a:xfrm>
            <a:off x="685800" y="762000"/>
            <a:ext cx="7014686" cy="532486"/>
          </a:xfrm>
        </p:spPr>
        <p:txBody>
          <a:bodyPr>
            <a:normAutofit/>
          </a:bodyPr>
          <a:lstStyle/>
          <a:p>
            <a:r>
              <a:rPr lang="en-US" sz="2800" dirty="0" smtClean="0">
                <a:solidFill>
                  <a:schemeClr val="bg1"/>
                </a:solidFill>
              </a:rPr>
              <a:t>MECO1</a:t>
            </a:r>
            <a:endParaRPr lang="en-US" sz="2800" dirty="0">
              <a:solidFill>
                <a:schemeClr val="bg1"/>
              </a:solidFill>
            </a:endParaRPr>
          </a:p>
        </p:txBody>
      </p:sp>
    </p:spTree>
    <p:extLst>
      <p:ext uri="{BB962C8B-B14F-4D97-AF65-F5344CB8AC3E}">
        <p14:creationId xmlns:p14="http://schemas.microsoft.com/office/powerpoint/2010/main" val="333543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MES2</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143000"/>
            <a:ext cx="8381999" cy="4710683"/>
          </a:xfrm>
        </p:spPr>
      </p:pic>
      <p:sp>
        <p:nvSpPr>
          <p:cNvPr id="6" name="Slide Number Placeholder 5"/>
          <p:cNvSpPr>
            <a:spLocks noGrp="1"/>
          </p:cNvSpPr>
          <p:nvPr>
            <p:ph type="sldNum" sz="quarter" idx="12"/>
          </p:nvPr>
        </p:nvSpPr>
        <p:spPr/>
        <p:txBody>
          <a:bodyPr/>
          <a:lstStyle/>
          <a:p>
            <a:pPr>
              <a:defRPr/>
            </a:pPr>
            <a:fld id="{35C45EBF-0D17-473A-958D-760085AD7801}" type="slidenum">
              <a:rPr lang="en-US" smtClean="0">
                <a:solidFill>
                  <a:prstClr val="white"/>
                </a:solidFill>
              </a:rPr>
              <a:pPr>
                <a:defRPr/>
              </a:pPr>
              <a:t>25</a:t>
            </a:fld>
            <a:endParaRPr lang="en-US">
              <a:solidFill>
                <a:prstClr val="white"/>
              </a:solidFill>
            </a:endParaRPr>
          </a:p>
        </p:txBody>
      </p:sp>
    </p:spTree>
    <p:extLst>
      <p:ext uri="{BB962C8B-B14F-4D97-AF65-F5344CB8AC3E}">
        <p14:creationId xmlns:p14="http://schemas.microsoft.com/office/powerpoint/2010/main" val="2670905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Crew Module beginning Re-entry</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255969"/>
            <a:ext cx="7421562" cy="5566172"/>
          </a:xfrm>
        </p:spPr>
      </p:pic>
      <p:sp>
        <p:nvSpPr>
          <p:cNvPr id="6" name="Slide Number Placeholder 5"/>
          <p:cNvSpPr>
            <a:spLocks noGrp="1"/>
          </p:cNvSpPr>
          <p:nvPr>
            <p:ph type="sldNum" sz="quarter" idx="12"/>
          </p:nvPr>
        </p:nvSpPr>
        <p:spPr/>
        <p:txBody>
          <a:bodyPr/>
          <a:lstStyle/>
          <a:p>
            <a:pPr>
              <a:defRPr/>
            </a:pPr>
            <a:fld id="{35C45EBF-0D17-473A-958D-760085AD7801}" type="slidenum">
              <a:rPr lang="en-US" smtClean="0">
                <a:solidFill>
                  <a:prstClr val="white"/>
                </a:solidFill>
              </a:rPr>
              <a:pPr>
                <a:defRPr/>
              </a:pPr>
              <a:t>26</a:t>
            </a:fld>
            <a:endParaRPr lang="en-US">
              <a:solidFill>
                <a:prstClr val="white"/>
              </a:solidFill>
            </a:endParaRPr>
          </a:p>
        </p:txBody>
      </p:sp>
    </p:spTree>
    <p:extLst>
      <p:ext uri="{BB962C8B-B14F-4D97-AF65-F5344CB8AC3E}">
        <p14:creationId xmlns:p14="http://schemas.microsoft.com/office/powerpoint/2010/main" val="2341328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Photos\URT\ksc-20140220-awg0001_0063[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2" r="39688"/>
          <a:stretch/>
        </p:blipFill>
        <p:spPr bwMode="auto">
          <a:xfrm>
            <a:off x="380999" y="1178832"/>
            <a:ext cx="402542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0" dirty="0" smtClean="0"/>
              <a:t>Recovery Testing Complete</a:t>
            </a:r>
            <a:endParaRPr lang="en-US" b="0" dirty="0"/>
          </a:p>
        </p:txBody>
      </p:sp>
      <p:sp>
        <p:nvSpPr>
          <p:cNvPr id="7" name="Rectangle 6"/>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pic>
        <p:nvPicPr>
          <p:cNvPr id="8" name="Picture 2" descr="C:\Users\rsinyak\Desktop\Dan D\Recovery Testing Afte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3000" y="1143000"/>
            <a:ext cx="4025420" cy="485699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bwMode="auto">
          <a:xfrm>
            <a:off x="4572000" y="968375"/>
            <a:ext cx="0" cy="5508625"/>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9" name="Rectangle 8"/>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0" name="TextBox 9"/>
          <p:cNvSpPr txBox="1"/>
          <p:nvPr/>
        </p:nvSpPr>
        <p:spPr>
          <a:xfrm>
            <a:off x="476250" y="6538525"/>
            <a:ext cx="1145378"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SAN DIEGO, CA</a:t>
            </a:r>
            <a:endParaRPr lang="en-US" sz="1200" b="1" dirty="0">
              <a:solidFill>
                <a:prstClr val="white"/>
              </a:solidFill>
              <a:latin typeface="Arial" charset="0"/>
              <a:ea typeface="ＭＳ Ｐゴシック" pitchFamily="-112" charset="-128"/>
            </a:endParaRPr>
          </a:p>
        </p:txBody>
      </p:sp>
    </p:spTree>
    <p:extLst>
      <p:ext uri="{BB962C8B-B14F-4D97-AF65-F5344CB8AC3E}">
        <p14:creationId xmlns:p14="http://schemas.microsoft.com/office/powerpoint/2010/main" val="38195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48B0D-1FD1-41BD-AA6F-A3762C1B6972}" type="slidenum">
              <a:rPr lang="en-US" smtClean="0">
                <a:solidFill>
                  <a:prstClr val="white"/>
                </a:solidFill>
              </a:rPr>
              <a:pPr/>
              <a:t>28</a:t>
            </a:fld>
            <a:endParaRPr lang="en-US"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990600"/>
            <a:ext cx="7620000" cy="5080000"/>
          </a:xfrm>
          <a:prstGeom prst="rect">
            <a:avLst/>
          </a:prstGeom>
        </p:spPr>
      </p:pic>
      <p:sp>
        <p:nvSpPr>
          <p:cNvPr id="5" name="TextBox 4"/>
          <p:cNvSpPr txBox="1"/>
          <p:nvPr/>
        </p:nvSpPr>
        <p:spPr>
          <a:xfrm>
            <a:off x="182880" y="152400"/>
            <a:ext cx="3842719" cy="584775"/>
          </a:xfrm>
          <a:prstGeom prst="rect">
            <a:avLst/>
          </a:prstGeom>
          <a:noFill/>
        </p:spPr>
        <p:txBody>
          <a:bodyPr wrap="none" rtlCol="0">
            <a:spAutoFit/>
          </a:bodyPr>
          <a:lstStyle/>
          <a:p>
            <a:r>
              <a:rPr lang="en-US" sz="3200" dirty="0" smtClean="0">
                <a:solidFill>
                  <a:prstClr val="white"/>
                </a:solidFill>
                <a:latin typeface="Century Gothic" pitchFamily="34" charset="0"/>
                <a:ea typeface="+mj-ea"/>
                <a:cs typeface="+mj-cs"/>
              </a:rPr>
              <a:t>Orion back at KSC</a:t>
            </a:r>
            <a:endParaRPr lang="en-US" sz="3200" dirty="0">
              <a:solidFill>
                <a:prstClr val="white"/>
              </a:solidFill>
              <a:latin typeface="Century Gothic" pitchFamily="34" charset="0"/>
              <a:ea typeface="+mj-ea"/>
              <a:cs typeface="+mj-cs"/>
            </a:endParaRPr>
          </a:p>
        </p:txBody>
      </p:sp>
    </p:spTree>
    <p:extLst>
      <p:ext uri="{BB962C8B-B14F-4D97-AF65-F5344CB8AC3E}">
        <p14:creationId xmlns:p14="http://schemas.microsoft.com/office/powerpoint/2010/main" val="245086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9" y="838200"/>
            <a:ext cx="9144000" cy="6009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b="1" dirty="0">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9300" y="1095375"/>
            <a:ext cx="5105400" cy="500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0" y="6095233"/>
            <a:ext cx="9144000"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Title 3"/>
          <p:cNvSpPr txBox="1">
            <a:spLocks/>
          </p:cNvSpPr>
          <p:nvPr/>
        </p:nvSpPr>
        <p:spPr bwMode="auto">
          <a:xfrm>
            <a:off x="2066925" y="6248400"/>
            <a:ext cx="69909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bg1"/>
                </a:solidFill>
                <a:latin typeface="Arial Narrow" pitchFamily="34" charset="0"/>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ctr"/>
            <a:r>
              <a:rPr lang="en-US" sz="1200" dirty="0" smtClean="0">
                <a:solidFill>
                  <a:prstClr val="black"/>
                </a:solidFill>
                <a:latin typeface="Eurostile LT Std"/>
                <a:cs typeface="Arial" panose="020B0604020202020204" pitchFamily="34" charset="0"/>
              </a:rPr>
              <a:t>2014</a:t>
            </a:r>
          </a:p>
          <a:p>
            <a:pPr algn="ctr"/>
            <a:r>
              <a:rPr lang="en-US" sz="1200" dirty="0" smtClean="0">
                <a:solidFill>
                  <a:prstClr val="black"/>
                </a:solidFill>
                <a:latin typeface="Eurostile LT Std"/>
                <a:cs typeface="Arial" panose="020B0604020202020204" pitchFamily="34" charset="0"/>
              </a:rPr>
              <a:t>EFT-1</a:t>
            </a:r>
            <a:endParaRPr lang="en-US" sz="1200" dirty="0">
              <a:solidFill>
                <a:prstClr val="black"/>
              </a:solidFill>
              <a:latin typeface="Eurostile LT Std"/>
              <a:cs typeface="Arial" panose="020B0604020202020204" pitchFamily="34" charset="0"/>
            </a:endParaRPr>
          </a:p>
        </p:txBody>
      </p:sp>
      <p:sp>
        <p:nvSpPr>
          <p:cNvPr id="9" name="Title 3"/>
          <p:cNvSpPr txBox="1">
            <a:spLocks/>
          </p:cNvSpPr>
          <p:nvPr/>
        </p:nvSpPr>
        <p:spPr bwMode="auto">
          <a:xfrm>
            <a:off x="3657600" y="6248400"/>
            <a:ext cx="69909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bg1"/>
                </a:solidFill>
                <a:latin typeface="Arial Narrow" pitchFamily="34" charset="0"/>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ctr"/>
            <a:r>
              <a:rPr lang="en-US" sz="1200" dirty="0" smtClean="0">
                <a:solidFill>
                  <a:prstClr val="black"/>
                </a:solidFill>
                <a:latin typeface="Eurostile LT Std"/>
                <a:cs typeface="Arial" panose="020B0604020202020204" pitchFamily="34" charset="0"/>
              </a:rPr>
              <a:t>2018</a:t>
            </a:r>
          </a:p>
          <a:p>
            <a:pPr algn="ctr"/>
            <a:r>
              <a:rPr lang="en-US" sz="1200" dirty="0" smtClean="0">
                <a:solidFill>
                  <a:prstClr val="black"/>
                </a:solidFill>
                <a:latin typeface="Eurostile LT Std"/>
                <a:cs typeface="Arial" panose="020B0604020202020204" pitchFamily="34" charset="0"/>
              </a:rPr>
              <a:t>EM-1</a:t>
            </a:r>
            <a:endParaRPr lang="en-US" sz="1200" dirty="0">
              <a:solidFill>
                <a:prstClr val="black"/>
              </a:solidFill>
              <a:latin typeface="Eurostile LT Std"/>
              <a:cs typeface="Arial" panose="020B0604020202020204" pitchFamily="34" charset="0"/>
            </a:endParaRPr>
          </a:p>
        </p:txBody>
      </p:sp>
      <p:sp>
        <p:nvSpPr>
          <p:cNvPr id="10" name="Title 3"/>
          <p:cNvSpPr txBox="1">
            <a:spLocks/>
          </p:cNvSpPr>
          <p:nvPr/>
        </p:nvSpPr>
        <p:spPr bwMode="auto">
          <a:xfrm>
            <a:off x="6305550" y="6248400"/>
            <a:ext cx="69909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bg1"/>
                </a:solidFill>
                <a:latin typeface="Arial Narrow" pitchFamily="34" charset="0"/>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ctr"/>
            <a:r>
              <a:rPr lang="en-US" sz="1200" dirty="0" smtClean="0">
                <a:solidFill>
                  <a:prstClr val="black"/>
                </a:solidFill>
                <a:latin typeface="Eurostile LT Std"/>
                <a:cs typeface="Arial" panose="020B0604020202020204" pitchFamily="34" charset="0"/>
              </a:rPr>
              <a:t>2021</a:t>
            </a:r>
          </a:p>
          <a:p>
            <a:pPr algn="ctr"/>
            <a:r>
              <a:rPr lang="en-US" sz="1200" dirty="0" smtClean="0">
                <a:solidFill>
                  <a:prstClr val="black"/>
                </a:solidFill>
                <a:latin typeface="Eurostile LT Std"/>
                <a:cs typeface="Arial" panose="020B0604020202020204" pitchFamily="34" charset="0"/>
              </a:rPr>
              <a:t>EM-2</a:t>
            </a:r>
            <a:endParaRPr lang="en-US" sz="1200" dirty="0">
              <a:solidFill>
                <a:prstClr val="black"/>
              </a:solidFill>
              <a:latin typeface="Eurostile LT Std"/>
              <a:cs typeface="Arial" panose="020B0604020202020204" pitchFamily="34" charset="0"/>
            </a:endParaRPr>
          </a:p>
        </p:txBody>
      </p:sp>
      <p:sp>
        <p:nvSpPr>
          <p:cNvPr id="11" name="Title 3"/>
          <p:cNvSpPr txBox="1">
            <a:spLocks/>
          </p:cNvSpPr>
          <p:nvPr/>
        </p:nvSpPr>
        <p:spPr bwMode="auto">
          <a:xfrm>
            <a:off x="4987328" y="6248400"/>
            <a:ext cx="69909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bg1"/>
                </a:solidFill>
                <a:latin typeface="Arial Narrow" pitchFamily="34" charset="0"/>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pitchFamily="34"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ctr"/>
            <a:r>
              <a:rPr lang="en-US" sz="1200" dirty="0" smtClean="0">
                <a:solidFill>
                  <a:prstClr val="black"/>
                </a:solidFill>
                <a:latin typeface="Eurostile LT Std"/>
                <a:cs typeface="Arial" panose="020B0604020202020204" pitchFamily="34" charset="0"/>
              </a:rPr>
              <a:t>2018</a:t>
            </a:r>
          </a:p>
          <a:p>
            <a:pPr algn="ctr"/>
            <a:r>
              <a:rPr lang="en-US" sz="1200" dirty="0" smtClean="0">
                <a:solidFill>
                  <a:prstClr val="black"/>
                </a:solidFill>
                <a:latin typeface="Eurostile LT Std"/>
                <a:cs typeface="Arial" panose="020B0604020202020204" pitchFamily="34" charset="0"/>
              </a:rPr>
              <a:t>AA2</a:t>
            </a:r>
            <a:endParaRPr lang="en-US" sz="1200" dirty="0">
              <a:solidFill>
                <a:prstClr val="black"/>
              </a:solidFill>
              <a:latin typeface="Eurostile LT Std"/>
              <a:cs typeface="Arial" panose="020B0604020202020204" pitchFamily="34" charset="0"/>
            </a:endParaRPr>
          </a:p>
        </p:txBody>
      </p:sp>
      <p:sp>
        <p:nvSpPr>
          <p:cNvPr id="6" name="Title 5"/>
          <p:cNvSpPr>
            <a:spLocks noGrp="1"/>
          </p:cNvSpPr>
          <p:nvPr>
            <p:ph type="title"/>
          </p:nvPr>
        </p:nvSpPr>
        <p:spPr/>
        <p:txBody>
          <a:bodyPr>
            <a:normAutofit fontScale="90000"/>
          </a:bodyPr>
          <a:lstStyle/>
          <a:p>
            <a:r>
              <a:rPr lang="en-US" b="0" dirty="0" smtClean="0"/>
              <a:t>What’s Next?  Orion Mission Timeline</a:t>
            </a:r>
            <a:endParaRPr lang="en-US" b="0" dirty="0"/>
          </a:p>
        </p:txBody>
      </p:sp>
    </p:spTree>
    <p:extLst>
      <p:ext uri="{BB962C8B-B14F-4D97-AF65-F5344CB8AC3E}">
        <p14:creationId xmlns:p14="http://schemas.microsoft.com/office/powerpoint/2010/main" val="29395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9296400" cy="6934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a:solidFill>
                <a:prstClr val="white"/>
              </a:solidFill>
            </a:endParaRPr>
          </a:p>
        </p:txBody>
      </p:sp>
      <p:sp>
        <p:nvSpPr>
          <p:cNvPr id="138245" name="Text Box 5"/>
          <p:cNvSpPr txBox="1">
            <a:spLocks noChangeArrowheads="1"/>
          </p:cNvSpPr>
          <p:nvPr/>
        </p:nvSpPr>
        <p:spPr bwMode="auto">
          <a:xfrm>
            <a:off x="81280" y="-35561"/>
            <a:ext cx="8778240"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solidFill>
                  <a:prstClr val="white"/>
                </a:solidFill>
                <a:latin typeface="Century Gothic" pitchFamily="34" charset="0"/>
                <a:ea typeface="+mj-ea"/>
                <a:cs typeface="+mj-cs"/>
              </a:rPr>
              <a:t>The Old: </a:t>
            </a:r>
            <a:r>
              <a:rPr lang="en-US" sz="3200" dirty="0" smtClean="0">
                <a:solidFill>
                  <a:prstClr val="white"/>
                </a:solidFill>
                <a:latin typeface="Century Gothic" pitchFamily="34" charset="0"/>
                <a:ea typeface="+mj-ea"/>
                <a:cs typeface="+mj-cs"/>
              </a:rPr>
              <a:t>Space Shuttle  (now retired) </a:t>
            </a:r>
            <a:endParaRPr lang="en-US" sz="3200" dirty="0">
              <a:solidFill>
                <a:prstClr val="white"/>
              </a:solidFill>
              <a:latin typeface="Century Gothic" pitchFamily="34" charset="0"/>
              <a:ea typeface="+mj-ea"/>
              <a:cs typeface="+mj-cs"/>
            </a:endParaRPr>
          </a:p>
        </p:txBody>
      </p:sp>
      <p:sp>
        <p:nvSpPr>
          <p:cNvPr id="6" name="Rectangle 5"/>
          <p:cNvSpPr/>
          <p:nvPr/>
        </p:nvSpPr>
        <p:spPr>
          <a:xfrm>
            <a:off x="5240194" y="6400800"/>
            <a:ext cx="2608406" cy="307777"/>
          </a:xfrm>
          <a:prstGeom prst="rect">
            <a:avLst/>
          </a:prstGeom>
        </p:spPr>
        <p:txBody>
          <a:bodyPr wrap="none">
            <a:spAutoFit/>
          </a:bodyPr>
          <a:lstStyle/>
          <a:p>
            <a:pPr eaLnBrk="0" hangingPunct="0"/>
            <a:r>
              <a:rPr lang="en-US" sz="1400" b="1" dirty="0" smtClean="0">
                <a:solidFill>
                  <a:srgbClr val="FAFD00"/>
                </a:solidFill>
                <a:latin typeface="Arial" charset="0"/>
                <a:ea typeface="ＭＳ Ｐゴシック" pitchFamily="-112" charset="-128"/>
              </a:rPr>
              <a:t>Image credit: NASA/JPL-Caltech</a:t>
            </a:r>
            <a:endParaRPr lang="en-US" sz="1400" b="1" dirty="0">
              <a:solidFill>
                <a:srgbClr val="FAFD00"/>
              </a:solidFill>
              <a:latin typeface="Arial" charset="0"/>
              <a:ea typeface="ＭＳ Ｐゴシック" pitchFamily="-112" charset="-128"/>
            </a:endParaRPr>
          </a:p>
        </p:txBody>
      </p:sp>
      <p:sp>
        <p:nvSpPr>
          <p:cNvPr id="9" name="TextBox 8"/>
          <p:cNvSpPr txBox="1"/>
          <p:nvPr/>
        </p:nvSpPr>
        <p:spPr>
          <a:xfrm>
            <a:off x="8458200" y="6477000"/>
            <a:ext cx="533400" cy="261610"/>
          </a:xfrm>
          <a:prstGeom prst="rect">
            <a:avLst/>
          </a:prstGeom>
          <a:noFill/>
        </p:spPr>
        <p:txBody>
          <a:bodyPr wrap="square" rtlCol="0">
            <a:spAutoFit/>
          </a:bodyPr>
          <a:lstStyle/>
          <a:p>
            <a:pPr eaLnBrk="0" hangingPunct="0"/>
            <a:r>
              <a:rPr lang="en-US" sz="1050" b="1" dirty="0" smtClean="0">
                <a:solidFill>
                  <a:prstClr val="white"/>
                </a:solidFill>
                <a:latin typeface="Arial" charset="0"/>
                <a:ea typeface="ＭＳ Ｐゴシック" pitchFamily="-112" charset="-128"/>
              </a:rPr>
              <a:t>SLS</a:t>
            </a:r>
            <a:endParaRPr lang="en-US" sz="1050" b="1" dirty="0">
              <a:solidFill>
                <a:prstClr val="white"/>
              </a:solidFill>
              <a:latin typeface="Arial" charset="0"/>
              <a:ea typeface="ＭＳ Ｐゴシック" pitchFamily="-112" charset="-128"/>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6650" y="914400"/>
            <a:ext cx="8126874" cy="4571365"/>
          </a:xfrm>
        </p:spPr>
      </p:pic>
    </p:spTree>
    <p:extLst>
      <p:ext uri="{BB962C8B-B14F-4D97-AF65-F5344CB8AC3E}">
        <p14:creationId xmlns:p14="http://schemas.microsoft.com/office/powerpoint/2010/main" val="28137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813" y="2047426"/>
            <a:ext cx="8440227" cy="478493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dirty="0">
              <a:solidFill>
                <a:prstClr val="white"/>
              </a:solidFill>
              <a:latin typeface="Century Gothic" panose="020B0502020202020204" pitchFamily="34" charset="0"/>
            </a:endParaRPr>
          </a:p>
        </p:txBody>
      </p:sp>
      <p:sp>
        <p:nvSpPr>
          <p:cNvPr id="2" name="Title 1"/>
          <p:cNvSpPr>
            <a:spLocks noGrp="1"/>
          </p:cNvSpPr>
          <p:nvPr>
            <p:ph type="title"/>
          </p:nvPr>
        </p:nvSpPr>
        <p:spPr>
          <a:xfrm>
            <a:off x="454832" y="127474"/>
            <a:ext cx="8229600" cy="1143000"/>
          </a:xfrm>
        </p:spPr>
        <p:txBody>
          <a:bodyPr>
            <a:normAutofit fontScale="90000"/>
          </a:bodyPr>
          <a:lstStyle/>
          <a:p>
            <a:r>
              <a:rPr lang="en-US" dirty="0" smtClean="0"/>
              <a:t>EM-1: Distant Retrograde Orbit 2018</a:t>
            </a:r>
            <a:endParaRPr lang="en-US" dirty="0"/>
          </a:p>
        </p:txBody>
      </p:sp>
      <p:pic>
        <p:nvPicPr>
          <p:cNvPr id="1026" name="Picture 2" descr="Z:\Misc\chart_graphics\em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60" y="980650"/>
            <a:ext cx="8343900" cy="469344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111448" y="3257839"/>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1</a:t>
            </a:r>
            <a:endParaRPr lang="en-US" sz="1200" dirty="0">
              <a:solidFill>
                <a:prstClr val="white"/>
              </a:solidFill>
              <a:latin typeface="Century Gothic" panose="020B0502020202020204" pitchFamily="34" charset="0"/>
              <a:cs typeface="Arial" pitchFamily="34" charset="0"/>
            </a:endParaRPr>
          </a:p>
        </p:txBody>
      </p:sp>
      <p:sp>
        <p:nvSpPr>
          <p:cNvPr id="6" name="Oval 5"/>
          <p:cNvSpPr/>
          <p:nvPr/>
        </p:nvSpPr>
        <p:spPr>
          <a:xfrm>
            <a:off x="416123" y="3883632"/>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3</a:t>
            </a:r>
            <a:endParaRPr lang="en-US" sz="1200" dirty="0">
              <a:solidFill>
                <a:prstClr val="white"/>
              </a:solidFill>
              <a:latin typeface="Century Gothic" panose="020B0502020202020204" pitchFamily="34" charset="0"/>
              <a:cs typeface="Arial" pitchFamily="34" charset="0"/>
            </a:endParaRPr>
          </a:p>
        </p:txBody>
      </p:sp>
      <p:sp>
        <p:nvSpPr>
          <p:cNvPr id="7" name="Oval 6"/>
          <p:cNvSpPr/>
          <p:nvPr/>
        </p:nvSpPr>
        <p:spPr>
          <a:xfrm>
            <a:off x="2710695" y="3440362"/>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2</a:t>
            </a:r>
            <a:endParaRPr lang="en-US" sz="1200" dirty="0">
              <a:solidFill>
                <a:prstClr val="white"/>
              </a:solidFill>
              <a:latin typeface="Century Gothic" panose="020B0502020202020204" pitchFamily="34" charset="0"/>
              <a:cs typeface="Arial" pitchFamily="34" charset="0"/>
            </a:endParaRPr>
          </a:p>
        </p:txBody>
      </p:sp>
      <p:sp>
        <p:nvSpPr>
          <p:cNvPr id="12" name="Oval 11"/>
          <p:cNvSpPr/>
          <p:nvPr/>
        </p:nvSpPr>
        <p:spPr>
          <a:xfrm>
            <a:off x="3892748" y="4300827"/>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4</a:t>
            </a:r>
            <a:endParaRPr lang="en-US" sz="1200" dirty="0">
              <a:solidFill>
                <a:prstClr val="white"/>
              </a:solidFill>
              <a:latin typeface="Century Gothic" panose="020B0502020202020204" pitchFamily="34" charset="0"/>
              <a:cs typeface="Arial" pitchFamily="34" charset="0"/>
            </a:endParaRPr>
          </a:p>
        </p:txBody>
      </p:sp>
      <p:sp>
        <p:nvSpPr>
          <p:cNvPr id="13" name="Oval 12"/>
          <p:cNvSpPr/>
          <p:nvPr/>
        </p:nvSpPr>
        <p:spPr>
          <a:xfrm>
            <a:off x="4588073" y="4996152"/>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5</a:t>
            </a:r>
            <a:endParaRPr lang="en-US" sz="1200" dirty="0">
              <a:solidFill>
                <a:prstClr val="white"/>
              </a:solidFill>
              <a:latin typeface="Century Gothic" panose="020B0502020202020204" pitchFamily="34" charset="0"/>
              <a:cs typeface="Arial" pitchFamily="34" charset="0"/>
            </a:endParaRPr>
          </a:p>
        </p:txBody>
      </p:sp>
      <p:sp>
        <p:nvSpPr>
          <p:cNvPr id="14" name="Oval 13"/>
          <p:cNvSpPr/>
          <p:nvPr/>
        </p:nvSpPr>
        <p:spPr>
          <a:xfrm>
            <a:off x="6256853" y="1241397"/>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6</a:t>
            </a:r>
            <a:endParaRPr lang="en-US" sz="1200" dirty="0">
              <a:solidFill>
                <a:prstClr val="white"/>
              </a:solidFill>
              <a:latin typeface="Century Gothic" panose="020B0502020202020204" pitchFamily="34" charset="0"/>
              <a:cs typeface="Arial" pitchFamily="34" charset="0"/>
            </a:endParaRPr>
          </a:p>
        </p:txBody>
      </p:sp>
      <p:sp>
        <p:nvSpPr>
          <p:cNvPr id="15" name="Oval 14"/>
          <p:cNvSpPr/>
          <p:nvPr/>
        </p:nvSpPr>
        <p:spPr>
          <a:xfrm>
            <a:off x="7299840" y="2979709"/>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7</a:t>
            </a:r>
            <a:endParaRPr lang="en-US" sz="1200" dirty="0">
              <a:solidFill>
                <a:prstClr val="white"/>
              </a:solidFill>
              <a:latin typeface="Century Gothic" panose="020B0502020202020204" pitchFamily="34" charset="0"/>
              <a:cs typeface="Arial" pitchFamily="34" charset="0"/>
            </a:endParaRPr>
          </a:p>
        </p:txBody>
      </p:sp>
      <p:sp>
        <p:nvSpPr>
          <p:cNvPr id="16" name="Oval 15"/>
          <p:cNvSpPr/>
          <p:nvPr/>
        </p:nvSpPr>
        <p:spPr>
          <a:xfrm>
            <a:off x="6395918" y="4804938"/>
            <a:ext cx="278130" cy="27813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8</a:t>
            </a:r>
            <a:endParaRPr lang="en-US" sz="1200" dirty="0">
              <a:solidFill>
                <a:prstClr val="white"/>
              </a:solidFill>
              <a:latin typeface="Century Gothic" panose="020B0502020202020204" pitchFamily="34" charset="0"/>
              <a:cs typeface="Arial" pitchFamily="34" charset="0"/>
            </a:endParaRPr>
          </a:p>
        </p:txBody>
      </p:sp>
      <p:sp>
        <p:nvSpPr>
          <p:cNvPr id="18" name="Oval 17"/>
          <p:cNvSpPr/>
          <p:nvPr/>
        </p:nvSpPr>
        <p:spPr>
          <a:xfrm>
            <a:off x="4744521" y="1102332"/>
            <a:ext cx="278130" cy="27813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9</a:t>
            </a:r>
            <a:endParaRPr lang="en-US" sz="1200" dirty="0">
              <a:solidFill>
                <a:prstClr val="white"/>
              </a:solidFill>
              <a:latin typeface="Century Gothic" panose="020B0502020202020204" pitchFamily="34" charset="0"/>
              <a:cs typeface="Arial" pitchFamily="34" charset="0"/>
            </a:endParaRPr>
          </a:p>
        </p:txBody>
      </p:sp>
      <p:grpSp>
        <p:nvGrpSpPr>
          <p:cNvPr id="29" name="Group 28"/>
          <p:cNvGrpSpPr/>
          <p:nvPr/>
        </p:nvGrpSpPr>
        <p:grpSpPr>
          <a:xfrm>
            <a:off x="3848177" y="2073070"/>
            <a:ext cx="354584" cy="280847"/>
            <a:chOff x="4142156" y="2054423"/>
            <a:chExt cx="388585" cy="307777"/>
          </a:xfrm>
        </p:grpSpPr>
        <p:sp>
          <p:nvSpPr>
            <p:cNvPr id="20" name="Oval 19"/>
            <p:cNvSpPr/>
            <p:nvPr/>
          </p:nvSpPr>
          <p:spPr>
            <a:xfrm>
              <a:off x="4191000" y="2057400"/>
              <a:ext cx="304800" cy="30480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 </a:t>
              </a:r>
              <a:endParaRPr lang="en-US" sz="1200" dirty="0">
                <a:solidFill>
                  <a:prstClr val="white"/>
                </a:solidFill>
                <a:latin typeface="Century Gothic" panose="020B0502020202020204" pitchFamily="34" charset="0"/>
                <a:cs typeface="Arial" pitchFamily="34" charset="0"/>
              </a:endParaRPr>
            </a:p>
          </p:txBody>
        </p:sp>
        <p:sp>
          <p:nvSpPr>
            <p:cNvPr id="4" name="TextBox 3"/>
            <p:cNvSpPr txBox="1"/>
            <p:nvPr/>
          </p:nvSpPr>
          <p:spPr>
            <a:xfrm>
              <a:off x="4142156" y="2054423"/>
              <a:ext cx="388585" cy="303560"/>
            </a:xfrm>
            <a:prstGeom prst="rect">
              <a:avLst/>
            </a:prstGeom>
            <a:noFill/>
          </p:spPr>
          <p:txBody>
            <a:bodyPr wrap="none" rtlCol="0">
              <a:spAutoFit/>
            </a:bodyPr>
            <a:lstStyle/>
            <a:p>
              <a:pPr eaLnBrk="0" hangingPunct="0"/>
              <a:r>
                <a:rPr lang="en-US" sz="1200" dirty="0" smtClean="0">
                  <a:solidFill>
                    <a:prstClr val="white"/>
                  </a:solidFill>
                  <a:latin typeface="Century Gothic" panose="020B0502020202020204" pitchFamily="34" charset="0"/>
                  <a:ea typeface="ＭＳ Ｐゴシック" pitchFamily="-112" charset="-128"/>
                  <a:cs typeface="Arial" pitchFamily="34" charset="0"/>
                </a:rPr>
                <a:t>10</a:t>
              </a:r>
              <a:endParaRPr lang="en-US" sz="1200" dirty="0">
                <a:solidFill>
                  <a:prstClr val="white"/>
                </a:solidFill>
                <a:latin typeface="Century Gothic" panose="020B0502020202020204" pitchFamily="34" charset="0"/>
                <a:ea typeface="ＭＳ Ｐゴシック" pitchFamily="-112" charset="-128"/>
                <a:cs typeface="Arial" pitchFamily="34" charset="0"/>
              </a:endParaRPr>
            </a:p>
          </p:txBody>
        </p:sp>
      </p:grpSp>
      <p:grpSp>
        <p:nvGrpSpPr>
          <p:cNvPr id="28" name="Group 27"/>
          <p:cNvGrpSpPr/>
          <p:nvPr/>
        </p:nvGrpSpPr>
        <p:grpSpPr>
          <a:xfrm>
            <a:off x="770570" y="2081762"/>
            <a:ext cx="357790" cy="280847"/>
            <a:chOff x="769436" y="2063948"/>
            <a:chExt cx="392099" cy="307777"/>
          </a:xfrm>
        </p:grpSpPr>
        <p:sp>
          <p:nvSpPr>
            <p:cNvPr id="21" name="Oval 20"/>
            <p:cNvSpPr/>
            <p:nvPr/>
          </p:nvSpPr>
          <p:spPr>
            <a:xfrm>
              <a:off x="800100" y="2066925"/>
              <a:ext cx="304800" cy="30480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 </a:t>
              </a:r>
              <a:endParaRPr lang="en-US" sz="1200" dirty="0">
                <a:solidFill>
                  <a:prstClr val="white"/>
                </a:solidFill>
                <a:latin typeface="Century Gothic" panose="020B0502020202020204" pitchFamily="34" charset="0"/>
                <a:cs typeface="Arial" pitchFamily="34" charset="0"/>
              </a:endParaRPr>
            </a:p>
          </p:txBody>
        </p:sp>
        <p:sp>
          <p:nvSpPr>
            <p:cNvPr id="26" name="TextBox 25"/>
            <p:cNvSpPr txBox="1"/>
            <p:nvPr/>
          </p:nvSpPr>
          <p:spPr>
            <a:xfrm>
              <a:off x="769436" y="2063948"/>
              <a:ext cx="392099" cy="303560"/>
            </a:xfrm>
            <a:prstGeom prst="rect">
              <a:avLst/>
            </a:prstGeom>
            <a:noFill/>
          </p:spPr>
          <p:txBody>
            <a:bodyPr wrap="none" rtlCol="0">
              <a:spAutoFit/>
            </a:bodyPr>
            <a:lstStyle/>
            <a:p>
              <a:pPr eaLnBrk="0" hangingPunct="0"/>
              <a:r>
                <a:rPr lang="en-US" sz="1200" dirty="0" smtClean="0">
                  <a:solidFill>
                    <a:prstClr val="white"/>
                  </a:solidFill>
                  <a:latin typeface="Century Gothic" panose="020B0502020202020204" pitchFamily="34" charset="0"/>
                  <a:ea typeface="ＭＳ Ｐゴシック" pitchFamily="-112" charset="-128"/>
                  <a:cs typeface="Arial" pitchFamily="34" charset="0"/>
                </a:rPr>
                <a:t>11</a:t>
              </a:r>
              <a:endParaRPr lang="en-US" sz="1200" dirty="0">
                <a:solidFill>
                  <a:prstClr val="white"/>
                </a:solidFill>
                <a:latin typeface="Century Gothic" panose="020B0502020202020204" pitchFamily="34" charset="0"/>
                <a:ea typeface="ＭＳ Ｐゴシック" pitchFamily="-112" charset="-128"/>
                <a:cs typeface="Arial" pitchFamily="34" charset="0"/>
              </a:endParaRPr>
            </a:p>
          </p:txBody>
        </p:sp>
      </p:grpSp>
      <p:grpSp>
        <p:nvGrpSpPr>
          <p:cNvPr id="25" name="Group 24"/>
          <p:cNvGrpSpPr/>
          <p:nvPr/>
        </p:nvGrpSpPr>
        <p:grpSpPr>
          <a:xfrm>
            <a:off x="370440" y="3255123"/>
            <a:ext cx="354584" cy="280847"/>
            <a:chOff x="330937" y="3349823"/>
            <a:chExt cx="388585" cy="307777"/>
          </a:xfrm>
        </p:grpSpPr>
        <p:sp>
          <p:nvSpPr>
            <p:cNvPr id="22" name="Oval 21"/>
            <p:cNvSpPr/>
            <p:nvPr/>
          </p:nvSpPr>
          <p:spPr>
            <a:xfrm>
              <a:off x="371475" y="3352800"/>
              <a:ext cx="304800" cy="30480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 </a:t>
              </a:r>
              <a:endParaRPr lang="en-US" sz="1200" dirty="0">
                <a:solidFill>
                  <a:prstClr val="white"/>
                </a:solidFill>
                <a:latin typeface="Century Gothic" panose="020B0502020202020204" pitchFamily="34" charset="0"/>
                <a:cs typeface="Arial" pitchFamily="34" charset="0"/>
              </a:endParaRPr>
            </a:p>
          </p:txBody>
        </p:sp>
        <p:sp>
          <p:nvSpPr>
            <p:cNvPr id="27" name="TextBox 26"/>
            <p:cNvSpPr txBox="1"/>
            <p:nvPr/>
          </p:nvSpPr>
          <p:spPr>
            <a:xfrm>
              <a:off x="330937" y="3349823"/>
              <a:ext cx="388585" cy="303560"/>
            </a:xfrm>
            <a:prstGeom prst="rect">
              <a:avLst/>
            </a:prstGeom>
            <a:noFill/>
          </p:spPr>
          <p:txBody>
            <a:bodyPr wrap="none" rtlCol="0">
              <a:spAutoFit/>
            </a:bodyPr>
            <a:lstStyle/>
            <a:p>
              <a:pPr eaLnBrk="0" hangingPunct="0"/>
              <a:r>
                <a:rPr lang="en-US" sz="1200" dirty="0" smtClean="0">
                  <a:solidFill>
                    <a:prstClr val="white"/>
                  </a:solidFill>
                  <a:latin typeface="Century Gothic" panose="020B0502020202020204" pitchFamily="34" charset="0"/>
                  <a:ea typeface="ＭＳ Ｐゴシック" pitchFamily="-112" charset="-128"/>
                  <a:cs typeface="Arial" pitchFamily="34" charset="0"/>
                </a:rPr>
                <a:t>12</a:t>
              </a:r>
              <a:endParaRPr lang="en-US" sz="1200" dirty="0">
                <a:solidFill>
                  <a:prstClr val="white"/>
                </a:solidFill>
                <a:latin typeface="Century Gothic" panose="020B0502020202020204" pitchFamily="34" charset="0"/>
                <a:ea typeface="ＭＳ Ｐゴシック" pitchFamily="-112" charset="-128"/>
                <a:cs typeface="Arial" pitchFamily="34" charset="0"/>
              </a:endParaRPr>
            </a:p>
          </p:txBody>
        </p:sp>
      </p:grpSp>
      <p:pic>
        <p:nvPicPr>
          <p:cNvPr id="1027" name="Picture 3" descr="D:\MPCV\approved images\renderings\70t_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90510" y="1243580"/>
            <a:ext cx="1043700" cy="542573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52400" y="4188372"/>
            <a:ext cx="906017" cy="553998"/>
          </a:xfrm>
          <a:prstGeom prst="rect">
            <a:avLst/>
          </a:prstGeom>
          <a:noFill/>
        </p:spPr>
        <p:txBody>
          <a:bodyPr wrap="non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Trans Lunar </a:t>
            </a:r>
          </a:p>
          <a:p>
            <a:pPr eaLnBrk="0" hangingPunct="0"/>
            <a:r>
              <a:rPr lang="en-US" sz="1000" dirty="0" smtClean="0">
                <a:solidFill>
                  <a:prstClr val="white"/>
                </a:solidFill>
                <a:latin typeface="Century Gothic" panose="020B0502020202020204" pitchFamily="34" charset="0"/>
                <a:ea typeface="ＭＳ Ｐゴシック" pitchFamily="-112" charset="-128"/>
              </a:rPr>
              <a:t>Injection</a:t>
            </a:r>
          </a:p>
          <a:p>
            <a:pPr eaLnBrk="0" hangingPunct="0"/>
            <a:r>
              <a:rPr lang="en-US" sz="1000" i="1" dirty="0" smtClean="0">
                <a:solidFill>
                  <a:prstClr val="white"/>
                </a:solidFill>
                <a:latin typeface="Century Gothic" panose="020B0502020202020204" pitchFamily="34" charset="0"/>
                <a:ea typeface="ＭＳ Ｐゴシック" pitchFamily="-112" charset="-128"/>
              </a:rPr>
              <a:t>ICPS</a:t>
            </a:r>
            <a:endParaRPr lang="en-US" sz="1000" i="1" dirty="0">
              <a:solidFill>
                <a:prstClr val="white"/>
              </a:solidFill>
              <a:latin typeface="Century Gothic" panose="020B0502020202020204" pitchFamily="34" charset="0"/>
              <a:ea typeface="ＭＳ Ｐゴシック" pitchFamily="-112" charset="-128"/>
            </a:endParaRPr>
          </a:p>
        </p:txBody>
      </p:sp>
      <p:sp>
        <p:nvSpPr>
          <p:cNvPr id="34" name="TextBox 33"/>
          <p:cNvSpPr txBox="1"/>
          <p:nvPr/>
        </p:nvSpPr>
        <p:spPr>
          <a:xfrm>
            <a:off x="3374279" y="4953000"/>
            <a:ext cx="1213794" cy="400110"/>
          </a:xfrm>
          <a:prstGeom prst="rect">
            <a:avLst/>
          </a:prstGeom>
          <a:noFill/>
        </p:spPr>
        <p:txBody>
          <a:bodyPr wrap="none" rtlCol="0">
            <a:spAutoFit/>
          </a:bodyPr>
          <a:lstStyle/>
          <a:p>
            <a:pPr algn="r" eaLnBrk="0" hangingPunct="0"/>
            <a:r>
              <a:rPr lang="en-US" sz="1000" dirty="0" smtClean="0">
                <a:solidFill>
                  <a:prstClr val="white"/>
                </a:solidFill>
                <a:latin typeface="Century Gothic" panose="020B0502020202020204" pitchFamily="34" charset="0"/>
                <a:ea typeface="ＭＳ Ｐゴシック" pitchFamily="-112" charset="-128"/>
              </a:rPr>
              <a:t>Outbound Lunar</a:t>
            </a:r>
          </a:p>
          <a:p>
            <a:pPr algn="r" eaLnBrk="0" hangingPunct="0"/>
            <a:r>
              <a:rPr lang="en-US" sz="1000" dirty="0" smtClean="0">
                <a:solidFill>
                  <a:prstClr val="white"/>
                </a:solidFill>
                <a:latin typeface="Century Gothic" panose="020B0502020202020204" pitchFamily="34" charset="0"/>
                <a:ea typeface="ＭＳ Ｐゴシック" pitchFamily="-112" charset="-128"/>
              </a:rPr>
              <a:t>Gravity Assist</a:t>
            </a:r>
            <a:endParaRPr lang="en-US" sz="1000" dirty="0">
              <a:solidFill>
                <a:prstClr val="white"/>
              </a:solidFill>
              <a:latin typeface="Century Gothic" panose="020B0502020202020204" pitchFamily="34" charset="0"/>
              <a:ea typeface="ＭＳ Ｐゴシック" pitchFamily="-112" charset="-128"/>
            </a:endParaRPr>
          </a:p>
        </p:txBody>
      </p:sp>
      <p:sp>
        <p:nvSpPr>
          <p:cNvPr id="35" name="TextBox 34"/>
          <p:cNvSpPr txBox="1"/>
          <p:nvPr/>
        </p:nvSpPr>
        <p:spPr>
          <a:xfrm>
            <a:off x="3713860" y="1041342"/>
            <a:ext cx="1000595" cy="400110"/>
          </a:xfrm>
          <a:prstGeom prst="rect">
            <a:avLst/>
          </a:prstGeom>
          <a:noFill/>
        </p:spPr>
        <p:txBody>
          <a:bodyPr wrap="none" rtlCol="0">
            <a:spAutoFit/>
          </a:bodyPr>
          <a:lstStyle/>
          <a:p>
            <a:pPr algn="r" eaLnBrk="0" hangingPunct="0"/>
            <a:r>
              <a:rPr lang="en-US" sz="1000" dirty="0" smtClean="0">
                <a:solidFill>
                  <a:prstClr val="white"/>
                </a:solidFill>
                <a:latin typeface="Century Gothic" panose="020B0502020202020204" pitchFamily="34" charset="0"/>
                <a:ea typeface="ＭＳ Ｐゴシック" pitchFamily="-112" charset="-128"/>
              </a:rPr>
              <a:t>Return Lunar</a:t>
            </a:r>
          </a:p>
          <a:p>
            <a:pPr algn="r" eaLnBrk="0" hangingPunct="0"/>
            <a:r>
              <a:rPr lang="en-US" sz="1000" dirty="0" smtClean="0">
                <a:solidFill>
                  <a:prstClr val="white"/>
                </a:solidFill>
                <a:latin typeface="Century Gothic" panose="020B0502020202020204" pitchFamily="34" charset="0"/>
                <a:ea typeface="ＭＳ Ｐゴシック" pitchFamily="-112" charset="-128"/>
              </a:rPr>
              <a:t>Gravity Assist</a:t>
            </a:r>
            <a:endParaRPr lang="en-US" sz="1000" dirty="0">
              <a:solidFill>
                <a:prstClr val="white"/>
              </a:solidFill>
              <a:latin typeface="Century Gothic" panose="020B0502020202020204" pitchFamily="34" charset="0"/>
              <a:ea typeface="ＭＳ Ｐゴシック" pitchFamily="-112" charset="-128"/>
            </a:endParaRPr>
          </a:p>
        </p:txBody>
      </p:sp>
      <p:sp>
        <p:nvSpPr>
          <p:cNvPr id="36" name="TextBox 35"/>
          <p:cNvSpPr txBox="1"/>
          <p:nvPr/>
        </p:nvSpPr>
        <p:spPr>
          <a:xfrm>
            <a:off x="6395918" y="2610942"/>
            <a:ext cx="914400" cy="1015663"/>
          </a:xfrm>
          <a:prstGeom prst="rect">
            <a:avLst/>
          </a:prstGeom>
          <a:noFill/>
        </p:spPr>
        <p:txBody>
          <a:bodyPr wrap="square" rtlCol="0">
            <a:spAutoFit/>
          </a:bodyPr>
          <a:lstStyle/>
          <a:p>
            <a:pPr algn="r" eaLnBrk="0" hangingPunct="0"/>
            <a:r>
              <a:rPr lang="en-US" sz="1000" dirty="0" smtClean="0">
                <a:solidFill>
                  <a:prstClr val="white"/>
                </a:solidFill>
                <a:latin typeface="Century Gothic" panose="020B0502020202020204" pitchFamily="34" charset="0"/>
                <a:ea typeface="ＭＳ Ｐゴシック" pitchFamily="-112" charset="-128"/>
              </a:rPr>
              <a:t>Distant Retrograde Orbit</a:t>
            </a:r>
          </a:p>
          <a:p>
            <a:pPr algn="r" eaLnBrk="0" hangingPunct="0"/>
            <a:r>
              <a:rPr lang="en-US" sz="1000" i="1" dirty="0" smtClean="0">
                <a:solidFill>
                  <a:prstClr val="white"/>
                </a:solidFill>
                <a:latin typeface="Century Gothic" panose="020B0502020202020204" pitchFamily="34" charset="0"/>
                <a:ea typeface="ＭＳ Ｐゴシック" pitchFamily="-112" charset="-128"/>
              </a:rPr>
              <a:t>70,000 KM</a:t>
            </a:r>
          </a:p>
          <a:p>
            <a:pPr algn="r" eaLnBrk="0" hangingPunct="0"/>
            <a:r>
              <a:rPr lang="en-US" sz="1000" i="1" dirty="0" smtClean="0">
                <a:solidFill>
                  <a:prstClr val="white"/>
                </a:solidFill>
                <a:latin typeface="Century Gothic" panose="020B0502020202020204" pitchFamily="34" charset="0"/>
                <a:ea typeface="ＭＳ Ｐゴシック" pitchFamily="-112" charset="-128"/>
              </a:rPr>
              <a:t>(Not strictly circular)</a:t>
            </a:r>
            <a:endParaRPr lang="en-US" sz="1000" i="1" dirty="0">
              <a:solidFill>
                <a:prstClr val="white"/>
              </a:solidFill>
              <a:latin typeface="Century Gothic" panose="020B0502020202020204" pitchFamily="34" charset="0"/>
              <a:ea typeface="ＭＳ Ｐゴシック" pitchFamily="-112" charset="-128"/>
            </a:endParaRPr>
          </a:p>
        </p:txBody>
      </p:sp>
      <p:sp>
        <p:nvSpPr>
          <p:cNvPr id="37" name="TextBox 36"/>
          <p:cNvSpPr txBox="1"/>
          <p:nvPr/>
        </p:nvSpPr>
        <p:spPr>
          <a:xfrm>
            <a:off x="6572251" y="1092807"/>
            <a:ext cx="738068" cy="553998"/>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DRO Arrival Burn</a:t>
            </a:r>
            <a:endParaRPr lang="en-US" sz="1000" dirty="0">
              <a:solidFill>
                <a:prstClr val="white"/>
              </a:solidFill>
              <a:latin typeface="Century Gothic" panose="020B0502020202020204" pitchFamily="34" charset="0"/>
              <a:ea typeface="ＭＳ Ｐゴシック" pitchFamily="-112" charset="-128"/>
            </a:endParaRPr>
          </a:p>
        </p:txBody>
      </p:sp>
      <p:sp>
        <p:nvSpPr>
          <p:cNvPr id="38" name="TextBox 37"/>
          <p:cNvSpPr txBox="1"/>
          <p:nvPr/>
        </p:nvSpPr>
        <p:spPr>
          <a:xfrm>
            <a:off x="6724650" y="4682184"/>
            <a:ext cx="937963" cy="553998"/>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DRO Departure Burn</a:t>
            </a:r>
            <a:endParaRPr lang="en-US" sz="1000" dirty="0">
              <a:solidFill>
                <a:prstClr val="white"/>
              </a:solidFill>
              <a:latin typeface="Century Gothic" panose="020B0502020202020204" pitchFamily="34" charset="0"/>
              <a:ea typeface="ＭＳ Ｐゴシック" pitchFamily="-112" charset="-128"/>
            </a:endParaRPr>
          </a:p>
        </p:txBody>
      </p:sp>
      <p:sp>
        <p:nvSpPr>
          <p:cNvPr id="39" name="TextBox 38"/>
          <p:cNvSpPr txBox="1"/>
          <p:nvPr/>
        </p:nvSpPr>
        <p:spPr>
          <a:xfrm>
            <a:off x="2988825" y="3176823"/>
            <a:ext cx="958305" cy="861774"/>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Perigee Raise Maneuver</a:t>
            </a:r>
          </a:p>
          <a:p>
            <a:pPr eaLnBrk="0" hangingPunct="0"/>
            <a:r>
              <a:rPr lang="en-US" sz="1000" i="1" dirty="0" smtClean="0">
                <a:solidFill>
                  <a:prstClr val="white"/>
                </a:solidFill>
                <a:latin typeface="Century Gothic" panose="020B0502020202020204" pitchFamily="34" charset="0"/>
                <a:ea typeface="ＭＳ Ｐゴシック" pitchFamily="-112" charset="-128"/>
              </a:rPr>
              <a:t>ICPS – 100x975 nmi</a:t>
            </a:r>
            <a:endParaRPr lang="en-US" sz="1000" i="1" dirty="0">
              <a:solidFill>
                <a:prstClr val="white"/>
              </a:solidFill>
              <a:latin typeface="Century Gothic" panose="020B0502020202020204" pitchFamily="34" charset="0"/>
              <a:ea typeface="ＭＳ Ｐゴシック" pitchFamily="-112" charset="-128"/>
            </a:endParaRPr>
          </a:p>
        </p:txBody>
      </p:sp>
      <p:sp>
        <p:nvSpPr>
          <p:cNvPr id="40" name="TextBox 39"/>
          <p:cNvSpPr txBox="1"/>
          <p:nvPr/>
        </p:nvSpPr>
        <p:spPr>
          <a:xfrm>
            <a:off x="784144" y="1521789"/>
            <a:ext cx="939881" cy="553998"/>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CM/SM Separation</a:t>
            </a:r>
          </a:p>
          <a:p>
            <a:pPr eaLnBrk="0" hangingPunct="0"/>
            <a:r>
              <a:rPr lang="en-US" sz="1000" i="1" dirty="0" smtClean="0">
                <a:solidFill>
                  <a:prstClr val="white"/>
                </a:solidFill>
                <a:latin typeface="Century Gothic" panose="020B0502020202020204" pitchFamily="34" charset="0"/>
                <a:ea typeface="ＭＳ Ｐゴシック" pitchFamily="-112" charset="-128"/>
              </a:rPr>
              <a:t>El-20 min</a:t>
            </a:r>
            <a:endParaRPr lang="en-US" sz="1000" i="1" dirty="0">
              <a:solidFill>
                <a:prstClr val="white"/>
              </a:solidFill>
              <a:latin typeface="Century Gothic" panose="020B0502020202020204" pitchFamily="34" charset="0"/>
              <a:ea typeface="ＭＳ Ｐゴシック" pitchFamily="-112" charset="-128"/>
            </a:endParaRPr>
          </a:p>
        </p:txBody>
      </p:sp>
      <p:sp>
        <p:nvSpPr>
          <p:cNvPr id="41" name="TextBox 40"/>
          <p:cNvSpPr txBox="1"/>
          <p:nvPr/>
        </p:nvSpPr>
        <p:spPr>
          <a:xfrm>
            <a:off x="42982" y="2828865"/>
            <a:ext cx="738068" cy="400110"/>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Entry &amp; Landing</a:t>
            </a:r>
            <a:endParaRPr lang="en-US" sz="1000" dirty="0">
              <a:solidFill>
                <a:prstClr val="white"/>
              </a:solidFill>
              <a:latin typeface="Century Gothic" panose="020B0502020202020204" pitchFamily="34" charset="0"/>
              <a:ea typeface="ＭＳ Ｐゴシック" pitchFamily="-112" charset="-128"/>
            </a:endParaRPr>
          </a:p>
        </p:txBody>
      </p:sp>
      <p:sp>
        <p:nvSpPr>
          <p:cNvPr id="42" name="TextBox 41"/>
          <p:cNvSpPr txBox="1"/>
          <p:nvPr/>
        </p:nvSpPr>
        <p:spPr>
          <a:xfrm>
            <a:off x="1457324" y="3152775"/>
            <a:ext cx="756485" cy="190821"/>
          </a:xfrm>
          <a:prstGeom prst="rect">
            <a:avLst/>
          </a:prstGeom>
          <a:solidFill>
            <a:schemeClr val="tx1"/>
          </a:solidFill>
        </p:spPr>
        <p:txBody>
          <a:bodyPr wrap="square" lIns="18288" tIns="18288" rIns="18288" bIns="18288" rtlCol="0">
            <a:spAutoFit/>
          </a:bodyPr>
          <a:lstStyle/>
          <a:p>
            <a:pPr algn="ctr" eaLnBrk="0" hangingPunct="0"/>
            <a:r>
              <a:rPr lang="en-US" sz="1000" b="1" dirty="0" smtClean="0">
                <a:solidFill>
                  <a:srgbClr val="FFC000"/>
                </a:solidFill>
                <a:latin typeface="Century Gothic" panose="020B0502020202020204" pitchFamily="34" charset="0"/>
                <a:ea typeface="ＭＳ Ｐゴシック" pitchFamily="-112" charset="-128"/>
              </a:rPr>
              <a:t>LAUNCH</a:t>
            </a:r>
            <a:endParaRPr lang="en-US" sz="1000" b="1" dirty="0">
              <a:solidFill>
                <a:srgbClr val="FFC000"/>
              </a:solidFill>
              <a:latin typeface="Century Gothic" panose="020B0502020202020204" pitchFamily="34" charset="0"/>
              <a:ea typeface="ＭＳ Ｐゴシック" pitchFamily="-112" charset="-128"/>
            </a:endParaRPr>
          </a:p>
        </p:txBody>
      </p:sp>
      <p:sp>
        <p:nvSpPr>
          <p:cNvPr id="43" name="Right Arrow 42"/>
          <p:cNvSpPr/>
          <p:nvPr/>
        </p:nvSpPr>
        <p:spPr>
          <a:xfrm rot="18430148">
            <a:off x="5645583" y="2209450"/>
            <a:ext cx="465653" cy="248333"/>
          </a:xfrm>
          <a:prstGeom prst="rightArrow">
            <a:avLst/>
          </a:prstGeom>
          <a:solidFill>
            <a:srgbClr val="FF33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dirty="0">
              <a:solidFill>
                <a:prstClr val="white"/>
              </a:solidFill>
              <a:latin typeface="Century Gothic" panose="020B0502020202020204" pitchFamily="34" charset="0"/>
            </a:endParaRPr>
          </a:p>
        </p:txBody>
      </p:sp>
      <p:sp>
        <p:nvSpPr>
          <p:cNvPr id="46" name="Right Arrow 45"/>
          <p:cNvSpPr/>
          <p:nvPr/>
        </p:nvSpPr>
        <p:spPr>
          <a:xfrm rot="2630260">
            <a:off x="5715545" y="3957572"/>
            <a:ext cx="465653" cy="248333"/>
          </a:xfrm>
          <a:prstGeom prst="rightArrow">
            <a:avLst/>
          </a:prstGeom>
          <a:solidFill>
            <a:srgbClr val="FF33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dirty="0">
              <a:solidFill>
                <a:prstClr val="white"/>
              </a:solidFill>
              <a:latin typeface="Century Gothic" panose="020B0502020202020204" pitchFamily="34" charset="0"/>
            </a:endParaRPr>
          </a:p>
        </p:txBody>
      </p:sp>
      <p:sp>
        <p:nvSpPr>
          <p:cNvPr id="47" name="TextBox 46"/>
          <p:cNvSpPr txBox="1"/>
          <p:nvPr/>
        </p:nvSpPr>
        <p:spPr>
          <a:xfrm>
            <a:off x="4044494" y="3042962"/>
            <a:ext cx="958305" cy="707886"/>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Trajectory Correction Maneuvers</a:t>
            </a:r>
          </a:p>
          <a:p>
            <a:pPr eaLnBrk="0" hangingPunct="0"/>
            <a:r>
              <a:rPr lang="en-US" sz="1000" i="1" dirty="0" smtClean="0">
                <a:solidFill>
                  <a:prstClr val="white"/>
                </a:solidFill>
                <a:latin typeface="Century Gothic" panose="020B0502020202020204" pitchFamily="34" charset="0"/>
                <a:ea typeface="ＭＳ Ｐゴシック" pitchFamily="-112" charset="-128"/>
              </a:rPr>
              <a:t>Orion</a:t>
            </a:r>
            <a:endParaRPr lang="en-US" sz="1000" i="1" dirty="0">
              <a:solidFill>
                <a:prstClr val="white"/>
              </a:solidFill>
              <a:latin typeface="Century Gothic" panose="020B0502020202020204" pitchFamily="34" charset="0"/>
              <a:ea typeface="ＭＳ Ｐゴシック" pitchFamily="-112" charset="-128"/>
            </a:endParaRPr>
          </a:p>
        </p:txBody>
      </p:sp>
      <p:cxnSp>
        <p:nvCxnSpPr>
          <p:cNvPr id="49" name="Straight Arrow Connector 48"/>
          <p:cNvCxnSpPr/>
          <p:nvPr/>
        </p:nvCxnSpPr>
        <p:spPr>
          <a:xfrm flipH="1" flipV="1">
            <a:off x="4044494" y="2514601"/>
            <a:ext cx="158267" cy="528361"/>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4044494" y="3718492"/>
            <a:ext cx="195916" cy="443270"/>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7" name="Content Placeholder 2"/>
          <p:cNvSpPr txBox="1">
            <a:spLocks/>
          </p:cNvSpPr>
          <p:nvPr/>
        </p:nvSpPr>
        <p:spPr>
          <a:xfrm>
            <a:off x="159813" y="5848350"/>
            <a:ext cx="2689947" cy="1074526"/>
          </a:xfrm>
          <a:prstGeom prst="rect">
            <a:avLst/>
          </a:prstGeom>
        </p:spPr>
        <p:txBody>
          <a:bodyPr/>
          <a:lstStyle/>
          <a:p>
            <a:pPr marL="1588">
              <a:buClr>
                <a:srgbClr val="942923"/>
              </a:buClr>
              <a:buSzPct val="100000"/>
              <a:defRPr/>
            </a:pPr>
            <a:r>
              <a:rPr lang="en-US" sz="1200" b="1" kern="0" dirty="0" smtClean="0">
                <a:solidFill>
                  <a:srgbClr val="31B6FD">
                    <a:lumMod val="20000"/>
                    <a:lumOff val="80000"/>
                  </a:srgbClr>
                </a:solidFill>
                <a:latin typeface="Century Gothic" panose="020B0502020202020204" pitchFamily="34" charset="0"/>
                <a:ea typeface="ヒラギノ角ゴ Pro W6"/>
              </a:rPr>
              <a:t>Objectives: </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Demonstrate spacecraft systems performance prior to crewed flight</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Demonstrate high speed entry (~11 km/s) and TPS performance prior to crewed flight</a:t>
            </a:r>
          </a:p>
        </p:txBody>
      </p:sp>
      <p:sp>
        <p:nvSpPr>
          <p:cNvPr id="58" name="Content Placeholder 2"/>
          <p:cNvSpPr txBox="1">
            <a:spLocks/>
          </p:cNvSpPr>
          <p:nvPr/>
        </p:nvSpPr>
        <p:spPr>
          <a:xfrm>
            <a:off x="2877279" y="5848350"/>
            <a:ext cx="2456721" cy="1106714"/>
          </a:xfrm>
          <a:prstGeom prst="rect">
            <a:avLst/>
          </a:prstGeom>
        </p:spPr>
        <p:txBody>
          <a:bodyPr/>
          <a:lstStyle/>
          <a:p>
            <a:pPr marL="1588">
              <a:buClr>
                <a:srgbClr val="942923"/>
              </a:buClr>
              <a:buSzPct val="100000"/>
              <a:defRPr/>
            </a:pPr>
            <a:r>
              <a:rPr lang="en-US" sz="1200" b="1" kern="0" dirty="0" smtClean="0">
                <a:solidFill>
                  <a:srgbClr val="31B6FD">
                    <a:lumMod val="20000"/>
                    <a:lumOff val="80000"/>
                  </a:srgbClr>
                </a:solidFill>
                <a:latin typeface="Century Gothic" panose="020B0502020202020204" pitchFamily="34" charset="0"/>
                <a:ea typeface="ヒラギノ角ゴ Pro W6"/>
              </a:rPr>
              <a:t>DRM - Uncrewed MPCV</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Lunar capable heat shield</a:t>
            </a:r>
          </a:p>
          <a:p>
            <a:pPr marL="163513" indent="-171450" eaLnBrk="0" hangingPunct="0">
              <a:buClr>
                <a:prstClr val="white">
                  <a:lumMod val="75000"/>
                </a:prstClr>
              </a:buClr>
              <a:buSzPct val="100000"/>
              <a:buFont typeface="Arial" pitchFamily="34" charset="0"/>
              <a:buChar char="•"/>
              <a:defRPr/>
            </a:pPr>
            <a:r>
              <a:rPr lang="en-US" sz="1000" kern="0" dirty="0">
                <a:solidFill>
                  <a:prstClr val="white"/>
                </a:solidFill>
                <a:latin typeface="Century Gothic" panose="020B0502020202020204" pitchFamily="34" charset="0"/>
                <a:ea typeface="ヒラギノ角ゴ Pro W3" pitchFamily="-64" charset="-128"/>
                <a:cs typeface="ヒラギノ角ゴ Pro W3"/>
              </a:rPr>
              <a:t>4</a:t>
            </a:r>
            <a:r>
              <a:rPr lang="en-US" sz="1000" kern="0" dirty="0" smtClean="0">
                <a:solidFill>
                  <a:prstClr val="white"/>
                </a:solidFill>
                <a:latin typeface="Century Gothic" panose="020B0502020202020204" pitchFamily="34" charset="0"/>
                <a:ea typeface="ヒラギノ角ゴ Pro W3" pitchFamily="-64" charset="-128"/>
                <a:cs typeface="ヒラギノ角ゴ Pro W3"/>
              </a:rPr>
              <a:t> tank SM with full prop load</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EM-2 systems not included: ECLSS, Crew Systems, LAS Abort Motors (Inert)</a:t>
            </a:r>
          </a:p>
        </p:txBody>
      </p:sp>
      <p:sp>
        <p:nvSpPr>
          <p:cNvPr id="59" name="Content Placeholder 2"/>
          <p:cNvSpPr txBox="1">
            <a:spLocks/>
          </p:cNvSpPr>
          <p:nvPr/>
        </p:nvSpPr>
        <p:spPr>
          <a:xfrm>
            <a:off x="5449970" y="5848350"/>
            <a:ext cx="2128000" cy="1619250"/>
          </a:xfrm>
          <a:prstGeom prst="rect">
            <a:avLst/>
          </a:prstGeom>
        </p:spPr>
        <p:txBody>
          <a:bodyPr/>
          <a:lstStyle/>
          <a:p>
            <a:pPr marL="1588">
              <a:buClr>
                <a:srgbClr val="942923"/>
              </a:buClr>
              <a:buSzPct val="100000"/>
              <a:defRPr/>
            </a:pPr>
            <a:r>
              <a:rPr lang="en-US" sz="1200" kern="0" dirty="0" smtClean="0">
                <a:solidFill>
                  <a:prstClr val="white"/>
                </a:solidFill>
                <a:latin typeface="Century Gothic" panose="020B0502020202020204" pitchFamily="34" charset="0"/>
                <a:ea typeface="ヒラギノ角ゴ Pro W6"/>
              </a:rPr>
              <a:t>Interim Cryogenic Propulsion Stage (ICPS) used to provide TLI burn</a:t>
            </a:r>
          </a:p>
        </p:txBody>
      </p:sp>
      <p:sp>
        <p:nvSpPr>
          <p:cNvPr id="60" name="TextBox 59"/>
          <p:cNvSpPr txBox="1"/>
          <p:nvPr/>
        </p:nvSpPr>
        <p:spPr>
          <a:xfrm>
            <a:off x="2213810" y="1677257"/>
            <a:ext cx="1733319" cy="307777"/>
          </a:xfrm>
          <a:prstGeom prst="rect">
            <a:avLst/>
          </a:prstGeom>
          <a:noFill/>
        </p:spPr>
        <p:txBody>
          <a:bodyPr wrap="square" rtlCol="0">
            <a:spAutoFit/>
          </a:bodyPr>
          <a:lstStyle/>
          <a:p>
            <a:pPr eaLnBrk="0" hangingPunct="0"/>
            <a:r>
              <a:rPr lang="en-US" sz="1400" b="1" dirty="0" smtClean="0">
                <a:solidFill>
                  <a:srgbClr val="FFC000"/>
                </a:solidFill>
                <a:latin typeface="Century Gothic" panose="020B0502020202020204" pitchFamily="34" charset="0"/>
                <a:ea typeface="ＭＳ Ｐゴシック" pitchFamily="-112" charset="-128"/>
              </a:rPr>
              <a:t>Inbound: ~9 days</a:t>
            </a:r>
            <a:endParaRPr lang="en-US" sz="1400" b="1" i="1" dirty="0">
              <a:solidFill>
                <a:srgbClr val="FFC000"/>
              </a:solidFill>
              <a:latin typeface="Century Gothic" panose="020B0502020202020204" pitchFamily="34" charset="0"/>
              <a:ea typeface="ＭＳ Ｐゴシック" pitchFamily="-112" charset="-128"/>
            </a:endParaRPr>
          </a:p>
        </p:txBody>
      </p:sp>
      <p:sp>
        <p:nvSpPr>
          <p:cNvPr id="61" name="TextBox 60"/>
          <p:cNvSpPr txBox="1"/>
          <p:nvPr/>
        </p:nvSpPr>
        <p:spPr>
          <a:xfrm>
            <a:off x="1511572" y="4908979"/>
            <a:ext cx="1956405" cy="307777"/>
          </a:xfrm>
          <a:prstGeom prst="rect">
            <a:avLst/>
          </a:prstGeom>
          <a:noFill/>
        </p:spPr>
        <p:txBody>
          <a:bodyPr wrap="square" rtlCol="0">
            <a:spAutoFit/>
          </a:bodyPr>
          <a:lstStyle/>
          <a:p>
            <a:pPr eaLnBrk="0" hangingPunct="0"/>
            <a:r>
              <a:rPr lang="en-US" sz="1400" b="1" dirty="0" smtClean="0">
                <a:solidFill>
                  <a:srgbClr val="FFC000"/>
                </a:solidFill>
                <a:latin typeface="Century Gothic" panose="020B0502020202020204" pitchFamily="34" charset="0"/>
                <a:ea typeface="ＭＳ Ｐゴシック" pitchFamily="-112" charset="-128"/>
              </a:rPr>
              <a:t>Outbound: ~10 days</a:t>
            </a:r>
            <a:endParaRPr lang="en-US" sz="1400" b="1" i="1" dirty="0">
              <a:solidFill>
                <a:srgbClr val="FFC000"/>
              </a:solidFill>
              <a:latin typeface="Century Gothic" panose="020B0502020202020204" pitchFamily="34" charset="0"/>
              <a:ea typeface="ＭＳ Ｐゴシック" pitchFamily="-112" charset="-128"/>
            </a:endParaRPr>
          </a:p>
        </p:txBody>
      </p:sp>
    </p:spTree>
    <p:extLst>
      <p:ext uri="{BB962C8B-B14F-4D97-AF65-F5344CB8AC3E}">
        <p14:creationId xmlns:p14="http://schemas.microsoft.com/office/powerpoint/2010/main" val="183943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15200" y="0"/>
            <a:ext cx="1828800" cy="13515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600" dirty="0">
              <a:solidFill>
                <a:srgbClr val="FFFFFF"/>
              </a:solidFill>
            </a:endParaRPr>
          </a:p>
        </p:txBody>
      </p:sp>
      <p:pic>
        <p:nvPicPr>
          <p:cNvPr id="11" name="Picture 2"/>
          <p:cNvPicPr>
            <a:picLocks noChangeAspect="1" noChangeArrowheads="1"/>
          </p:cNvPicPr>
          <p:nvPr/>
        </p:nvPicPr>
        <p:blipFill>
          <a:blip r:embed="rId3" cstate="screen">
            <a:clrChange>
              <a:clrFrom>
                <a:srgbClr val="007FFF">
                  <a:alpha val="784"/>
                </a:srgbClr>
              </a:clrFrom>
              <a:clrTo>
                <a:srgbClr val="007FFF">
                  <a:alpha val="0"/>
                </a:srgbClr>
              </a:clrTo>
            </a:clrChange>
            <a:lum bright="-20000" contrast="-10000"/>
            <a:extLst>
              <a:ext uri="{28A0092B-C50C-407E-A947-70E740481C1C}">
                <a14:useLocalDpi xmlns:a14="http://schemas.microsoft.com/office/drawing/2010/main" val="0"/>
              </a:ext>
            </a:extLst>
          </a:blip>
          <a:srcRect/>
          <a:stretch>
            <a:fillRect/>
          </a:stretch>
        </p:blipFill>
        <p:spPr bwMode="auto">
          <a:xfrm>
            <a:off x="0" y="4263406"/>
            <a:ext cx="3691202" cy="2594594"/>
          </a:xfrm>
          <a:prstGeom prst="rect">
            <a:avLst/>
          </a:prstGeom>
          <a:noFill/>
          <a:ln w="9525">
            <a:noFill/>
            <a:miter lim="800000"/>
            <a:headEnd/>
            <a:tailEnd/>
          </a:ln>
          <a:effec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4" y="0"/>
            <a:ext cx="91444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565155"/>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38200"/>
            <a:ext cx="9144000" cy="6019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dirty="0">
              <a:solidFill>
                <a:prstClr val="white"/>
              </a:solidFill>
              <a:latin typeface="Century Gothic" panose="020B0502020202020204" pitchFamily="34" charset="0"/>
            </a:endParaRPr>
          </a:p>
        </p:txBody>
      </p:sp>
      <p:sp>
        <p:nvSpPr>
          <p:cNvPr id="2" name="Title 1"/>
          <p:cNvSpPr>
            <a:spLocks noGrp="1"/>
          </p:cNvSpPr>
          <p:nvPr>
            <p:ph type="title"/>
          </p:nvPr>
        </p:nvSpPr>
        <p:spPr>
          <a:xfrm>
            <a:off x="457200" y="274638"/>
            <a:ext cx="8229600" cy="563562"/>
          </a:xfrm>
        </p:spPr>
        <p:txBody>
          <a:bodyPr>
            <a:normAutofit fontScale="90000"/>
          </a:bodyPr>
          <a:lstStyle/>
          <a:p>
            <a:r>
              <a:rPr lang="en-US" dirty="0" smtClean="0"/>
              <a:t>EM-2: Crewed High Lunar Orbit 2021</a:t>
            </a:r>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8460" y="838200"/>
            <a:ext cx="8343900" cy="469344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111448" y="3324879"/>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1</a:t>
            </a:r>
            <a:endParaRPr lang="en-US" sz="1200" dirty="0">
              <a:solidFill>
                <a:prstClr val="white"/>
              </a:solidFill>
              <a:latin typeface="Century Gothic" panose="020B0502020202020204" pitchFamily="34" charset="0"/>
              <a:cs typeface="Arial" pitchFamily="34" charset="0"/>
            </a:endParaRPr>
          </a:p>
        </p:txBody>
      </p:sp>
      <p:sp>
        <p:nvSpPr>
          <p:cNvPr id="6" name="Oval 5"/>
          <p:cNvSpPr/>
          <p:nvPr/>
        </p:nvSpPr>
        <p:spPr>
          <a:xfrm>
            <a:off x="416123" y="3950672"/>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3</a:t>
            </a:r>
            <a:endParaRPr lang="en-US" sz="1200" dirty="0">
              <a:solidFill>
                <a:prstClr val="white"/>
              </a:solidFill>
              <a:latin typeface="Century Gothic" panose="020B0502020202020204" pitchFamily="34" charset="0"/>
              <a:cs typeface="Arial" pitchFamily="34" charset="0"/>
            </a:endParaRPr>
          </a:p>
        </p:txBody>
      </p:sp>
      <p:sp>
        <p:nvSpPr>
          <p:cNvPr id="7" name="Oval 6"/>
          <p:cNvSpPr/>
          <p:nvPr/>
        </p:nvSpPr>
        <p:spPr>
          <a:xfrm>
            <a:off x="2710695" y="3507402"/>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2</a:t>
            </a:r>
            <a:endParaRPr lang="en-US" sz="1200" dirty="0">
              <a:solidFill>
                <a:prstClr val="white"/>
              </a:solidFill>
              <a:latin typeface="Century Gothic" panose="020B0502020202020204" pitchFamily="34" charset="0"/>
              <a:cs typeface="Arial" pitchFamily="34" charset="0"/>
            </a:endParaRPr>
          </a:p>
        </p:txBody>
      </p:sp>
      <p:sp>
        <p:nvSpPr>
          <p:cNvPr id="12" name="Oval 11"/>
          <p:cNvSpPr/>
          <p:nvPr/>
        </p:nvSpPr>
        <p:spPr>
          <a:xfrm>
            <a:off x="3892748" y="4367867"/>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4</a:t>
            </a:r>
            <a:endParaRPr lang="en-US" sz="1200" dirty="0">
              <a:solidFill>
                <a:prstClr val="white"/>
              </a:solidFill>
              <a:latin typeface="Century Gothic" panose="020B0502020202020204" pitchFamily="34" charset="0"/>
              <a:cs typeface="Arial" pitchFamily="34" charset="0"/>
            </a:endParaRPr>
          </a:p>
        </p:txBody>
      </p:sp>
      <p:sp>
        <p:nvSpPr>
          <p:cNvPr id="13" name="Oval 12"/>
          <p:cNvSpPr/>
          <p:nvPr/>
        </p:nvSpPr>
        <p:spPr>
          <a:xfrm>
            <a:off x="6390437" y="4840872"/>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5</a:t>
            </a:r>
            <a:endParaRPr lang="en-US" sz="1200" dirty="0">
              <a:solidFill>
                <a:prstClr val="white"/>
              </a:solidFill>
              <a:latin typeface="Century Gothic" panose="020B0502020202020204" pitchFamily="34" charset="0"/>
              <a:cs typeface="Arial" pitchFamily="34" charset="0"/>
            </a:endParaRPr>
          </a:p>
        </p:txBody>
      </p:sp>
      <p:sp>
        <p:nvSpPr>
          <p:cNvPr id="14" name="Oval 13"/>
          <p:cNvSpPr/>
          <p:nvPr/>
        </p:nvSpPr>
        <p:spPr>
          <a:xfrm>
            <a:off x="6256853" y="1308437"/>
            <a:ext cx="278130" cy="278130"/>
          </a:xfrm>
          <a:prstGeom prst="ellipse">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6</a:t>
            </a:r>
            <a:endParaRPr lang="en-US" sz="1200" dirty="0">
              <a:solidFill>
                <a:prstClr val="white"/>
              </a:solidFill>
              <a:latin typeface="Century Gothic" panose="020B0502020202020204" pitchFamily="34" charset="0"/>
              <a:cs typeface="Arial" pitchFamily="34" charset="0"/>
            </a:endParaRPr>
          </a:p>
        </p:txBody>
      </p:sp>
      <p:pic>
        <p:nvPicPr>
          <p:cNvPr id="1027" name="Picture 3" descr="D:\MPCV\approved images\renderings\70t_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90510" y="1243580"/>
            <a:ext cx="1043700" cy="542573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52400" y="4255412"/>
            <a:ext cx="906017" cy="553998"/>
          </a:xfrm>
          <a:prstGeom prst="rect">
            <a:avLst/>
          </a:prstGeom>
          <a:noFill/>
        </p:spPr>
        <p:txBody>
          <a:bodyPr wrap="non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Trans Lunar </a:t>
            </a:r>
          </a:p>
          <a:p>
            <a:pPr eaLnBrk="0" hangingPunct="0"/>
            <a:r>
              <a:rPr lang="en-US" sz="1000" dirty="0" smtClean="0">
                <a:solidFill>
                  <a:prstClr val="white"/>
                </a:solidFill>
                <a:latin typeface="Century Gothic" panose="020B0502020202020204" pitchFamily="34" charset="0"/>
                <a:ea typeface="ＭＳ Ｐゴシック" pitchFamily="-112" charset="-128"/>
              </a:rPr>
              <a:t>Injection</a:t>
            </a:r>
          </a:p>
          <a:p>
            <a:pPr eaLnBrk="0" hangingPunct="0"/>
            <a:r>
              <a:rPr lang="en-US" sz="1000" i="1" dirty="0" smtClean="0">
                <a:solidFill>
                  <a:prstClr val="white"/>
                </a:solidFill>
                <a:latin typeface="Century Gothic" panose="020B0502020202020204" pitchFamily="34" charset="0"/>
                <a:ea typeface="ＭＳ Ｐゴシック" pitchFamily="-112" charset="-128"/>
              </a:rPr>
              <a:t>ICPS</a:t>
            </a:r>
            <a:endParaRPr lang="en-US" sz="1000" i="1" dirty="0">
              <a:solidFill>
                <a:prstClr val="white"/>
              </a:solidFill>
              <a:latin typeface="Century Gothic" panose="020B0502020202020204" pitchFamily="34" charset="0"/>
              <a:ea typeface="ＭＳ Ｐゴシック" pitchFamily="-112" charset="-128"/>
            </a:endParaRPr>
          </a:p>
        </p:txBody>
      </p:sp>
      <p:sp>
        <p:nvSpPr>
          <p:cNvPr id="34" name="TextBox 33"/>
          <p:cNvSpPr txBox="1"/>
          <p:nvPr/>
        </p:nvSpPr>
        <p:spPr>
          <a:xfrm>
            <a:off x="3374279" y="5020040"/>
            <a:ext cx="1213794" cy="400110"/>
          </a:xfrm>
          <a:prstGeom prst="rect">
            <a:avLst/>
          </a:prstGeom>
          <a:noFill/>
        </p:spPr>
        <p:txBody>
          <a:bodyPr wrap="none" rtlCol="0">
            <a:spAutoFit/>
          </a:bodyPr>
          <a:lstStyle/>
          <a:p>
            <a:pPr algn="r" eaLnBrk="0" hangingPunct="0"/>
            <a:r>
              <a:rPr lang="en-US" sz="1000" dirty="0" smtClean="0">
                <a:solidFill>
                  <a:prstClr val="white"/>
                </a:solidFill>
                <a:latin typeface="Century Gothic" panose="020B0502020202020204" pitchFamily="34" charset="0"/>
                <a:ea typeface="ＭＳ Ｐゴシック" pitchFamily="-112" charset="-128"/>
              </a:rPr>
              <a:t>Outbound Lunar</a:t>
            </a:r>
          </a:p>
          <a:p>
            <a:pPr algn="r" eaLnBrk="0" hangingPunct="0"/>
            <a:r>
              <a:rPr lang="en-US" sz="1000" dirty="0" smtClean="0">
                <a:solidFill>
                  <a:prstClr val="white"/>
                </a:solidFill>
                <a:latin typeface="Century Gothic" panose="020B0502020202020204" pitchFamily="34" charset="0"/>
                <a:ea typeface="ＭＳ Ｐゴシック" pitchFamily="-112" charset="-128"/>
              </a:rPr>
              <a:t>Gravity Assist</a:t>
            </a:r>
            <a:endParaRPr lang="en-US" sz="1000" dirty="0">
              <a:solidFill>
                <a:prstClr val="white"/>
              </a:solidFill>
              <a:latin typeface="Century Gothic" panose="020B0502020202020204" pitchFamily="34" charset="0"/>
              <a:ea typeface="ＭＳ Ｐゴシック" pitchFamily="-112" charset="-128"/>
            </a:endParaRPr>
          </a:p>
        </p:txBody>
      </p:sp>
      <p:sp>
        <p:nvSpPr>
          <p:cNvPr id="36" name="TextBox 35"/>
          <p:cNvSpPr txBox="1"/>
          <p:nvPr/>
        </p:nvSpPr>
        <p:spPr>
          <a:xfrm>
            <a:off x="7098381" y="2262010"/>
            <a:ext cx="914400" cy="861774"/>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Lunar Parking Orbit</a:t>
            </a:r>
          </a:p>
          <a:p>
            <a:pPr eaLnBrk="0" hangingPunct="0"/>
            <a:r>
              <a:rPr lang="en-US" sz="1000" i="1" dirty="0" smtClean="0">
                <a:solidFill>
                  <a:prstClr val="white"/>
                </a:solidFill>
                <a:latin typeface="Century Gothic" panose="020B0502020202020204" pitchFamily="34" charset="0"/>
                <a:ea typeface="ＭＳ Ｐゴシック" pitchFamily="-112" charset="-128"/>
              </a:rPr>
              <a:t>54x2160-5,400 nmi</a:t>
            </a:r>
          </a:p>
        </p:txBody>
      </p:sp>
      <p:sp>
        <p:nvSpPr>
          <p:cNvPr id="37" name="TextBox 36"/>
          <p:cNvSpPr txBox="1"/>
          <p:nvPr/>
        </p:nvSpPr>
        <p:spPr>
          <a:xfrm>
            <a:off x="6572251" y="1159847"/>
            <a:ext cx="738068" cy="553998"/>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DRO Arrival Burn</a:t>
            </a:r>
            <a:endParaRPr lang="en-US" sz="1000" dirty="0">
              <a:solidFill>
                <a:prstClr val="white"/>
              </a:solidFill>
              <a:latin typeface="Century Gothic" panose="020B0502020202020204" pitchFamily="34" charset="0"/>
              <a:ea typeface="ＭＳ Ｐゴシック" pitchFamily="-112" charset="-128"/>
            </a:endParaRPr>
          </a:p>
        </p:txBody>
      </p:sp>
      <p:sp>
        <p:nvSpPr>
          <p:cNvPr id="38" name="TextBox 37"/>
          <p:cNvSpPr txBox="1"/>
          <p:nvPr/>
        </p:nvSpPr>
        <p:spPr>
          <a:xfrm>
            <a:off x="6629400" y="5006339"/>
            <a:ext cx="937963" cy="553998"/>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Lunar Orbit Insertion</a:t>
            </a:r>
          </a:p>
          <a:p>
            <a:pPr eaLnBrk="0" hangingPunct="0"/>
            <a:r>
              <a:rPr lang="en-US" sz="1000" i="1" dirty="0" smtClean="0">
                <a:solidFill>
                  <a:prstClr val="white"/>
                </a:solidFill>
                <a:latin typeface="Century Gothic" panose="020B0502020202020204" pitchFamily="34" charset="0"/>
                <a:ea typeface="ＭＳ Ｐゴシック" pitchFamily="-112" charset="-128"/>
              </a:rPr>
              <a:t>Orion</a:t>
            </a:r>
            <a:endParaRPr lang="en-US" sz="1000" i="1" dirty="0">
              <a:solidFill>
                <a:prstClr val="white"/>
              </a:solidFill>
              <a:latin typeface="Century Gothic" panose="020B0502020202020204" pitchFamily="34" charset="0"/>
              <a:ea typeface="ＭＳ Ｐゴシック" pitchFamily="-112" charset="-128"/>
            </a:endParaRPr>
          </a:p>
        </p:txBody>
      </p:sp>
      <p:sp>
        <p:nvSpPr>
          <p:cNvPr id="39" name="TextBox 38"/>
          <p:cNvSpPr txBox="1"/>
          <p:nvPr/>
        </p:nvSpPr>
        <p:spPr>
          <a:xfrm>
            <a:off x="2988825" y="3311238"/>
            <a:ext cx="958305" cy="861774"/>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Perigee Raise Maneuver</a:t>
            </a:r>
          </a:p>
          <a:p>
            <a:pPr eaLnBrk="0" hangingPunct="0"/>
            <a:r>
              <a:rPr lang="en-US" sz="1000" i="1" dirty="0" smtClean="0">
                <a:solidFill>
                  <a:prstClr val="white"/>
                </a:solidFill>
                <a:latin typeface="Century Gothic" panose="020B0502020202020204" pitchFamily="34" charset="0"/>
                <a:ea typeface="ＭＳ Ｐゴシック" pitchFamily="-112" charset="-128"/>
              </a:rPr>
              <a:t>ICPS – 100x975 nmi</a:t>
            </a:r>
            <a:endParaRPr lang="en-US" sz="1000" i="1" dirty="0">
              <a:solidFill>
                <a:prstClr val="white"/>
              </a:solidFill>
              <a:latin typeface="Century Gothic" panose="020B0502020202020204" pitchFamily="34" charset="0"/>
              <a:ea typeface="ＭＳ Ｐゴシック" pitchFamily="-112" charset="-128"/>
            </a:endParaRPr>
          </a:p>
        </p:txBody>
      </p:sp>
      <p:sp>
        <p:nvSpPr>
          <p:cNvPr id="40" name="TextBox 39"/>
          <p:cNvSpPr txBox="1"/>
          <p:nvPr/>
        </p:nvSpPr>
        <p:spPr>
          <a:xfrm>
            <a:off x="784144" y="1588829"/>
            <a:ext cx="939881" cy="553998"/>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CM/SM Separation</a:t>
            </a:r>
          </a:p>
          <a:p>
            <a:pPr eaLnBrk="0" hangingPunct="0"/>
            <a:r>
              <a:rPr lang="en-US" sz="1000" i="1" dirty="0" smtClean="0">
                <a:solidFill>
                  <a:prstClr val="white"/>
                </a:solidFill>
                <a:latin typeface="Century Gothic" panose="020B0502020202020204" pitchFamily="34" charset="0"/>
                <a:ea typeface="ＭＳ Ｐゴシック" pitchFamily="-112" charset="-128"/>
              </a:rPr>
              <a:t>El-20 min</a:t>
            </a:r>
            <a:endParaRPr lang="en-US" sz="1000" i="1" dirty="0">
              <a:solidFill>
                <a:prstClr val="white"/>
              </a:solidFill>
              <a:latin typeface="Century Gothic" panose="020B0502020202020204" pitchFamily="34" charset="0"/>
              <a:ea typeface="ＭＳ Ｐゴシック" pitchFamily="-112" charset="-128"/>
            </a:endParaRPr>
          </a:p>
        </p:txBody>
      </p:sp>
      <p:sp>
        <p:nvSpPr>
          <p:cNvPr id="41" name="TextBox 40"/>
          <p:cNvSpPr txBox="1"/>
          <p:nvPr/>
        </p:nvSpPr>
        <p:spPr>
          <a:xfrm>
            <a:off x="42982" y="2895905"/>
            <a:ext cx="738068" cy="400110"/>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Entry &amp; Landing</a:t>
            </a:r>
            <a:endParaRPr lang="en-US" sz="1000" dirty="0">
              <a:solidFill>
                <a:prstClr val="white"/>
              </a:solidFill>
              <a:latin typeface="Century Gothic" panose="020B0502020202020204" pitchFamily="34" charset="0"/>
              <a:ea typeface="ＭＳ Ｐゴシック" pitchFamily="-112" charset="-128"/>
            </a:endParaRPr>
          </a:p>
        </p:txBody>
      </p:sp>
      <p:sp>
        <p:nvSpPr>
          <p:cNvPr id="42" name="TextBox 41"/>
          <p:cNvSpPr txBox="1"/>
          <p:nvPr/>
        </p:nvSpPr>
        <p:spPr>
          <a:xfrm>
            <a:off x="1457324" y="3219815"/>
            <a:ext cx="737235" cy="190821"/>
          </a:xfrm>
          <a:prstGeom prst="rect">
            <a:avLst/>
          </a:prstGeom>
          <a:solidFill>
            <a:schemeClr val="tx1"/>
          </a:solidFill>
        </p:spPr>
        <p:txBody>
          <a:bodyPr wrap="square" lIns="18288" tIns="18288" rIns="18288" bIns="18288" rtlCol="0">
            <a:spAutoFit/>
          </a:bodyPr>
          <a:lstStyle/>
          <a:p>
            <a:pPr algn="ctr" eaLnBrk="0" hangingPunct="0"/>
            <a:r>
              <a:rPr lang="en-US" sz="1000" b="1" dirty="0" smtClean="0">
                <a:solidFill>
                  <a:srgbClr val="FFC000"/>
                </a:solidFill>
                <a:latin typeface="Century Gothic" panose="020B0502020202020204" pitchFamily="34" charset="0"/>
                <a:ea typeface="ＭＳ Ｐゴシック" pitchFamily="-112" charset="-128"/>
              </a:rPr>
              <a:t>LAUNCH</a:t>
            </a:r>
            <a:endParaRPr lang="en-US" sz="1000" b="1" dirty="0">
              <a:solidFill>
                <a:srgbClr val="FFC000"/>
              </a:solidFill>
              <a:latin typeface="Century Gothic" panose="020B0502020202020204" pitchFamily="34" charset="0"/>
              <a:ea typeface="ＭＳ Ｐゴシック" pitchFamily="-112" charset="-128"/>
            </a:endParaRPr>
          </a:p>
        </p:txBody>
      </p:sp>
      <p:sp>
        <p:nvSpPr>
          <p:cNvPr id="43" name="Right Arrow 42"/>
          <p:cNvSpPr/>
          <p:nvPr/>
        </p:nvSpPr>
        <p:spPr>
          <a:xfrm rot="15271215">
            <a:off x="6296674" y="2276181"/>
            <a:ext cx="465653" cy="248333"/>
          </a:xfrm>
          <a:prstGeom prst="rightArrow">
            <a:avLst/>
          </a:prstGeom>
          <a:solidFill>
            <a:srgbClr val="FF33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dirty="0">
              <a:solidFill>
                <a:prstClr val="white"/>
              </a:solidFill>
              <a:latin typeface="Century Gothic" panose="020B0502020202020204" pitchFamily="34" charset="0"/>
            </a:endParaRPr>
          </a:p>
        </p:txBody>
      </p:sp>
      <p:sp>
        <p:nvSpPr>
          <p:cNvPr id="46" name="Right Arrow 45"/>
          <p:cNvSpPr/>
          <p:nvPr/>
        </p:nvSpPr>
        <p:spPr>
          <a:xfrm rot="17521699">
            <a:off x="6435740" y="3894957"/>
            <a:ext cx="465653" cy="248333"/>
          </a:xfrm>
          <a:prstGeom prst="rightArrow">
            <a:avLst/>
          </a:prstGeom>
          <a:solidFill>
            <a:srgbClr val="FF33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000" dirty="0">
              <a:solidFill>
                <a:prstClr val="white"/>
              </a:solidFill>
              <a:latin typeface="Century Gothic" panose="020B0502020202020204" pitchFamily="34" charset="0"/>
            </a:endParaRPr>
          </a:p>
        </p:txBody>
      </p:sp>
      <p:sp>
        <p:nvSpPr>
          <p:cNvPr id="47" name="TextBox 46"/>
          <p:cNvSpPr txBox="1"/>
          <p:nvPr/>
        </p:nvSpPr>
        <p:spPr>
          <a:xfrm>
            <a:off x="4044494" y="3110002"/>
            <a:ext cx="958305" cy="707886"/>
          </a:xfrm>
          <a:prstGeom prst="rect">
            <a:avLst/>
          </a:prstGeom>
          <a:noFill/>
        </p:spPr>
        <p:txBody>
          <a:bodyPr wrap="square" rtlCol="0">
            <a:spAutoFit/>
          </a:bodyPr>
          <a:lstStyle/>
          <a:p>
            <a:pPr eaLnBrk="0" hangingPunct="0"/>
            <a:r>
              <a:rPr lang="en-US" sz="1000" dirty="0" smtClean="0">
                <a:solidFill>
                  <a:prstClr val="white"/>
                </a:solidFill>
                <a:latin typeface="Century Gothic" panose="020B0502020202020204" pitchFamily="34" charset="0"/>
                <a:ea typeface="ＭＳ Ｐゴシック" pitchFamily="-112" charset="-128"/>
              </a:rPr>
              <a:t>Trajectory Correction Maneuvers</a:t>
            </a:r>
          </a:p>
          <a:p>
            <a:pPr eaLnBrk="0" hangingPunct="0"/>
            <a:r>
              <a:rPr lang="en-US" sz="1000" i="1" dirty="0" smtClean="0">
                <a:solidFill>
                  <a:prstClr val="white"/>
                </a:solidFill>
                <a:latin typeface="Century Gothic" panose="020B0502020202020204" pitchFamily="34" charset="0"/>
                <a:ea typeface="ＭＳ Ｐゴシック" pitchFamily="-112" charset="-128"/>
              </a:rPr>
              <a:t>Orion</a:t>
            </a:r>
            <a:endParaRPr lang="en-US" sz="1000" i="1" dirty="0">
              <a:solidFill>
                <a:prstClr val="white"/>
              </a:solidFill>
              <a:latin typeface="Century Gothic" panose="020B0502020202020204" pitchFamily="34" charset="0"/>
              <a:ea typeface="ＭＳ Ｐゴシック" pitchFamily="-112" charset="-128"/>
            </a:endParaRPr>
          </a:p>
        </p:txBody>
      </p:sp>
      <p:cxnSp>
        <p:nvCxnSpPr>
          <p:cNvPr id="49" name="Straight Arrow Connector 48"/>
          <p:cNvCxnSpPr/>
          <p:nvPr/>
        </p:nvCxnSpPr>
        <p:spPr>
          <a:xfrm flipH="1" flipV="1">
            <a:off x="4044494" y="2581641"/>
            <a:ext cx="158267" cy="528361"/>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4044494" y="3785532"/>
            <a:ext cx="195916" cy="443270"/>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7" name="Content Placeholder 2"/>
          <p:cNvSpPr txBox="1">
            <a:spLocks/>
          </p:cNvSpPr>
          <p:nvPr/>
        </p:nvSpPr>
        <p:spPr>
          <a:xfrm>
            <a:off x="159813" y="5848350"/>
            <a:ext cx="2689947" cy="1074526"/>
          </a:xfrm>
          <a:prstGeom prst="rect">
            <a:avLst/>
          </a:prstGeom>
        </p:spPr>
        <p:txBody>
          <a:bodyPr/>
          <a:lstStyle/>
          <a:p>
            <a:pPr marL="1588">
              <a:buClr>
                <a:srgbClr val="942923"/>
              </a:buClr>
              <a:buSzPct val="100000"/>
              <a:defRPr/>
            </a:pPr>
            <a:r>
              <a:rPr lang="en-US" sz="1200" b="1" kern="0" dirty="0" smtClean="0">
                <a:solidFill>
                  <a:srgbClr val="C6E7FC"/>
                </a:solidFill>
                <a:latin typeface="Century Gothic" panose="020B0502020202020204" pitchFamily="34" charset="0"/>
                <a:ea typeface="ヒラギノ角ゴ Pro W6"/>
              </a:rPr>
              <a:t>Objectives: </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Demonstrate crewed flight beyond LEO</a:t>
            </a:r>
          </a:p>
        </p:txBody>
      </p:sp>
      <p:sp>
        <p:nvSpPr>
          <p:cNvPr id="58" name="Content Placeholder 2"/>
          <p:cNvSpPr txBox="1">
            <a:spLocks/>
          </p:cNvSpPr>
          <p:nvPr/>
        </p:nvSpPr>
        <p:spPr>
          <a:xfrm>
            <a:off x="2590800" y="5848350"/>
            <a:ext cx="2456721" cy="1106714"/>
          </a:xfrm>
          <a:prstGeom prst="rect">
            <a:avLst/>
          </a:prstGeom>
        </p:spPr>
        <p:txBody>
          <a:bodyPr/>
          <a:lstStyle/>
          <a:p>
            <a:pPr marL="1588">
              <a:buClr>
                <a:srgbClr val="942923"/>
              </a:buClr>
              <a:buSzPct val="100000"/>
              <a:defRPr/>
            </a:pPr>
            <a:r>
              <a:rPr lang="en-US" sz="1200" b="1" kern="0" dirty="0" smtClean="0">
                <a:solidFill>
                  <a:srgbClr val="C6E7FC"/>
                </a:solidFill>
                <a:latin typeface="Century Gothic" panose="020B0502020202020204" pitchFamily="34" charset="0"/>
                <a:ea typeface="ヒラギノ角ゴ Pro W6"/>
              </a:rPr>
              <a:t>DRM - Crewed MPCV</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Lunar capable heat shield</a:t>
            </a:r>
          </a:p>
          <a:p>
            <a:pPr marL="163513" indent="-171450" eaLnBrk="0" hangingPunct="0">
              <a:buClr>
                <a:prstClr val="white">
                  <a:lumMod val="75000"/>
                </a:prstClr>
              </a:buClr>
              <a:buSzPct val="100000"/>
              <a:buFont typeface="Arial" pitchFamily="34" charset="0"/>
              <a:buChar char="•"/>
              <a:defRPr/>
            </a:pPr>
            <a:r>
              <a:rPr lang="en-US" sz="1000" kern="0" dirty="0">
                <a:solidFill>
                  <a:prstClr val="white"/>
                </a:solidFill>
                <a:latin typeface="Century Gothic" panose="020B0502020202020204" pitchFamily="34" charset="0"/>
                <a:ea typeface="ヒラギノ角ゴ Pro W3" pitchFamily="-64" charset="-128"/>
                <a:cs typeface="ヒラギノ角ゴ Pro W3"/>
              </a:rPr>
              <a:t>4</a:t>
            </a:r>
            <a:r>
              <a:rPr lang="en-US" sz="1000" kern="0" dirty="0" smtClean="0">
                <a:solidFill>
                  <a:prstClr val="white"/>
                </a:solidFill>
                <a:latin typeface="Century Gothic" panose="020B0502020202020204" pitchFamily="34" charset="0"/>
                <a:ea typeface="ヒラギノ角ゴ Pro W3" pitchFamily="-64" charset="-128"/>
                <a:cs typeface="ヒラギノ角ゴ Pro W3"/>
              </a:rPr>
              <a:t> tank SM with full prop load</a:t>
            </a:r>
          </a:p>
          <a:p>
            <a:pPr marL="163513" indent="-171450" eaLnBrk="0" hangingPunct="0">
              <a:buClr>
                <a:prstClr val="white">
                  <a:lumMod val="75000"/>
                </a:prstClr>
              </a:buClr>
              <a:buSzPct val="100000"/>
              <a:buFont typeface="Arial" pitchFamily="34" charset="0"/>
              <a:buChar char="•"/>
              <a:defRPr/>
            </a:pPr>
            <a:r>
              <a:rPr lang="en-US" sz="1000" kern="0" dirty="0" smtClean="0">
                <a:solidFill>
                  <a:prstClr val="white"/>
                </a:solidFill>
                <a:latin typeface="Century Gothic" panose="020B0502020202020204" pitchFamily="34" charset="0"/>
                <a:ea typeface="ヒラギノ角ゴ Pro W3" pitchFamily="-64" charset="-128"/>
                <a:cs typeface="ヒラギノ角ゴ Pro W3"/>
              </a:rPr>
              <a:t>Up to 4 crew</a:t>
            </a:r>
          </a:p>
        </p:txBody>
      </p:sp>
      <p:sp>
        <p:nvSpPr>
          <p:cNvPr id="59" name="Content Placeholder 2"/>
          <p:cNvSpPr txBox="1">
            <a:spLocks/>
          </p:cNvSpPr>
          <p:nvPr/>
        </p:nvSpPr>
        <p:spPr>
          <a:xfrm>
            <a:off x="5047521" y="5848350"/>
            <a:ext cx="1880935" cy="1619250"/>
          </a:xfrm>
          <a:prstGeom prst="rect">
            <a:avLst/>
          </a:prstGeom>
        </p:spPr>
        <p:txBody>
          <a:bodyPr/>
          <a:lstStyle/>
          <a:p>
            <a:pPr marL="1588">
              <a:buClr>
                <a:srgbClr val="942923"/>
              </a:buClr>
              <a:buSzPct val="100000"/>
              <a:defRPr/>
            </a:pPr>
            <a:r>
              <a:rPr lang="en-US" sz="1200" b="1" kern="0" dirty="0" smtClean="0">
                <a:solidFill>
                  <a:prstClr val="white"/>
                </a:solidFill>
                <a:latin typeface="Eurostile LT Std"/>
                <a:ea typeface="ヒラギノ角ゴ Pro W6"/>
              </a:rPr>
              <a:t>Interim Cryogenic Propulsion Stage (ICPS) used to provide TLI burn</a:t>
            </a:r>
          </a:p>
        </p:txBody>
      </p:sp>
      <p:sp>
        <p:nvSpPr>
          <p:cNvPr id="44" name="TextBox 43"/>
          <p:cNvSpPr txBox="1"/>
          <p:nvPr/>
        </p:nvSpPr>
        <p:spPr>
          <a:xfrm>
            <a:off x="2305304" y="1480439"/>
            <a:ext cx="1513855" cy="523220"/>
          </a:xfrm>
          <a:prstGeom prst="rect">
            <a:avLst/>
          </a:prstGeom>
          <a:noFill/>
        </p:spPr>
        <p:txBody>
          <a:bodyPr wrap="square" rtlCol="0">
            <a:spAutoFit/>
          </a:bodyPr>
          <a:lstStyle/>
          <a:p>
            <a:pPr eaLnBrk="0" hangingPunct="0"/>
            <a:r>
              <a:rPr lang="en-US" sz="1400" b="1" dirty="0" smtClean="0">
                <a:solidFill>
                  <a:srgbClr val="FFC000"/>
                </a:solidFill>
                <a:latin typeface="Century Gothic" panose="020B0502020202020204" pitchFamily="34" charset="0"/>
                <a:ea typeface="ＭＳ Ｐゴシック" pitchFamily="-112" charset="-128"/>
              </a:rPr>
              <a:t>Inbound: 3-6 days</a:t>
            </a:r>
            <a:endParaRPr lang="en-US" sz="1400" b="1" i="1" dirty="0">
              <a:solidFill>
                <a:srgbClr val="FFC000"/>
              </a:solidFill>
              <a:latin typeface="Century Gothic" panose="020B0502020202020204" pitchFamily="34" charset="0"/>
              <a:ea typeface="ＭＳ Ｐゴシック" pitchFamily="-112" charset="-128"/>
            </a:endParaRPr>
          </a:p>
        </p:txBody>
      </p:sp>
      <p:sp>
        <p:nvSpPr>
          <p:cNvPr id="45" name="TextBox 44"/>
          <p:cNvSpPr txBox="1"/>
          <p:nvPr/>
        </p:nvSpPr>
        <p:spPr>
          <a:xfrm>
            <a:off x="2092832" y="4685950"/>
            <a:ext cx="1513855" cy="461665"/>
          </a:xfrm>
          <a:prstGeom prst="rect">
            <a:avLst/>
          </a:prstGeom>
          <a:noFill/>
        </p:spPr>
        <p:txBody>
          <a:bodyPr wrap="square" rtlCol="0">
            <a:spAutoFit/>
          </a:bodyPr>
          <a:lstStyle/>
          <a:p>
            <a:pPr eaLnBrk="0" hangingPunct="0"/>
            <a:r>
              <a:rPr lang="en-US" sz="1200" b="1" dirty="0" smtClean="0">
                <a:solidFill>
                  <a:srgbClr val="FFC000"/>
                </a:solidFill>
                <a:latin typeface="Century Gothic" panose="020B0502020202020204" pitchFamily="34" charset="0"/>
                <a:ea typeface="ＭＳ Ｐゴシック" pitchFamily="-112" charset="-128"/>
              </a:rPr>
              <a:t>Outbound: 3-6 days</a:t>
            </a:r>
            <a:endParaRPr lang="en-US" sz="1200" b="1" i="1" dirty="0">
              <a:solidFill>
                <a:srgbClr val="FFC000"/>
              </a:solidFill>
              <a:latin typeface="Century Gothic" panose="020B0502020202020204" pitchFamily="34" charset="0"/>
              <a:ea typeface="ＭＳ Ｐゴシック" pitchFamily="-112" charset="-128"/>
            </a:endParaRPr>
          </a:p>
        </p:txBody>
      </p:sp>
      <p:sp>
        <p:nvSpPr>
          <p:cNvPr id="48" name="Oval 47"/>
          <p:cNvSpPr/>
          <p:nvPr/>
        </p:nvSpPr>
        <p:spPr>
          <a:xfrm>
            <a:off x="3884579" y="1983880"/>
            <a:ext cx="278130" cy="27813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7</a:t>
            </a:r>
            <a:endParaRPr lang="en-US" sz="1200" dirty="0">
              <a:solidFill>
                <a:prstClr val="white"/>
              </a:solidFill>
              <a:latin typeface="Century Gothic" panose="020B0502020202020204" pitchFamily="34" charset="0"/>
              <a:cs typeface="Arial" pitchFamily="34" charset="0"/>
            </a:endParaRPr>
          </a:p>
        </p:txBody>
      </p:sp>
      <p:sp>
        <p:nvSpPr>
          <p:cNvPr id="50" name="Oval 49"/>
          <p:cNvSpPr/>
          <p:nvPr/>
        </p:nvSpPr>
        <p:spPr>
          <a:xfrm>
            <a:off x="717284" y="2160102"/>
            <a:ext cx="278130" cy="27813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8</a:t>
            </a:r>
            <a:endParaRPr lang="en-US" sz="1200" dirty="0">
              <a:solidFill>
                <a:prstClr val="white"/>
              </a:solidFill>
              <a:latin typeface="Century Gothic" panose="020B0502020202020204" pitchFamily="34" charset="0"/>
              <a:cs typeface="Arial" pitchFamily="34" charset="0"/>
            </a:endParaRPr>
          </a:p>
        </p:txBody>
      </p:sp>
      <p:sp>
        <p:nvSpPr>
          <p:cNvPr id="51" name="Oval 50"/>
          <p:cNvSpPr/>
          <p:nvPr/>
        </p:nvSpPr>
        <p:spPr>
          <a:xfrm>
            <a:off x="411318" y="3377484"/>
            <a:ext cx="278130" cy="278130"/>
          </a:xfrm>
          <a:prstGeom prst="ellipse">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200" dirty="0" smtClean="0">
                <a:solidFill>
                  <a:prstClr val="white"/>
                </a:solidFill>
                <a:latin typeface="Century Gothic" panose="020B0502020202020204" pitchFamily="34" charset="0"/>
                <a:cs typeface="Arial" pitchFamily="34" charset="0"/>
              </a:rPr>
              <a:t>9</a:t>
            </a:r>
            <a:endParaRPr lang="en-US" sz="1200" dirty="0">
              <a:solidFill>
                <a:prstClr val="white"/>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105342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Photos\223028_10151541886978091_1563720599_n.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27" t="7666" r="627" b="7666"/>
          <a:stretch/>
        </p:blipFill>
        <p:spPr bwMode="auto">
          <a:xfrm>
            <a:off x="762000" y="1371600"/>
            <a:ext cx="8001000" cy="51578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0" dirty="0" smtClean="0"/>
              <a:t>The New - </a:t>
            </a:r>
            <a:r>
              <a:rPr lang="en-US" sz="2400" b="0" dirty="0" smtClean="0"/>
              <a:t>Exploration Systems Development</a:t>
            </a:r>
            <a:endParaRPr lang="en-US" b="0" dirty="0"/>
          </a:p>
        </p:txBody>
      </p:sp>
      <p:sp>
        <p:nvSpPr>
          <p:cNvPr id="4" name="AutoShape 3"/>
          <p:cNvSpPr>
            <a:spLocks/>
          </p:cNvSpPr>
          <p:nvPr/>
        </p:nvSpPr>
        <p:spPr bwMode="auto">
          <a:xfrm>
            <a:off x="0" y="1371600"/>
            <a:ext cx="4191000" cy="137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alpha val="58039"/>
            </a:srgbClr>
          </a:solidFill>
          <a:ln>
            <a:noFill/>
          </a:ln>
          <a:effectLst/>
          <a:extLst/>
        </p:spPr>
        <p:txBody>
          <a:bodyPr lIns="274320" tIns="0" rIns="0" bIns="0" anchor="ctr"/>
          <a:lstStyle>
            <a:lvl1pPr marL="241300" indent="-111125">
              <a:defRPr sz="2000" b="1">
                <a:solidFill>
                  <a:srgbClr val="000000"/>
                </a:solidFill>
                <a:latin typeface="Arial" pitchFamily="34" charset="0"/>
                <a:cs typeface="Arial" pitchFamily="34" charset="0"/>
                <a:sym typeface="Arial" pitchFamily="34" charset="0"/>
              </a:defRPr>
            </a:lvl1pPr>
            <a:lvl2pPr>
              <a:defRPr sz="2000" b="1">
                <a:solidFill>
                  <a:srgbClr val="000000"/>
                </a:solidFill>
                <a:latin typeface="Arial" pitchFamily="34" charset="0"/>
                <a:cs typeface="Arial" pitchFamily="34" charset="0"/>
                <a:sym typeface="Arial" pitchFamily="34" charset="0"/>
              </a:defRPr>
            </a:lvl2pPr>
            <a:lvl3pPr>
              <a:defRPr sz="2000" b="1">
                <a:solidFill>
                  <a:srgbClr val="000000"/>
                </a:solidFill>
                <a:latin typeface="Arial" pitchFamily="34" charset="0"/>
                <a:cs typeface="Arial" pitchFamily="34" charset="0"/>
                <a:sym typeface="Arial" pitchFamily="34" charset="0"/>
              </a:defRPr>
            </a:lvl3pPr>
            <a:lvl4pPr>
              <a:defRPr sz="2000" b="1">
                <a:solidFill>
                  <a:srgbClr val="000000"/>
                </a:solidFill>
                <a:latin typeface="Arial" pitchFamily="34" charset="0"/>
                <a:cs typeface="Arial" pitchFamily="34" charset="0"/>
                <a:sym typeface="Arial" pitchFamily="34" charset="0"/>
              </a:defRPr>
            </a:lvl4pPr>
            <a:lvl5pPr>
              <a:defRPr sz="2000" b="1">
                <a:solidFill>
                  <a:srgbClr val="000000"/>
                </a:solidFill>
                <a:latin typeface="Arial" pitchFamily="34" charset="0"/>
                <a:cs typeface="Arial" pitchFamily="34" charset="0"/>
                <a:sym typeface="Arial" pitchFamily="34" charset="0"/>
              </a:defRPr>
            </a:lvl5pPr>
            <a:lvl6pPr fontAlgn="base" hangingPunct="0">
              <a:spcBef>
                <a:spcPct val="0"/>
              </a:spcBef>
              <a:spcAft>
                <a:spcPct val="0"/>
              </a:spcAft>
              <a:defRPr sz="2000" b="1">
                <a:solidFill>
                  <a:srgbClr val="000000"/>
                </a:solidFill>
                <a:latin typeface="Arial" pitchFamily="34" charset="0"/>
                <a:cs typeface="Arial" pitchFamily="34" charset="0"/>
                <a:sym typeface="Arial" pitchFamily="34" charset="0"/>
              </a:defRPr>
            </a:lvl6pPr>
            <a:lvl7pPr fontAlgn="base" hangingPunct="0">
              <a:spcBef>
                <a:spcPct val="0"/>
              </a:spcBef>
              <a:spcAft>
                <a:spcPct val="0"/>
              </a:spcAft>
              <a:defRPr sz="2000" b="1">
                <a:solidFill>
                  <a:srgbClr val="000000"/>
                </a:solidFill>
                <a:latin typeface="Arial" pitchFamily="34" charset="0"/>
                <a:cs typeface="Arial" pitchFamily="34" charset="0"/>
                <a:sym typeface="Arial" pitchFamily="34" charset="0"/>
              </a:defRPr>
            </a:lvl7pPr>
            <a:lvl8pPr fontAlgn="base" hangingPunct="0">
              <a:spcBef>
                <a:spcPct val="0"/>
              </a:spcBef>
              <a:spcAft>
                <a:spcPct val="0"/>
              </a:spcAft>
              <a:defRPr sz="2000" b="1">
                <a:solidFill>
                  <a:srgbClr val="000000"/>
                </a:solidFill>
                <a:latin typeface="Arial" pitchFamily="34" charset="0"/>
                <a:cs typeface="Arial" pitchFamily="34" charset="0"/>
                <a:sym typeface="Arial" pitchFamily="34" charset="0"/>
              </a:defRPr>
            </a:lvl8pPr>
            <a:lvl9pPr fontAlgn="base" hangingPunct="0">
              <a:spcBef>
                <a:spcPct val="0"/>
              </a:spcBef>
              <a:spcAft>
                <a:spcPct val="0"/>
              </a:spcAft>
              <a:defRPr sz="2000" b="1">
                <a:solidFill>
                  <a:srgbClr val="000000"/>
                </a:solidFill>
                <a:latin typeface="Arial" pitchFamily="34" charset="0"/>
                <a:cs typeface="Arial" pitchFamily="34" charset="0"/>
                <a:sym typeface="Arial" pitchFamily="34" charset="0"/>
              </a:defRPr>
            </a:lvl9pPr>
          </a:lstStyle>
          <a:p>
            <a:pPr marL="512763" indent="-279400" eaLnBrk="0" hangingPunct="0">
              <a:lnSpc>
                <a:spcPts val="2600"/>
              </a:lnSpc>
              <a:spcBef>
                <a:spcPts val="300"/>
              </a:spcBef>
              <a:buFont typeface="Arial" panose="020B0604020202020204" pitchFamily="34" charset="0"/>
              <a:buChar char="•"/>
              <a:defRPr/>
            </a:pPr>
            <a:r>
              <a:rPr lang="en-US" altLang="en-US" dirty="0" smtClean="0">
                <a:solidFill>
                  <a:srgbClr val="C6E7FC">
                    <a:lumMod val="75000"/>
                  </a:srgbClr>
                </a:solidFill>
                <a:latin typeface="Century Gothic" panose="020B0502020202020204" pitchFamily="34" charset="0"/>
                <a:ea typeface="ＭＳ Ｐゴシック" pitchFamily="-112" charset="-128"/>
                <a:sym typeface="Bradley Hand ITC" pitchFamily="66" charset="0"/>
              </a:rPr>
              <a:t>Orion Program</a:t>
            </a:r>
            <a:endParaRPr lang="en-US" altLang="en-US" sz="2400" dirty="0">
              <a:solidFill>
                <a:srgbClr val="C6E7FC">
                  <a:lumMod val="75000"/>
                </a:srgbClr>
              </a:solidFill>
              <a:latin typeface="Century Gothic" panose="020B0502020202020204" pitchFamily="34" charset="0"/>
              <a:ea typeface="ＭＳ Ｐゴシック" pitchFamily="-112" charset="-128"/>
            </a:endParaRPr>
          </a:p>
          <a:p>
            <a:pPr marL="512763" indent="-279400" eaLnBrk="0" hangingPunct="0">
              <a:lnSpc>
                <a:spcPts val="2600"/>
              </a:lnSpc>
              <a:spcBef>
                <a:spcPts val="300"/>
              </a:spcBef>
              <a:buFont typeface="Arial" panose="020B0604020202020204" pitchFamily="34" charset="0"/>
              <a:buChar char="•"/>
              <a:defRPr/>
            </a:pPr>
            <a:r>
              <a:rPr lang="en-US" altLang="en-US" dirty="0">
                <a:solidFill>
                  <a:srgbClr val="C6E7FC">
                    <a:lumMod val="75000"/>
                  </a:srgbClr>
                </a:solidFill>
                <a:latin typeface="Century Gothic" panose="020B0502020202020204" pitchFamily="34" charset="0"/>
                <a:ea typeface="ＭＳ Ｐゴシック" pitchFamily="-112" charset="-128"/>
                <a:sym typeface="Bradley Hand ITC" pitchFamily="66" charset="0"/>
              </a:rPr>
              <a:t>Space Launch System (SLS)</a:t>
            </a:r>
            <a:endParaRPr lang="en-US" altLang="en-US" sz="2400" dirty="0">
              <a:solidFill>
                <a:srgbClr val="C6E7FC">
                  <a:lumMod val="75000"/>
                </a:srgbClr>
              </a:solidFill>
              <a:latin typeface="Century Gothic" panose="020B0502020202020204" pitchFamily="34" charset="0"/>
              <a:ea typeface="ＭＳ Ｐゴシック" pitchFamily="-112" charset="-128"/>
            </a:endParaRPr>
          </a:p>
          <a:p>
            <a:pPr marL="512763" indent="-279400" eaLnBrk="0" hangingPunct="0">
              <a:lnSpc>
                <a:spcPts val="2600"/>
              </a:lnSpc>
              <a:spcBef>
                <a:spcPts val="300"/>
              </a:spcBef>
              <a:buFont typeface="Arial" panose="020B0604020202020204" pitchFamily="34" charset="0"/>
              <a:buChar char="•"/>
              <a:defRPr/>
            </a:pPr>
            <a:r>
              <a:rPr lang="en-US" altLang="en-US" dirty="0" smtClean="0">
                <a:solidFill>
                  <a:srgbClr val="C6E7FC">
                    <a:lumMod val="75000"/>
                  </a:srgbClr>
                </a:solidFill>
                <a:latin typeface="Century Gothic" panose="020B0502020202020204" pitchFamily="34" charset="0"/>
                <a:ea typeface="ＭＳ Ｐゴシック" pitchFamily="-112" charset="-128"/>
                <a:sym typeface="Bradley Hand ITC" pitchFamily="66" charset="0"/>
              </a:rPr>
              <a:t>Ground System Development </a:t>
            </a:r>
            <a:endParaRPr lang="en-US" altLang="en-US" sz="2400" dirty="0" smtClean="0">
              <a:solidFill>
                <a:srgbClr val="C6E7FC">
                  <a:lumMod val="75000"/>
                </a:srgbClr>
              </a:solidFill>
              <a:latin typeface="Century Gothic" panose="020B0502020202020204" pitchFamily="34" charset="0"/>
              <a:ea typeface="ＭＳ Ｐゴシック" pitchFamily="-112" charset="-128"/>
            </a:endParaRPr>
          </a:p>
        </p:txBody>
      </p:sp>
    </p:spTree>
    <p:extLst>
      <p:ext uri="{BB962C8B-B14F-4D97-AF65-F5344CB8AC3E}">
        <p14:creationId xmlns:p14="http://schemas.microsoft.com/office/powerpoint/2010/main" val="120730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rot="20575992">
            <a:off x="530078" y="2566224"/>
            <a:ext cx="5577840" cy="3439300"/>
          </a:xfrm>
          <a:prstGeom prst="rect">
            <a:avLst/>
          </a:prstGeom>
          <a:noFill/>
        </p:spPr>
      </p:pic>
      <p:sp>
        <p:nvSpPr>
          <p:cNvPr id="10" name="Rounded Rectangular Callout 9"/>
          <p:cNvSpPr/>
          <p:nvPr/>
        </p:nvSpPr>
        <p:spPr bwMode="auto">
          <a:xfrm>
            <a:off x="285906" y="5943600"/>
            <a:ext cx="2194560" cy="458833"/>
          </a:xfrm>
          <a:prstGeom prst="wedgeRoundRectCallout">
            <a:avLst>
              <a:gd name="adj1" fmla="val 37291"/>
              <a:gd name="adj2" fmla="val -265321"/>
              <a:gd name="adj3" fmla="val 16667"/>
            </a:avLst>
          </a:prstGeom>
          <a:solidFill>
            <a:srgbClr val="000000"/>
          </a:solidFill>
          <a:ln w="9525" cap="flat" cmpd="sng" algn="ctr">
            <a:solidFill>
              <a:schemeClr val="bg2">
                <a:lumMod val="50000"/>
                <a:lumOff val="50000"/>
              </a:schemeClr>
            </a:solidFill>
            <a:prstDash val="solid"/>
            <a:round/>
            <a:headEnd type="none" w="med" len="med"/>
            <a:tailEnd type="none" w="med" len="med"/>
          </a:ln>
          <a:effectLst/>
        </p:spPr>
        <p:txBody>
          <a:bodyPr vert="horz" wrap="square" lIns="45720" tIns="0" rIns="0" bIns="0" numCol="1" rtlCol="0" anchor="t" anchorCtr="0" compatLnSpc="1">
            <a:prstTxWarp prst="textNoShape">
              <a:avLst/>
            </a:prstTxWarp>
          </a:bodyPr>
          <a:lstStyle/>
          <a:p>
            <a:pPr marL="114300" indent="-114300" eaLnBrk="0" hangingPunct="0">
              <a:spcBef>
                <a:spcPts val="0"/>
              </a:spcBef>
              <a:spcAft>
                <a:spcPts val="300"/>
              </a:spcAft>
              <a:defRPr/>
            </a:pPr>
            <a:r>
              <a:rPr lang="en-US" sz="2000" b="1" dirty="0" smtClean="0">
                <a:solidFill>
                  <a:srgbClr val="C6E7FC"/>
                </a:solidFill>
                <a:latin typeface="Century Gothic" panose="020B0502020202020204" pitchFamily="34" charset="0"/>
                <a:ea typeface="ＭＳ Ｐゴシック" pitchFamily="-112" charset="-128"/>
                <a:cs typeface="Calibri" pitchFamily="34" charset="0"/>
              </a:rPr>
              <a:t>Service Module</a:t>
            </a:r>
            <a:endParaRPr lang="en-US" sz="700" b="1" dirty="0" smtClean="0">
              <a:solidFill>
                <a:srgbClr val="C6E7FC"/>
              </a:solidFill>
              <a:latin typeface="Century Gothic" panose="020B0502020202020204" pitchFamily="34" charset="0"/>
              <a:ea typeface="ＭＳ Ｐゴシック" pitchFamily="-112" charset="-128"/>
              <a:cs typeface="Calibri" pitchFamily="34" charset="0"/>
            </a:endParaRPr>
          </a:p>
        </p:txBody>
      </p:sp>
      <p:sp>
        <p:nvSpPr>
          <p:cNvPr id="9" name="Rounded Rectangular Callout 8"/>
          <p:cNvSpPr/>
          <p:nvPr/>
        </p:nvSpPr>
        <p:spPr bwMode="auto">
          <a:xfrm>
            <a:off x="3318998" y="5208596"/>
            <a:ext cx="2099210" cy="647917"/>
          </a:xfrm>
          <a:prstGeom prst="wedgeRoundRectCallout">
            <a:avLst>
              <a:gd name="adj1" fmla="val -61946"/>
              <a:gd name="adj2" fmla="val -169472"/>
              <a:gd name="adj3" fmla="val 16667"/>
            </a:avLst>
          </a:prstGeom>
          <a:solidFill>
            <a:srgbClr val="000000">
              <a:alpha val="30196"/>
            </a:srgbClr>
          </a:solidFill>
          <a:ln w="9525" cap="flat" cmpd="sng" algn="ctr">
            <a:solidFill>
              <a:schemeClr val="bg2">
                <a:lumMod val="50000"/>
                <a:lumOff val="50000"/>
              </a:schemeClr>
            </a:solidFill>
            <a:prstDash val="solid"/>
            <a:round/>
            <a:headEnd type="none" w="med" len="med"/>
            <a:tailEnd type="none" w="med" len="med"/>
          </a:ln>
          <a:effectLst/>
        </p:spPr>
        <p:txBody>
          <a:bodyPr vert="horz" wrap="square" lIns="45720" tIns="0" rIns="0" bIns="0" numCol="1" rtlCol="0" anchor="ctr" anchorCtr="0" compatLnSpc="1">
            <a:prstTxWarp prst="textNoShape">
              <a:avLst/>
            </a:prstTxWarp>
          </a:bodyPr>
          <a:lstStyle/>
          <a:p>
            <a:pPr marL="114300" indent="-114300" algn="ctr" eaLnBrk="0" hangingPunct="0">
              <a:spcBef>
                <a:spcPts val="0"/>
              </a:spcBef>
              <a:spcAft>
                <a:spcPts val="300"/>
              </a:spcAft>
              <a:defRPr/>
            </a:pPr>
            <a:r>
              <a:rPr lang="en-US" sz="2000" b="1" dirty="0" smtClean="0">
                <a:solidFill>
                  <a:srgbClr val="C6E7FC"/>
                </a:solidFill>
                <a:latin typeface="Century Gothic" panose="020B0502020202020204" pitchFamily="34" charset="0"/>
                <a:ea typeface="ＭＳ Ｐゴシック" pitchFamily="-112" charset="-128"/>
                <a:cs typeface="Calibri" pitchFamily="34" charset="0"/>
              </a:rPr>
              <a:t>Crew Module</a:t>
            </a:r>
            <a:endParaRPr lang="en-US" sz="700" b="1" dirty="0" smtClean="0">
              <a:solidFill>
                <a:srgbClr val="C6E7FC"/>
              </a:solidFill>
              <a:latin typeface="Century Gothic" panose="020B0502020202020204" pitchFamily="34" charset="0"/>
              <a:ea typeface="ＭＳ Ｐゴシック" pitchFamily="-112" charset="-128"/>
              <a:cs typeface="Calibri" pitchFamily="34" charset="0"/>
            </a:endParaRPr>
          </a:p>
        </p:txBody>
      </p:sp>
      <p:sp>
        <p:nvSpPr>
          <p:cNvPr id="7" name="Rounded Rectangular Callout 6"/>
          <p:cNvSpPr/>
          <p:nvPr/>
        </p:nvSpPr>
        <p:spPr bwMode="auto">
          <a:xfrm>
            <a:off x="396086" y="1346617"/>
            <a:ext cx="2922912" cy="1853783"/>
          </a:xfrm>
          <a:prstGeom prst="wedgeRoundRectCallout">
            <a:avLst>
              <a:gd name="adj1" fmla="val 57784"/>
              <a:gd name="adj2" fmla="val 52276"/>
              <a:gd name="adj3" fmla="val 16667"/>
            </a:avLst>
          </a:prstGeom>
          <a:solidFill>
            <a:srgbClr val="000000">
              <a:alpha val="30196"/>
            </a:srgbClr>
          </a:solidFill>
          <a:ln w="9525" cap="flat" cmpd="sng" algn="ctr">
            <a:solidFill>
              <a:schemeClr val="bg2">
                <a:lumMod val="50000"/>
                <a:lumOff val="50000"/>
              </a:schemeClr>
            </a:solidFill>
            <a:prstDash val="solid"/>
            <a:round/>
            <a:headEnd type="none" w="med" len="med"/>
            <a:tailEnd type="none" w="med" len="med"/>
          </a:ln>
          <a:effectLst/>
        </p:spPr>
        <p:txBody>
          <a:bodyPr vert="horz" wrap="square" lIns="45720" tIns="0" rIns="0" bIns="0" numCol="1" rtlCol="0" anchor="t" anchorCtr="0" compatLnSpc="1">
            <a:prstTxWarp prst="textNoShape">
              <a:avLst/>
            </a:prstTxWarp>
          </a:bodyPr>
          <a:lstStyle/>
          <a:p>
            <a:pPr marL="114300" indent="-114300" eaLnBrk="0" hangingPunct="0">
              <a:spcBef>
                <a:spcPts val="0"/>
              </a:spcBef>
              <a:spcAft>
                <a:spcPts val="0"/>
              </a:spcAft>
              <a:defRPr/>
            </a:pPr>
            <a:r>
              <a:rPr lang="en-US" sz="2000" b="1" dirty="0" smtClean="0">
                <a:solidFill>
                  <a:srgbClr val="C6E7FC"/>
                </a:solidFill>
                <a:latin typeface="Century Gothic" panose="020B0502020202020204" pitchFamily="34" charset="0"/>
                <a:ea typeface="ＭＳ Ｐゴシック" pitchFamily="-112" charset="-128"/>
                <a:cs typeface="Calibri" pitchFamily="34" charset="0"/>
              </a:rPr>
              <a:t>Launch Abort System</a:t>
            </a:r>
          </a:p>
          <a:p>
            <a:pPr marL="114300" indent="-114300" eaLnBrk="0" hangingPunct="0">
              <a:spcBef>
                <a:spcPts val="0"/>
              </a:spcBef>
              <a:spcAft>
                <a:spcPts val="0"/>
              </a:spcAft>
              <a:defRPr/>
            </a:pPr>
            <a:endParaRPr lang="en-US" sz="600" b="1" dirty="0" smtClean="0">
              <a:solidFill>
                <a:srgbClr val="C6E7FC"/>
              </a:solidFill>
              <a:latin typeface="Century Gothic" panose="020B0502020202020204" pitchFamily="34" charset="0"/>
              <a:ea typeface="ＭＳ Ｐゴシック" pitchFamily="-112" charset="-128"/>
              <a:cs typeface="Calibri" pitchFamily="34" charset="0"/>
            </a:endParaRPr>
          </a:p>
          <a:p>
            <a:pPr marL="114300" indent="-114300" eaLnBrk="0" hangingPunct="0">
              <a:spcBef>
                <a:spcPts val="0"/>
              </a:spcBef>
              <a:buFontTx/>
              <a:buChar char="•"/>
              <a:defRPr/>
            </a:pPr>
            <a:r>
              <a:rPr lang="en-US" sz="1600" b="1" dirty="0" smtClean="0">
                <a:solidFill>
                  <a:srgbClr val="C6E7FC"/>
                </a:solidFill>
                <a:latin typeface="Century Gothic" panose="020B0502020202020204" pitchFamily="34" charset="0"/>
                <a:ea typeface="ヒラギノ角ゴ Pro W3" charset="-128"/>
                <a:cs typeface="Calibri" pitchFamily="34" charset="0"/>
              </a:rPr>
              <a:t>Protection for the CM</a:t>
            </a:r>
          </a:p>
          <a:p>
            <a:pPr marL="114300" indent="-114300" eaLnBrk="0" hangingPunct="0">
              <a:spcBef>
                <a:spcPts val="0"/>
              </a:spcBef>
              <a:buFontTx/>
              <a:buChar char="•"/>
              <a:defRPr/>
            </a:pPr>
            <a:r>
              <a:rPr lang="en-US" sz="1600" b="1" dirty="0" smtClean="0">
                <a:solidFill>
                  <a:srgbClr val="C6E7FC"/>
                </a:solidFill>
                <a:latin typeface="Century Gothic" panose="020B0502020202020204" pitchFamily="34" charset="0"/>
                <a:ea typeface="ヒラギノ角ゴ Pro W3" charset="-128"/>
                <a:cs typeface="Calibri" pitchFamily="34" charset="0"/>
              </a:rPr>
              <a:t>Jettison after first stage flight</a:t>
            </a:r>
          </a:p>
        </p:txBody>
      </p:sp>
      <p:sp>
        <p:nvSpPr>
          <p:cNvPr id="11" name="Rectangle 10"/>
          <p:cNvSpPr/>
          <p:nvPr/>
        </p:nvSpPr>
        <p:spPr>
          <a:xfrm>
            <a:off x="6027010" y="938583"/>
            <a:ext cx="2994804" cy="1677382"/>
          </a:xfrm>
          <a:prstGeom prst="rect">
            <a:avLst/>
          </a:prstGeom>
        </p:spPr>
        <p:txBody>
          <a:bodyPr wrap="square">
            <a:spAutoFit/>
          </a:bodyPr>
          <a:lstStyle/>
          <a:p>
            <a:pPr fontAlgn="auto">
              <a:spcBef>
                <a:spcPts val="0"/>
              </a:spcBef>
              <a:spcAft>
                <a:spcPts val="600"/>
              </a:spcAft>
              <a:defRPr/>
            </a:pPr>
            <a:r>
              <a:rPr lang="en-US" b="1" i="1" dirty="0" smtClean="0">
                <a:latin typeface="Century Gothic" panose="020B0502020202020204" pitchFamily="34" charset="0"/>
                <a:ea typeface="ＭＳ Ｐゴシック" pitchFamily="-112" charset="-128"/>
                <a:cs typeface="Calibri" pitchFamily="34" charset="0"/>
              </a:rPr>
              <a:t>Objective:</a:t>
            </a:r>
          </a:p>
          <a:p>
            <a:pPr defTabSz="887413" eaLnBrk="0" hangingPunct="0">
              <a:lnSpc>
                <a:spcPts val="1800"/>
              </a:lnSpc>
              <a:spcAft>
                <a:spcPts val="0"/>
              </a:spcAft>
              <a:buClr>
                <a:srgbClr val="FF9900"/>
              </a:buClr>
              <a:buSzPct val="80000"/>
              <a:defRPr/>
            </a:pPr>
            <a:r>
              <a:rPr lang="en-US" sz="2000" b="1" dirty="0" smtClean="0">
                <a:latin typeface="Century Gothic" panose="020B0502020202020204" pitchFamily="34" charset="0"/>
                <a:ea typeface="ＭＳ Ｐゴシック" pitchFamily="-112" charset="-128"/>
                <a:cs typeface="Calibri" pitchFamily="34" charset="0"/>
              </a:rPr>
              <a:t>Take </a:t>
            </a:r>
            <a:r>
              <a:rPr lang="en-US" sz="2000" b="1" dirty="0">
                <a:latin typeface="Century Gothic" panose="020B0502020202020204" pitchFamily="34" charset="0"/>
                <a:ea typeface="ＭＳ Ｐゴシック" pitchFamily="-112" charset="-128"/>
                <a:cs typeface="Calibri" pitchFamily="34" charset="0"/>
              </a:rPr>
              <a:t>humans safely beyond LEO … </a:t>
            </a:r>
            <a:endParaRPr lang="en-US" sz="2000" b="1" dirty="0" smtClean="0">
              <a:latin typeface="Century Gothic" panose="020B0502020202020204" pitchFamily="34" charset="0"/>
              <a:ea typeface="ＭＳ Ｐゴシック" pitchFamily="-112" charset="-128"/>
              <a:cs typeface="Calibri" pitchFamily="34" charset="0"/>
            </a:endParaRPr>
          </a:p>
          <a:p>
            <a:pPr defTabSz="887413" eaLnBrk="0" hangingPunct="0">
              <a:lnSpc>
                <a:spcPts val="1800"/>
              </a:lnSpc>
              <a:spcAft>
                <a:spcPts val="600"/>
              </a:spcAft>
              <a:buClr>
                <a:srgbClr val="FF9900"/>
              </a:buClr>
              <a:buSzPct val="80000"/>
              <a:defRPr/>
            </a:pPr>
            <a:endParaRPr lang="en-US" sz="2000" b="1" dirty="0" smtClean="0">
              <a:latin typeface="Century Gothic" panose="020B0502020202020204" pitchFamily="34" charset="0"/>
              <a:ea typeface="ＭＳ Ｐゴシック" pitchFamily="-112" charset="-128"/>
              <a:cs typeface="Calibri" pitchFamily="34" charset="0"/>
            </a:endParaRPr>
          </a:p>
          <a:p>
            <a:pPr defTabSz="887413" eaLnBrk="0" hangingPunct="0">
              <a:lnSpc>
                <a:spcPts val="1800"/>
              </a:lnSpc>
              <a:spcAft>
                <a:spcPts val="600"/>
              </a:spcAft>
              <a:buClr>
                <a:srgbClr val="FF9900"/>
              </a:buClr>
              <a:buSzPct val="80000"/>
              <a:defRPr/>
            </a:pPr>
            <a:r>
              <a:rPr lang="en-US" sz="2000" b="1" dirty="0" smtClean="0">
                <a:latin typeface="Century Gothic" panose="020B0502020202020204" pitchFamily="34" charset="0"/>
                <a:ea typeface="ＭＳ Ｐゴシック" pitchFamily="-112" charset="-128"/>
                <a:cs typeface="Calibri" pitchFamily="34" charset="0"/>
              </a:rPr>
              <a:t>… </a:t>
            </a:r>
            <a:r>
              <a:rPr lang="en-US" sz="2000" b="1" dirty="0">
                <a:latin typeface="Century Gothic" panose="020B0502020202020204" pitchFamily="34" charset="0"/>
                <a:ea typeface="ＭＳ Ｐゴシック" pitchFamily="-112" charset="-128"/>
                <a:cs typeface="Calibri" pitchFamily="34" charset="0"/>
              </a:rPr>
              <a:t>and return them safely back to Earth</a:t>
            </a:r>
          </a:p>
        </p:txBody>
      </p:sp>
      <p:sp>
        <p:nvSpPr>
          <p:cNvPr id="4" name="Title 3"/>
          <p:cNvSpPr>
            <a:spLocks noGrp="1"/>
          </p:cNvSpPr>
          <p:nvPr>
            <p:ph type="title"/>
          </p:nvPr>
        </p:nvSpPr>
        <p:spPr/>
        <p:txBody>
          <a:bodyPr/>
          <a:lstStyle/>
          <a:p>
            <a:r>
              <a:rPr lang="en-US" dirty="0" smtClean="0"/>
              <a:t>Orion</a:t>
            </a:r>
            <a:endParaRPr lang="en-US" dirty="0"/>
          </a:p>
        </p:txBody>
      </p:sp>
      <p:pic>
        <p:nvPicPr>
          <p:cNvPr id="1026" name="Picture 1" descr="http://aviationweek.com/site-files/aviationweek.com/files/uploads/2014/06/aw0623201421xcover.jpg?14032754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177" y="3418115"/>
            <a:ext cx="2066176" cy="275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79998" y="6192404"/>
            <a:ext cx="2047355" cy="253916"/>
          </a:xfrm>
          <a:prstGeom prst="rect">
            <a:avLst/>
          </a:prstGeom>
          <a:noFill/>
        </p:spPr>
        <p:txBody>
          <a:bodyPr wrap="none" rtlCol="0">
            <a:spAutoFit/>
          </a:bodyPr>
          <a:lstStyle/>
          <a:p>
            <a:pPr eaLnBrk="0" hangingPunct="0"/>
            <a:r>
              <a:rPr lang="en-US" sz="1050" b="1" i="1" dirty="0" smtClean="0">
                <a:solidFill>
                  <a:srgbClr val="C6E7FC">
                    <a:lumMod val="90000"/>
                  </a:srgbClr>
                </a:solidFill>
                <a:latin typeface="Century Gothic" panose="020B0502020202020204" pitchFamily="34" charset="0"/>
                <a:ea typeface="ＭＳ Ｐゴシック" pitchFamily="-112" charset="-128"/>
              </a:rPr>
              <a:t>June 23, 2014 Aviation Week</a:t>
            </a:r>
            <a:endParaRPr lang="en-US" sz="1050" b="1" i="1" dirty="0">
              <a:solidFill>
                <a:srgbClr val="C6E7FC">
                  <a:lumMod val="90000"/>
                </a:srgbClr>
              </a:solidFill>
              <a:latin typeface="Century Gothic" panose="020B0502020202020204" pitchFamily="34" charset="0"/>
              <a:ea typeface="ＭＳ Ｐゴシック" pitchFamily="-112" charset="-128"/>
            </a:endParaRPr>
          </a:p>
        </p:txBody>
      </p:sp>
    </p:spTree>
    <p:extLst>
      <p:ext uri="{BB962C8B-B14F-4D97-AF65-F5344CB8AC3E}">
        <p14:creationId xmlns:p14="http://schemas.microsoft.com/office/powerpoint/2010/main" val="377973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1(40_se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6212126" y="611832"/>
            <a:ext cx="2839575" cy="1893050"/>
          </a:xfrm>
          <a:prstGeom prst="rect">
            <a:avLst/>
          </a:prstGeom>
          <a:ln>
            <a:noFill/>
          </a:ln>
        </p:spPr>
      </p:pic>
      <p:sp>
        <p:nvSpPr>
          <p:cNvPr id="4" name="TextBox 59"/>
          <p:cNvSpPr txBox="1">
            <a:spLocks noChangeArrowheads="1"/>
          </p:cNvSpPr>
          <p:nvPr/>
        </p:nvSpPr>
        <p:spPr bwMode="auto">
          <a:xfrm>
            <a:off x="3945574" y="6039323"/>
            <a:ext cx="1200456" cy="846386"/>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000" b="1" kern="0" dirty="0">
                <a:solidFill>
                  <a:prstClr val="white"/>
                </a:solidFill>
                <a:latin typeface="Century Gothic" panose="020B0502020202020204" pitchFamily="34" charset="0"/>
                <a:ea typeface="ＭＳ Ｐゴシック" pitchFamily="-112" charset="-128"/>
              </a:rPr>
              <a:t>Pad Abort 1 Flight Test Vehicle</a:t>
            </a:r>
          </a:p>
          <a:p>
            <a:pPr fontAlgn="auto">
              <a:spcBef>
                <a:spcPts val="0"/>
              </a:spcBef>
              <a:spcAft>
                <a:spcPts val="0"/>
              </a:spcAft>
              <a:defRPr/>
            </a:pPr>
            <a:r>
              <a:rPr lang="en-US" sz="1000" b="1" kern="0" dirty="0">
                <a:solidFill>
                  <a:prstClr val="white"/>
                </a:solidFill>
                <a:latin typeface="Century Gothic" panose="020B0502020202020204" pitchFamily="34" charset="0"/>
                <a:ea typeface="ＭＳ Ｐゴシック" pitchFamily="-112" charset="-128"/>
              </a:rPr>
              <a:t>Built</a:t>
            </a:r>
          </a:p>
          <a:p>
            <a:pPr fontAlgn="auto">
              <a:spcBef>
                <a:spcPts val="0"/>
              </a:spcBef>
              <a:spcAft>
                <a:spcPts val="0"/>
              </a:spcAft>
              <a:defRPr/>
            </a:pPr>
            <a:endParaRPr lang="en-US" sz="900" kern="0" dirty="0">
              <a:solidFill>
                <a:prstClr val="white"/>
              </a:solidFill>
              <a:latin typeface="Century Gothic" panose="020B0502020202020204" pitchFamily="34" charset="0"/>
              <a:ea typeface="ＭＳ Ｐゴシック" pitchFamily="-112" charset="-128"/>
            </a:endParaRPr>
          </a:p>
        </p:txBody>
      </p:sp>
      <p:pic>
        <p:nvPicPr>
          <p:cNvPr id="5" name="Picture 7" descr="pa1_a.jpg"/>
          <p:cNvPicPr>
            <a:picLocks/>
          </p:cNvPicPr>
          <p:nvPr/>
        </p:nvPicPr>
        <p:blipFill>
          <a:blip r:embed="rId6" cstate="print">
            <a:lum bright="6000" contrast="6000"/>
            <a:extLst>
              <a:ext uri="{28A0092B-C50C-407E-A947-70E740481C1C}">
                <a14:useLocalDpi xmlns:a14="http://schemas.microsoft.com/office/drawing/2010/main" val="0"/>
              </a:ext>
            </a:extLst>
          </a:blip>
          <a:srcRect/>
          <a:stretch>
            <a:fillRect/>
          </a:stretch>
        </p:blipFill>
        <p:spPr bwMode="auto">
          <a:xfrm>
            <a:off x="399404" y="509510"/>
            <a:ext cx="8686717" cy="6122937"/>
          </a:xfrm>
          <a:prstGeom prst="rect">
            <a:avLst/>
          </a:prstGeom>
          <a:noFill/>
          <a:ln w="9525">
            <a:noFill/>
            <a:miter lim="800000"/>
            <a:headEnd/>
            <a:tailEnd/>
          </a:ln>
        </p:spPr>
      </p:pic>
      <p:sp>
        <p:nvSpPr>
          <p:cNvPr id="11" name="Rectangle 10"/>
          <p:cNvSpPr/>
          <p:nvPr/>
        </p:nvSpPr>
        <p:spPr>
          <a:xfrm>
            <a:off x="399404" y="512178"/>
            <a:ext cx="8686717" cy="6145043"/>
          </a:xfrm>
          <a:prstGeom prst="rect">
            <a:avLst/>
          </a:prstGeom>
          <a:solidFill>
            <a:srgbClr val="000000">
              <a:alpha val="30196"/>
            </a:srgbClr>
          </a:solidFill>
        </p:spPr>
        <p:txBody>
          <a:bodyPr wrap="square" anchor="ctr">
            <a:noAutofit/>
          </a:bodyPr>
          <a:lstStyle/>
          <a:p>
            <a:pPr defTabSz="887413" eaLnBrk="0" hangingPunct="0">
              <a:lnSpc>
                <a:spcPct val="95000"/>
              </a:lnSpc>
              <a:spcAft>
                <a:spcPts val="200"/>
              </a:spcAft>
            </a:pPr>
            <a:endParaRPr lang="en-US" sz="1800" b="1" i="1" dirty="0">
              <a:solidFill>
                <a:prstClr val="white"/>
              </a:solidFill>
              <a:latin typeface="Century Gothic" panose="020B0502020202020204" pitchFamily="34" charset="0"/>
              <a:ea typeface="ＭＳ Ｐゴシック" pitchFamily="-112" charset="-128"/>
              <a:cs typeface="Calibri" pitchFamily="34" charset="0"/>
            </a:endParaRPr>
          </a:p>
        </p:txBody>
      </p:sp>
      <p:sp>
        <p:nvSpPr>
          <p:cNvPr id="6" name="Content Placeholder 2"/>
          <p:cNvSpPr txBox="1">
            <a:spLocks/>
          </p:cNvSpPr>
          <p:nvPr/>
        </p:nvSpPr>
        <p:spPr bwMode="auto">
          <a:xfrm>
            <a:off x="341609" y="1792911"/>
            <a:ext cx="4366689" cy="3693319"/>
          </a:xfrm>
          <a:prstGeom prst="rect">
            <a:avLst/>
          </a:prstGeom>
          <a:noFill/>
          <a:ln w="9525">
            <a:noFill/>
            <a:miter lim="800000"/>
            <a:headEnd/>
            <a:tailEnd/>
          </a:ln>
        </p:spPr>
        <p:txBody>
          <a:bodyPr wrap="square">
            <a:spAutoFit/>
          </a:bodyPr>
          <a:lstStyle/>
          <a:p>
            <a:pPr fontAlgn="auto">
              <a:spcBef>
                <a:spcPts val="0"/>
              </a:spcBef>
              <a:spcAft>
                <a:spcPts val="0"/>
              </a:spcAft>
              <a:defRPr/>
            </a:pPr>
            <a:r>
              <a:rPr lang="en-US" b="1" kern="0" dirty="0">
                <a:solidFill>
                  <a:srgbClr val="C6E7FC">
                    <a:lumMod val="75000"/>
                  </a:srgbClr>
                </a:solidFill>
                <a:effectLst>
                  <a:outerShdw blurRad="38100" dist="38100" dir="2700000" algn="tl">
                    <a:srgbClr val="000000">
                      <a:alpha val="43137"/>
                    </a:srgbClr>
                  </a:outerShdw>
                </a:effectLst>
                <a:latin typeface="Century Gothic" panose="020B0502020202020204" pitchFamily="34" charset="0"/>
                <a:ea typeface="ＭＳ Ｐゴシック" pitchFamily="-112" charset="-128"/>
                <a:cs typeface="Calibri" pitchFamily="34" charset="0"/>
              </a:rPr>
              <a:t>Enhances crew safety </a:t>
            </a:r>
            <a:endParaRPr lang="en-US" b="1" kern="0" dirty="0" smtClean="0">
              <a:solidFill>
                <a:srgbClr val="C6E7FC">
                  <a:lumMod val="75000"/>
                </a:srgbClr>
              </a:solidFill>
              <a:effectLst>
                <a:outerShdw blurRad="38100" dist="38100" dir="2700000" algn="tl">
                  <a:srgbClr val="000000">
                    <a:alpha val="43137"/>
                  </a:srgbClr>
                </a:outerShdw>
              </a:effectLst>
              <a:latin typeface="Century Gothic" panose="020B0502020202020204" pitchFamily="34" charset="0"/>
              <a:ea typeface="ＭＳ Ｐゴシック" pitchFamily="-112" charset="-128"/>
              <a:cs typeface="Calibri" pitchFamily="34" charset="0"/>
            </a:endParaRPr>
          </a:p>
          <a:p>
            <a:pPr fontAlgn="auto">
              <a:spcBef>
                <a:spcPts val="0"/>
              </a:spcBef>
              <a:spcAft>
                <a:spcPts val="0"/>
              </a:spcAft>
              <a:defRPr/>
            </a:pPr>
            <a:r>
              <a:rPr lang="en-US" sz="2000" kern="0" dirty="0" smtClean="0">
                <a:solidFill>
                  <a:prstClr val="white"/>
                </a:solidFill>
                <a:latin typeface="Century Gothic" panose="020B0502020202020204" pitchFamily="34" charset="0"/>
                <a:ea typeface="ＭＳ Ｐゴシック" pitchFamily="-112" charset="-128"/>
                <a:cs typeface="Calibri" pitchFamily="34" charset="0"/>
              </a:rPr>
              <a:t>by providing </a:t>
            </a:r>
            <a:r>
              <a:rPr lang="en-US" sz="2000" kern="0" dirty="0">
                <a:solidFill>
                  <a:prstClr val="white"/>
                </a:solidFill>
                <a:latin typeface="Century Gothic" panose="020B0502020202020204" pitchFamily="34" charset="0"/>
                <a:ea typeface="ＭＳ Ｐゴシック" pitchFamily="-112" charset="-128"/>
                <a:cs typeface="Calibri" pitchFamily="34" charset="0"/>
              </a:rPr>
              <a:t>crew escape capability in the </a:t>
            </a:r>
            <a:r>
              <a:rPr lang="en-US" sz="2000" kern="0" dirty="0" smtClean="0">
                <a:solidFill>
                  <a:prstClr val="white"/>
                </a:solidFill>
                <a:latin typeface="Century Gothic" panose="020B0502020202020204" pitchFamily="34" charset="0"/>
                <a:ea typeface="ＭＳ Ｐゴシック" pitchFamily="-112" charset="-128"/>
                <a:cs typeface="Calibri" pitchFamily="34" charset="0"/>
              </a:rPr>
              <a:t>event of </a:t>
            </a:r>
            <a:r>
              <a:rPr lang="en-US" sz="2000" kern="0" dirty="0">
                <a:solidFill>
                  <a:prstClr val="white"/>
                </a:solidFill>
                <a:latin typeface="Century Gothic" panose="020B0502020202020204" pitchFamily="34" charset="0"/>
                <a:ea typeface="ＭＳ Ｐゴシック" pitchFamily="-112" charset="-128"/>
                <a:cs typeface="Calibri" pitchFamily="34" charset="0"/>
              </a:rPr>
              <a:t>pad or ascent </a:t>
            </a:r>
            <a:r>
              <a:rPr lang="en-US" sz="2000" kern="0" dirty="0" smtClean="0">
                <a:solidFill>
                  <a:prstClr val="white"/>
                </a:solidFill>
                <a:latin typeface="Century Gothic" panose="020B0502020202020204" pitchFamily="34" charset="0"/>
                <a:ea typeface="ＭＳ Ｐゴシック" pitchFamily="-112" charset="-128"/>
                <a:cs typeface="Calibri" pitchFamily="34" charset="0"/>
              </a:rPr>
              <a:t>emergencies</a:t>
            </a:r>
            <a:r>
              <a:rPr lang="en-US" sz="2000" kern="0" dirty="0">
                <a:solidFill>
                  <a:prstClr val="white"/>
                </a:solidFill>
                <a:latin typeface="Century Gothic" panose="020B0502020202020204" pitchFamily="34" charset="0"/>
                <a:ea typeface="ＭＳ Ｐゴシック" pitchFamily="-112" charset="-128"/>
                <a:cs typeface="Calibri" pitchFamily="34" charset="0"/>
              </a:rPr>
              <a:t/>
            </a:r>
            <a:br>
              <a:rPr lang="en-US" sz="2000" kern="0" dirty="0">
                <a:solidFill>
                  <a:prstClr val="white"/>
                </a:solidFill>
                <a:latin typeface="Century Gothic" panose="020B0502020202020204" pitchFamily="34" charset="0"/>
                <a:ea typeface="ＭＳ Ｐゴシック" pitchFamily="-112" charset="-128"/>
                <a:cs typeface="Calibri" pitchFamily="34" charset="0"/>
              </a:rPr>
            </a:br>
            <a:endParaRPr lang="en-US" sz="2000" kern="0" dirty="0">
              <a:solidFill>
                <a:prstClr val="white"/>
              </a:solidFill>
              <a:latin typeface="Century Gothic" panose="020B0502020202020204" pitchFamily="34" charset="0"/>
              <a:ea typeface="ＭＳ Ｐゴシック" pitchFamily="-112" charset="-128"/>
              <a:cs typeface="Calibri" pitchFamily="34" charset="0"/>
            </a:endParaRPr>
          </a:p>
          <a:p>
            <a:pPr fontAlgn="auto">
              <a:spcBef>
                <a:spcPts val="0"/>
              </a:spcBef>
              <a:spcAft>
                <a:spcPts val="0"/>
              </a:spcAft>
              <a:defRPr/>
            </a:pPr>
            <a:endParaRPr lang="en-US" b="1" kern="0" dirty="0" smtClean="0">
              <a:solidFill>
                <a:prstClr val="white"/>
              </a:solidFill>
              <a:latin typeface="Century Gothic" panose="020B0502020202020204" pitchFamily="34" charset="0"/>
              <a:ea typeface="ＭＳ Ｐゴシック" pitchFamily="-112" charset="-128"/>
              <a:cs typeface="Calibri" pitchFamily="34" charset="0"/>
            </a:endParaRPr>
          </a:p>
          <a:p>
            <a:pPr fontAlgn="auto">
              <a:spcBef>
                <a:spcPts val="0"/>
              </a:spcBef>
              <a:spcAft>
                <a:spcPts val="0"/>
              </a:spcAft>
              <a:defRPr/>
            </a:pPr>
            <a:endParaRPr lang="en-US" b="1" kern="0" dirty="0" smtClean="0">
              <a:solidFill>
                <a:prstClr val="white"/>
              </a:solidFill>
              <a:latin typeface="Century Gothic" panose="020B0502020202020204" pitchFamily="34" charset="0"/>
              <a:ea typeface="ＭＳ Ｐゴシック" pitchFamily="-112" charset="-128"/>
              <a:cs typeface="Calibri" pitchFamily="34" charset="0"/>
            </a:endParaRPr>
          </a:p>
          <a:p>
            <a:pPr fontAlgn="auto">
              <a:spcBef>
                <a:spcPts val="0"/>
              </a:spcBef>
              <a:spcAft>
                <a:spcPts val="0"/>
              </a:spcAft>
              <a:defRPr/>
            </a:pPr>
            <a:r>
              <a:rPr lang="en-US" b="1" kern="0" dirty="0" smtClean="0">
                <a:solidFill>
                  <a:srgbClr val="C6E7FC">
                    <a:lumMod val="75000"/>
                  </a:srgbClr>
                </a:solidFill>
                <a:effectLst>
                  <a:outerShdw blurRad="38100" dist="38100" dir="2700000" algn="tl">
                    <a:srgbClr val="000000">
                      <a:alpha val="43137"/>
                    </a:srgbClr>
                  </a:outerShdw>
                </a:effectLst>
                <a:latin typeface="Century Gothic" panose="020B0502020202020204" pitchFamily="34" charset="0"/>
                <a:ea typeface="ＭＳ Ｐゴシック" pitchFamily="-112" charset="-128"/>
                <a:cs typeface="Calibri" pitchFamily="34" charset="0"/>
              </a:rPr>
              <a:t>Expands </a:t>
            </a:r>
            <a:r>
              <a:rPr lang="en-US" b="1" kern="0" dirty="0">
                <a:solidFill>
                  <a:srgbClr val="C6E7FC">
                    <a:lumMod val="75000"/>
                  </a:srgbClr>
                </a:solidFill>
                <a:effectLst>
                  <a:outerShdw blurRad="38100" dist="38100" dir="2700000" algn="tl">
                    <a:srgbClr val="000000">
                      <a:alpha val="43137"/>
                    </a:srgbClr>
                  </a:outerShdw>
                </a:effectLst>
                <a:latin typeface="Century Gothic" panose="020B0502020202020204" pitchFamily="34" charset="0"/>
                <a:ea typeface="ＭＳ Ｐゴシック" pitchFamily="-112" charset="-128"/>
                <a:cs typeface="Calibri" pitchFamily="34" charset="0"/>
              </a:rPr>
              <a:t>the envelope</a:t>
            </a:r>
            <a:r>
              <a:rPr lang="en-US" sz="2000" b="1" kern="0" dirty="0">
                <a:solidFill>
                  <a:srgbClr val="C6E7FC">
                    <a:lumMod val="75000"/>
                  </a:srgbClr>
                </a:solidFill>
                <a:effectLst>
                  <a:outerShdw blurRad="38100" dist="38100" dir="2700000" algn="tl">
                    <a:srgbClr val="000000">
                      <a:alpha val="43137"/>
                    </a:srgbClr>
                  </a:outerShdw>
                </a:effectLst>
                <a:latin typeface="Century Gothic" panose="020B0502020202020204" pitchFamily="34" charset="0"/>
                <a:ea typeface="ＭＳ Ｐゴシック" pitchFamily="-112" charset="-128"/>
                <a:cs typeface="Calibri" pitchFamily="34" charset="0"/>
              </a:rPr>
              <a:t> </a:t>
            </a:r>
            <a:endParaRPr lang="en-US" sz="2000" b="1" kern="0" dirty="0" smtClean="0">
              <a:solidFill>
                <a:srgbClr val="C6E7FC">
                  <a:lumMod val="75000"/>
                </a:srgbClr>
              </a:solidFill>
              <a:effectLst>
                <a:outerShdw blurRad="38100" dist="38100" dir="2700000" algn="tl">
                  <a:srgbClr val="000000">
                    <a:alpha val="43137"/>
                  </a:srgbClr>
                </a:outerShdw>
              </a:effectLst>
              <a:latin typeface="Century Gothic" panose="020B0502020202020204" pitchFamily="34" charset="0"/>
              <a:ea typeface="ＭＳ Ｐゴシック" pitchFamily="-112" charset="-128"/>
              <a:cs typeface="Calibri" pitchFamily="34" charset="0"/>
            </a:endParaRPr>
          </a:p>
          <a:p>
            <a:pPr fontAlgn="auto">
              <a:spcBef>
                <a:spcPts val="0"/>
              </a:spcBef>
              <a:spcAft>
                <a:spcPts val="0"/>
              </a:spcAft>
              <a:defRPr/>
            </a:pPr>
            <a:r>
              <a:rPr lang="en-US" sz="2000" b="1" kern="0" dirty="0" smtClean="0">
                <a:solidFill>
                  <a:prstClr val="white"/>
                </a:solidFill>
                <a:latin typeface="Century Gothic" panose="020B0502020202020204" pitchFamily="34" charset="0"/>
                <a:ea typeface="ＭＳ Ｐゴシック" pitchFamily="-112" charset="-128"/>
                <a:cs typeface="Calibri" pitchFamily="34" charset="0"/>
              </a:rPr>
              <a:t>of </a:t>
            </a:r>
            <a:r>
              <a:rPr lang="en-US" sz="2000" b="1" kern="0" dirty="0">
                <a:solidFill>
                  <a:prstClr val="white"/>
                </a:solidFill>
                <a:latin typeface="Century Gothic" panose="020B0502020202020204" pitchFamily="34" charset="0"/>
                <a:ea typeface="ＭＳ Ｐゴシック" pitchFamily="-112" charset="-128"/>
                <a:cs typeface="Calibri" pitchFamily="34" charset="0"/>
              </a:rPr>
              <a:t>survivable abort conditions </a:t>
            </a:r>
            <a:r>
              <a:rPr lang="en-US" sz="2000" kern="0" dirty="0">
                <a:solidFill>
                  <a:prstClr val="white"/>
                </a:solidFill>
                <a:latin typeface="Century Gothic" panose="020B0502020202020204" pitchFamily="34" charset="0"/>
                <a:ea typeface="ＭＳ Ｐゴシック" pitchFamily="-112" charset="-128"/>
                <a:cs typeface="Calibri" pitchFamily="34" charset="0"/>
              </a:rPr>
              <a:t>over previous abort systems by providing active attitude control during aborts</a:t>
            </a:r>
            <a:r>
              <a:rPr lang="en-US" sz="2000" kern="0" dirty="0" smtClean="0">
                <a:solidFill>
                  <a:prstClr val="white"/>
                </a:solidFill>
                <a:latin typeface="Century Gothic" panose="020B0502020202020204" pitchFamily="34" charset="0"/>
                <a:ea typeface="ＭＳ Ｐゴシック" pitchFamily="-112" charset="-128"/>
                <a:cs typeface="Calibri" pitchFamily="34" charset="0"/>
              </a:rPr>
              <a:t>.</a:t>
            </a:r>
            <a:endParaRPr lang="en-US" sz="2000" kern="0" dirty="0">
              <a:solidFill>
                <a:prstClr val="white"/>
              </a:solidFill>
              <a:latin typeface="Century Gothic" panose="020B0502020202020204" pitchFamily="34" charset="0"/>
              <a:ea typeface="ＭＳ Ｐゴシック" pitchFamily="-112" charset="-128"/>
              <a:cs typeface="Calibri" pitchFamily="34" charset="0"/>
            </a:endParaRPr>
          </a:p>
        </p:txBody>
      </p:sp>
      <p:sp>
        <p:nvSpPr>
          <p:cNvPr id="8" name="Rectangle 7"/>
          <p:cNvSpPr/>
          <p:nvPr/>
        </p:nvSpPr>
        <p:spPr>
          <a:xfrm>
            <a:off x="6238011" y="1256462"/>
            <a:ext cx="2577837" cy="2154436"/>
          </a:xfrm>
          <a:prstGeom prst="rect">
            <a:avLst/>
          </a:prstGeom>
        </p:spPr>
        <p:txBody>
          <a:bodyPr wrap="square" lIns="0" tIns="0" rIns="0" bIns="0">
            <a:spAutoFit/>
          </a:bodyPr>
          <a:lstStyle/>
          <a:p>
            <a:pPr eaLnBrk="0" hangingPunct="0"/>
            <a:r>
              <a:rPr lang="en-US" sz="2000" b="1" kern="0" dirty="0" smtClean="0">
                <a:solidFill>
                  <a:srgbClr val="C6E7FC">
                    <a:lumMod val="75000"/>
                  </a:srgbClr>
                </a:solidFill>
                <a:latin typeface="Century Gothic" panose="020B0502020202020204" pitchFamily="34" charset="0"/>
                <a:ea typeface="ＭＳ Ｐゴシック" pitchFamily="-112" charset="-128"/>
                <a:cs typeface="Calibri" pitchFamily="34" charset="0"/>
              </a:rPr>
              <a:t>3 new solid rocket motors, successfully fired and operated together as a system during the successful Pad Abort 1 flight test</a:t>
            </a:r>
            <a:endParaRPr lang="en-US" sz="2000" b="1" dirty="0">
              <a:solidFill>
                <a:srgbClr val="C6E7FC">
                  <a:lumMod val="75000"/>
                </a:srgbClr>
              </a:solidFill>
              <a:latin typeface="Century Gothic" panose="020B0502020202020204" pitchFamily="34" charset="0"/>
              <a:ea typeface="ＭＳ Ｐゴシック" pitchFamily="-112" charset="-128"/>
              <a:cs typeface="Calibri" pitchFamily="34" charset="0"/>
            </a:endParaRPr>
          </a:p>
        </p:txBody>
      </p:sp>
      <p:sp>
        <p:nvSpPr>
          <p:cNvPr id="2" name="Title 1"/>
          <p:cNvSpPr>
            <a:spLocks noGrp="1"/>
          </p:cNvSpPr>
          <p:nvPr>
            <p:ph type="title"/>
          </p:nvPr>
        </p:nvSpPr>
        <p:spPr>
          <a:xfrm>
            <a:off x="810959" y="168064"/>
            <a:ext cx="7818045" cy="1019873"/>
          </a:xfrm>
        </p:spPr>
        <p:txBody>
          <a:bodyPr/>
          <a:lstStyle/>
          <a:p>
            <a:r>
              <a:rPr lang="en-US" dirty="0" smtClean="0"/>
              <a:t>Orion Pad Abort Test (2010)</a:t>
            </a:r>
            <a:endParaRPr lang="en-US" dirty="0"/>
          </a:p>
        </p:txBody>
      </p:sp>
    </p:spTree>
    <p:extLst>
      <p:ext uri="{BB962C8B-B14F-4D97-AF65-F5344CB8AC3E}">
        <p14:creationId xmlns:p14="http://schemas.microsoft.com/office/powerpoint/2010/main" val="15249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6" fill="hold"/>
                                        <p:tgtEl>
                                          <p:spTgt spid="9"/>
                                        </p:tgtEl>
                                      </p:cBhvr>
                                    </p:cmd>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fullScrn="1">
              <p:cMediaNode showWhenStopped="0">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2" name="Title 1"/>
          <p:cNvSpPr>
            <a:spLocks noGrp="1"/>
          </p:cNvSpPr>
          <p:nvPr>
            <p:ph type="title"/>
          </p:nvPr>
        </p:nvSpPr>
        <p:spPr/>
        <p:txBody>
          <a:bodyPr>
            <a:normAutofit fontScale="90000"/>
          </a:bodyPr>
          <a:lstStyle/>
          <a:p>
            <a:r>
              <a:rPr lang="en-US" dirty="0" smtClean="0"/>
              <a:t>Service Module Fairing Separation Test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44277"/>
            <a:ext cx="7771671" cy="4380616"/>
          </a:xfrm>
          <a:prstGeom prst="rect">
            <a:avLst/>
          </a:prstGeom>
        </p:spPr>
      </p:pic>
    </p:spTree>
    <p:extLst>
      <p:ext uri="{BB962C8B-B14F-4D97-AF65-F5344CB8AC3E}">
        <p14:creationId xmlns:p14="http://schemas.microsoft.com/office/powerpoint/2010/main" val="268979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Photos\Chute Test 122012\_NOA036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5800" y="1143000"/>
            <a:ext cx="8153400" cy="5264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0" dirty="0" smtClean="0"/>
              <a:t>Parachute Drop Tests</a:t>
            </a:r>
            <a:endParaRPr lang="en-US" b="0" dirty="0"/>
          </a:p>
        </p:txBody>
      </p:sp>
      <p:sp>
        <p:nvSpPr>
          <p:cNvPr id="6" name="Rectangle 5"/>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7" name="Rectangle 6"/>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10" name="TextBox 9"/>
          <p:cNvSpPr txBox="1"/>
          <p:nvPr/>
        </p:nvSpPr>
        <p:spPr>
          <a:xfrm>
            <a:off x="476250" y="6538525"/>
            <a:ext cx="2519279" cy="276999"/>
          </a:xfrm>
          <a:prstGeom prst="rect">
            <a:avLst/>
          </a:prstGeom>
          <a:noFill/>
        </p:spPr>
        <p:txBody>
          <a:bodyPr wrap="none" rtlCol="0" anchor="ctr" anchorCtr="0">
            <a:spAutoFit/>
          </a:bodyPr>
          <a:lstStyle/>
          <a:p>
            <a:pPr eaLnBrk="0" hangingPunct="0"/>
            <a:r>
              <a:rPr lang="en-US" sz="1200" b="1" dirty="0" smtClean="0">
                <a:solidFill>
                  <a:prstClr val="white"/>
                </a:solidFill>
                <a:latin typeface="Arial" charset="0"/>
                <a:ea typeface="ＭＳ Ｐゴシック" pitchFamily="-112" charset="-128"/>
              </a:rPr>
              <a:t>ARMY YUMA PROVING GROUND, AZ</a:t>
            </a:r>
            <a:endParaRPr lang="en-US" sz="1200" b="1" dirty="0">
              <a:solidFill>
                <a:prstClr val="white"/>
              </a:solidFill>
              <a:latin typeface="Arial" charset="0"/>
              <a:ea typeface="ＭＳ Ｐゴシック" pitchFamily="-112" charset="-128"/>
            </a:endParaRPr>
          </a:p>
        </p:txBody>
      </p:sp>
    </p:spTree>
    <p:extLst>
      <p:ext uri="{BB962C8B-B14F-4D97-AF65-F5344CB8AC3E}">
        <p14:creationId xmlns:p14="http://schemas.microsoft.com/office/powerpoint/2010/main" val="80790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728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a:solidFill>
                <a:prstClr val="white"/>
              </a:solidFill>
            </a:endParaRPr>
          </a:p>
        </p:txBody>
      </p:sp>
      <p:sp>
        <p:nvSpPr>
          <p:cNvPr id="2" name="Title 1"/>
          <p:cNvSpPr>
            <a:spLocks noGrp="1"/>
          </p:cNvSpPr>
          <p:nvPr>
            <p:ph type="title"/>
          </p:nvPr>
        </p:nvSpPr>
        <p:spPr>
          <a:xfrm>
            <a:off x="476250" y="0"/>
            <a:ext cx="8229600" cy="1143000"/>
          </a:xfrm>
        </p:spPr>
        <p:txBody>
          <a:bodyPr>
            <a:normAutofit/>
          </a:bodyPr>
          <a:lstStyle/>
          <a:p>
            <a:r>
              <a:rPr lang="en-US" b="0" dirty="0" smtClean="0">
                <a:solidFill>
                  <a:schemeClr val="bg1"/>
                </a:solidFill>
              </a:rPr>
              <a:t>HIB Drop Tests</a:t>
            </a:r>
            <a:endParaRPr lang="en-US" b="0" dirty="0">
              <a:solidFill>
                <a:schemeClr val="bg1"/>
              </a:solidFill>
            </a:endParaRPr>
          </a:p>
        </p:txBody>
      </p:sp>
      <p:sp>
        <p:nvSpPr>
          <p:cNvPr id="6" name="Rectangle 5"/>
          <p:cNvSpPr/>
          <p:nvPr/>
        </p:nvSpPr>
        <p:spPr>
          <a:xfrm>
            <a:off x="0" y="6638925"/>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sp>
        <p:nvSpPr>
          <p:cNvPr id="7" name="Rectangle 6"/>
          <p:cNvSpPr/>
          <p:nvPr/>
        </p:nvSpPr>
        <p:spPr>
          <a:xfrm>
            <a:off x="0" y="6486525"/>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a:solidFill>
                <a:prstClr val="white"/>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3000"/>
            <a:ext cx="8381429" cy="4615445"/>
          </a:xfrm>
          <a:prstGeom prst="rect">
            <a:avLst/>
          </a:prstGeom>
        </p:spPr>
      </p:pic>
    </p:spTree>
    <p:extLst>
      <p:ext uri="{BB962C8B-B14F-4D97-AF65-F5344CB8AC3E}">
        <p14:creationId xmlns:p14="http://schemas.microsoft.com/office/powerpoint/2010/main" val="144890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2254</Words>
  <Application>Microsoft Office PowerPoint</Application>
  <PresentationFormat>On-screen Show (4:3)</PresentationFormat>
  <Paragraphs>344</Paragraphs>
  <Slides>32</Slides>
  <Notes>30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International Space Station (ISS)</vt:lpstr>
      <vt:lpstr>PowerPoint Presentation</vt:lpstr>
      <vt:lpstr>The New - Exploration Systems Development</vt:lpstr>
      <vt:lpstr>Orion</vt:lpstr>
      <vt:lpstr>Orion Pad Abort Test (2010)</vt:lpstr>
      <vt:lpstr>Service Module Fairing Separation Test</vt:lpstr>
      <vt:lpstr>Parachute Drop Tests</vt:lpstr>
      <vt:lpstr>HIB Drop Tests</vt:lpstr>
      <vt:lpstr>Forward Bay Cover Separation Test</vt:lpstr>
      <vt:lpstr>Crew Ascent Simulations</vt:lpstr>
      <vt:lpstr>Mission Control Center Ready</vt:lpstr>
      <vt:lpstr>EFT-1 Delta IV Heavy Launch Vehicle</vt:lpstr>
      <vt:lpstr>ULA Delta IV Heavy at the launch pad</vt:lpstr>
      <vt:lpstr>ESA Service Module Readied</vt:lpstr>
      <vt:lpstr>Heat Shield prepped and ready</vt:lpstr>
      <vt:lpstr>PowerPoint Presentation</vt:lpstr>
      <vt:lpstr>PowerPoint Presentation</vt:lpstr>
      <vt:lpstr>Orion stacked and moving to the launch pad</vt:lpstr>
      <vt:lpstr>Exploration Flight Test – 1</vt:lpstr>
      <vt:lpstr>BECO</vt:lpstr>
      <vt:lpstr>Booster Separation</vt:lpstr>
      <vt:lpstr>Upper Stage MES1 – Panel/LAS Jettison</vt:lpstr>
      <vt:lpstr>MECO1</vt:lpstr>
      <vt:lpstr>MES2</vt:lpstr>
      <vt:lpstr>Crew Module beginning Re-entry</vt:lpstr>
      <vt:lpstr>Recovery Testing Complete</vt:lpstr>
      <vt:lpstr>PowerPoint Presentation</vt:lpstr>
      <vt:lpstr>What’s Next?  Orion Mission Timeline</vt:lpstr>
      <vt:lpstr>EM-1: Distant Retrograde Orbit 2018</vt:lpstr>
      <vt:lpstr>PowerPoint Presentation</vt:lpstr>
      <vt:lpstr>EM-2: Crewed High Lunar Orbit 2021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 Petryszyn</dc:creator>
  <cp:lastModifiedBy>Stef Petryszyn</cp:lastModifiedBy>
  <cp:revision>6</cp:revision>
  <dcterms:created xsi:type="dcterms:W3CDTF">2015-02-11T22:10:15Z</dcterms:created>
  <dcterms:modified xsi:type="dcterms:W3CDTF">2015-02-13T20:32:28Z</dcterms:modified>
</cp:coreProperties>
</file>