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3" r:id="rId2"/>
    <p:sldId id="256" r:id="rId3"/>
    <p:sldId id="257" r:id="rId4"/>
    <p:sldId id="346" r:id="rId5"/>
    <p:sldId id="347" r:id="rId6"/>
    <p:sldId id="284" r:id="rId7"/>
    <p:sldId id="285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9" r:id="rId18"/>
    <p:sldId id="348" r:id="rId19"/>
    <p:sldId id="349" r:id="rId20"/>
    <p:sldId id="351" r:id="rId21"/>
    <p:sldId id="353" r:id="rId22"/>
    <p:sldId id="321" r:id="rId23"/>
    <p:sldId id="322" r:id="rId24"/>
    <p:sldId id="323" r:id="rId25"/>
    <p:sldId id="324" r:id="rId26"/>
    <p:sldId id="325" r:id="rId27"/>
    <p:sldId id="326" r:id="rId28"/>
    <p:sldId id="327" r:id="rId2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2094" y="-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1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0E499-E31D-488D-9C1C-094BF61613D8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A818D-1F30-4054-9619-170DADE100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3174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</a:defRPr>
            </a:lvl1pPr>
            <a:lvl2pPr marL="730914" indent="-281121">
              <a:defRPr kumimoji="1" sz="2400">
                <a:solidFill>
                  <a:schemeClr val="tx1"/>
                </a:solidFill>
                <a:latin typeface="Times New Roman" charset="0"/>
              </a:defRPr>
            </a:lvl2pPr>
            <a:lvl3pPr marL="1124483" indent="-224897">
              <a:defRPr kumimoji="1" sz="2400">
                <a:solidFill>
                  <a:schemeClr val="tx1"/>
                </a:solidFill>
                <a:latin typeface="Times New Roman" charset="0"/>
              </a:defRPr>
            </a:lvl3pPr>
            <a:lvl4pPr marL="1574277" indent="-224897">
              <a:defRPr kumimoji="1" sz="2400">
                <a:solidFill>
                  <a:schemeClr val="tx1"/>
                </a:solidFill>
                <a:latin typeface="Times New Roman" charset="0"/>
              </a:defRPr>
            </a:lvl4pPr>
            <a:lvl5pPr marL="2024070" indent="-224897">
              <a:defRPr kumimoji="1" sz="2400">
                <a:solidFill>
                  <a:schemeClr val="tx1"/>
                </a:solidFill>
                <a:latin typeface="Times New Roman" charset="0"/>
              </a:defRPr>
            </a:lvl5pPr>
            <a:lvl6pPr marL="2473863" indent="-224897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6pPr>
            <a:lvl7pPr marL="2923657" indent="-224897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7pPr>
            <a:lvl8pPr marL="3373450" indent="-224897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8pPr>
            <a:lvl9pPr marL="3823244" indent="-224897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F996EEAD-9E12-4751-A8EB-1A046A7DF2B7}" type="slidenum">
              <a:rPr kumimoji="0" lang="en-US" altLang="en-US" sz="1200">
                <a:solidFill>
                  <a:prstClr val="black"/>
                </a:solidFill>
              </a:rPr>
              <a:pPr/>
              <a:t>1</a:t>
            </a:fld>
            <a:endParaRPr kumimoji="0"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0B9E16EA-9F49-4CCC-AA07-7EBD93185DF2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D989F3C0-C49A-4320-8D40-01A4CD85BE03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16072F21-42B5-44E7-B341-B3E65204C840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8FCE70F8-BD4D-42B9-85DA-00BFF6DA23A7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8FCE70F8-BD4D-42B9-85DA-00BFF6DA23A7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8FCE70F8-BD4D-42B9-85DA-00BFF6DA23A7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8FCE70F8-BD4D-42B9-85DA-00BFF6DA23A7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26DA9908-5713-4CD9-82A5-A35C4FE99412}" type="slidenum">
              <a:rPr lang="en-US" altLang="en-US" smtClean="0">
                <a:solidFill>
                  <a:srgbClr val="000000"/>
                </a:solidFill>
              </a:rPr>
              <a:pPr/>
              <a:t>22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0785F366-E99D-4E60-9657-ED5C450C7CDD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77C03CD2-551A-426D-B837-F2A66FE6099E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charset="0"/>
              </a:defRPr>
            </a:lvl1pPr>
            <a:lvl2pPr marL="730914" indent="-281121">
              <a:defRPr kumimoji="1" sz="2400">
                <a:solidFill>
                  <a:schemeClr val="tx1"/>
                </a:solidFill>
                <a:latin typeface="Times New Roman" charset="0"/>
              </a:defRPr>
            </a:lvl2pPr>
            <a:lvl3pPr marL="1124483" indent="-224897">
              <a:defRPr kumimoji="1" sz="2400">
                <a:solidFill>
                  <a:schemeClr val="tx1"/>
                </a:solidFill>
                <a:latin typeface="Times New Roman" charset="0"/>
              </a:defRPr>
            </a:lvl3pPr>
            <a:lvl4pPr marL="1574277" indent="-224897">
              <a:defRPr kumimoji="1" sz="2400">
                <a:solidFill>
                  <a:schemeClr val="tx1"/>
                </a:solidFill>
                <a:latin typeface="Times New Roman" charset="0"/>
              </a:defRPr>
            </a:lvl4pPr>
            <a:lvl5pPr marL="2024070" indent="-224897">
              <a:defRPr kumimoji="1" sz="2400">
                <a:solidFill>
                  <a:schemeClr val="tx1"/>
                </a:solidFill>
                <a:latin typeface="Times New Roman" charset="0"/>
              </a:defRPr>
            </a:lvl5pPr>
            <a:lvl6pPr marL="2473863" indent="-224897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6pPr>
            <a:lvl7pPr marL="2923657" indent="-224897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7pPr>
            <a:lvl8pPr marL="3373450" indent="-224897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8pPr>
            <a:lvl9pPr marL="3823244" indent="-224897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A90555B0-FE26-4720-918C-ED31FB10C62B}" type="slidenum">
              <a:rPr kumimoji="0" lang="en-US" altLang="en-US" sz="1200">
                <a:solidFill>
                  <a:prstClr val="black"/>
                </a:solidFill>
              </a:rPr>
              <a:pPr/>
              <a:t>4</a:t>
            </a:fld>
            <a:endParaRPr kumimoji="0"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D73F3DA3-2E00-4C9E-9C0C-12A8EFEDC920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8AFB2-24AF-4B16-9D62-6A3FA9BC070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9572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 Historic Building and Office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8AFB2-24AF-4B16-9D62-6A3FA9BC070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8515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865459A8-56EA-4FB9-9631-CF324F8684FC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1404B1F4-618F-4A3B-BE25-950C099C6D59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3B056F2F-97D3-48E8-9318-96916AA28B1F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E59FDB0C-D697-4A7A-A26F-0B27B3064E57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 w="12700" cap="sq">
            <a:miter lim="800000"/>
            <a:headEnd type="none" w="sm" len="sm"/>
            <a:tailEnd type="none" w="sm" len="sm"/>
          </a:ln>
        </p:spPr>
        <p:txBody>
          <a:bodyPr/>
          <a:lstStyle/>
          <a:p>
            <a:fld id="{435E6CF4-FD34-4440-BAD0-9ED0978BB5B0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083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80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3348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295400" y="1828800"/>
            <a:ext cx="3579813" cy="4343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7613" y="1828800"/>
            <a:ext cx="35814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3C29E-1AE5-47AA-B6D8-9088EB9CF0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824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960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59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023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231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82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1638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922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1E23D-F14A-4764-9C82-E0AEB4850E2E}" type="datetimeFigureOut">
              <a:rPr lang="en-US" smtClean="0"/>
              <a:pPr/>
              <a:t>1/30/2014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97736-10E1-4D81-964B-FCF4A7518F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872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752600" y="1143000"/>
            <a:ext cx="57912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ARCHITECTURE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52400" y="3962400"/>
            <a:ext cx="8763000" cy="2209800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ClrTx/>
              <a:buSzTx/>
              <a:defRPr/>
            </a:pPr>
            <a:r>
              <a:rPr kumimoji="0" lang="en-US" sz="2000" kern="12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David </a:t>
            </a:r>
            <a:r>
              <a:rPr kumimoji="0" lang="en-US" sz="2000" kern="1200" dirty="0" smtClean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Fisher</a:t>
            </a:r>
            <a:r>
              <a:rPr kumimoji="0" lang="en-US" sz="2000" kern="12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,   Architect/Engineer   Fisher Associates  Architects &amp; Engineers  Littleton, CO</a:t>
            </a:r>
          </a:p>
          <a:p>
            <a:pPr eaLnBrk="1" fontAlgn="auto" hangingPunct="1">
              <a:spcAft>
                <a:spcPts val="0"/>
              </a:spcAft>
              <a:buClrTx/>
              <a:buSzTx/>
              <a:defRPr/>
            </a:pPr>
            <a:endParaRPr kumimoji="0" lang="en-US" sz="2000" kern="1200" dirty="0">
              <a:solidFill>
                <a:prstClr val="black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Tx/>
              <a:buSzTx/>
              <a:defRPr/>
            </a:pPr>
            <a:r>
              <a:rPr kumimoji="0" lang="en-US" sz="2000" kern="1200" dirty="0" err="1" smtClean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Cydney</a:t>
            </a:r>
            <a:r>
              <a:rPr kumimoji="0" lang="en-US" sz="2000" kern="1200" dirty="0" smtClean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kern="1200" dirty="0" err="1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McGlothlin</a:t>
            </a:r>
            <a:r>
              <a:rPr kumimoji="0" lang="en-US" sz="2000" kern="12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, Architect,  University of Florida, Gainesville FL</a:t>
            </a:r>
          </a:p>
          <a:p>
            <a:pPr eaLnBrk="1" fontAlgn="auto" hangingPunct="1">
              <a:spcAft>
                <a:spcPts val="0"/>
              </a:spcAft>
              <a:buClrTx/>
              <a:buSzTx/>
              <a:defRPr/>
            </a:pPr>
            <a:endParaRPr kumimoji="0" lang="en-US" sz="2000" kern="1200" dirty="0">
              <a:solidFill>
                <a:prstClr val="black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ClrTx/>
              <a:buSzTx/>
              <a:defRPr/>
            </a:pPr>
            <a:r>
              <a:rPr kumimoji="0" lang="en-US" sz="2000" kern="12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Mark </a:t>
            </a:r>
            <a:r>
              <a:rPr kumimoji="0" lang="en-US" sz="2000" kern="1200" dirty="0" err="1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McGlothlin</a:t>
            </a:r>
            <a:r>
              <a:rPr kumimoji="0" lang="en-US" sz="2000" kern="1200" dirty="0">
                <a:solidFill>
                  <a:prstClr val="black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, Professor of Architecture, University of Florida, Gainesville FL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3124200" y="2613025"/>
            <a:ext cx="236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00000"/>
              </a:buClr>
              <a:buSzPct val="8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November 16, 2013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xmlns="" val="2128536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Schematic Design Process…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828800"/>
            <a:ext cx="7389813" cy="46482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Assist in Site Selection &amp; Evaluation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Prepare Conceptual Floor Plans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Prepare Conceptual Site Plans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Develop Building Elevations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Quality Assurance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altLang="en-US" sz="2000" b="1" dirty="0" smtClean="0">
                <a:latin typeface="Book Antiqua" panose="02040602050305030304" pitchFamily="18" charset="0"/>
              </a:rPr>
              <a:t> Do Plans Meet Program Needs and Established Budget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altLang="en-US" sz="2000" b="1" dirty="0" smtClean="0">
                <a:latin typeface="Book Antiqua" panose="02040602050305030304" pitchFamily="18" charset="0"/>
              </a:rPr>
              <a:t> Does Design meet Building Code Requirements</a:t>
            </a:r>
          </a:p>
          <a:p>
            <a:pPr marL="990600" lvl="1" indent="-5334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altLang="en-US" sz="2000" b="1" dirty="0" smtClean="0">
                <a:latin typeface="Book Antiqua" panose="02040602050305030304" pitchFamily="18" charset="0"/>
              </a:rPr>
              <a:t> Does Site Plan Accommodate Other Users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Prepare Budget Analysis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Review and Modify as necessary to meet all requirements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Receive Approval of Designs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utoUpdateAnimBg="0"/>
      <p:bldP spid="6656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>
                <a:latin typeface="Book Antiqua" panose="02040602050305030304" pitchFamily="18" charset="0"/>
              </a:rPr>
              <a:t>Preliminary Floor Plan</a:t>
            </a:r>
          </a:p>
        </p:txBody>
      </p:sp>
      <p:pic>
        <p:nvPicPr>
          <p:cNvPr id="6147" name="Picture 3" descr="\\David\c\My Documents\Littleton Service Plan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7947025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239000" cy="762000"/>
          </a:xfrm>
        </p:spPr>
        <p:txBody>
          <a:bodyPr/>
          <a:lstStyle/>
          <a:p>
            <a:pPr algn="ctr"/>
            <a:r>
              <a:rPr lang="en-US" altLang="en-US" dirty="0" smtClean="0">
                <a:latin typeface="Book Antiqua" panose="02040602050305030304" pitchFamily="18" charset="0"/>
              </a:rPr>
              <a:t>Preliminary Floor Plan</a:t>
            </a:r>
          </a:p>
        </p:txBody>
      </p:sp>
      <p:pic>
        <p:nvPicPr>
          <p:cNvPr id="7171" name="Picture 6" descr="\\David\c\My Documents\Littleton Service Plan 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219200"/>
            <a:ext cx="34099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Design Development Process…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828800"/>
            <a:ext cx="7696200" cy="46482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Finalize Site Plan, Floor Plans, Sections and Elevations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Structural Design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Mechanical Design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Electrical Design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Civil Engineering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Materials and Finishes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Prepare Statement of Probable Construction Cost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Submittals to Owner for Approvals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Receive Approval of Designs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utoUpdateAnimBg="0"/>
      <p:bldP spid="6963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1143000"/>
          </a:xfrm>
        </p:spPr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Construction Documents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828800"/>
            <a:ext cx="7313613" cy="480060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Architectural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Structural 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Mechanical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Electrical 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Civil Engineering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Finalize Materials, Finishes and Details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Specifications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Review and Update Statement of Probable Construction Cost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Submittals to Owner for Approvals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Review and Modify as Necessary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Release for Bidding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utoUpdateAnimBg="0"/>
      <p:bldP spid="7270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Bidding and Negotiation Process…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828800"/>
            <a:ext cx="7467600" cy="4572000"/>
          </a:xfrm>
        </p:spPr>
        <p:txBody>
          <a:bodyPr>
            <a:normAutofit lnSpcReduction="10000"/>
          </a:bodyPr>
          <a:lstStyle/>
          <a:p>
            <a:pPr marL="609600" indent="-609600"/>
            <a:r>
              <a:rPr lang="en-US" altLang="en-US" sz="2800" b="1" dirty="0" smtClean="0">
                <a:latin typeface="Book Antiqua" panose="02040602050305030304" pitchFamily="18" charset="0"/>
              </a:rPr>
              <a:t>Release documents to Contractors, Sub-Contractors, Plan Rooms, etc.</a:t>
            </a:r>
          </a:p>
          <a:p>
            <a:pPr marL="609600" indent="-609600"/>
            <a:r>
              <a:rPr lang="en-US" altLang="en-US" sz="2800" b="1" dirty="0" smtClean="0">
                <a:latin typeface="Book Antiqua" panose="02040602050305030304" pitchFamily="18" charset="0"/>
              </a:rPr>
              <a:t>Submit to Building Department for Review</a:t>
            </a:r>
          </a:p>
          <a:p>
            <a:pPr marL="609600" indent="-609600"/>
            <a:r>
              <a:rPr lang="en-US" altLang="en-US" sz="2800" b="1" dirty="0" smtClean="0">
                <a:latin typeface="Book Antiqua" panose="02040602050305030304" pitchFamily="18" charset="0"/>
              </a:rPr>
              <a:t>Respond to Inquiries and Questions</a:t>
            </a:r>
          </a:p>
          <a:p>
            <a:pPr marL="609600" indent="-609600"/>
            <a:r>
              <a:rPr lang="en-US" altLang="en-US" sz="2800" b="1" dirty="0" smtClean="0">
                <a:latin typeface="Book Antiqua" panose="02040602050305030304" pitchFamily="18" charset="0"/>
              </a:rPr>
              <a:t>Prepare Addenda</a:t>
            </a:r>
          </a:p>
          <a:p>
            <a:pPr marL="609600" indent="-609600"/>
            <a:r>
              <a:rPr lang="en-US" altLang="en-US" sz="2800" b="1" dirty="0" smtClean="0">
                <a:latin typeface="Book Antiqua" panose="02040602050305030304" pitchFamily="18" charset="0"/>
              </a:rPr>
              <a:t>Assist in Pre-Proposal Meeting</a:t>
            </a:r>
          </a:p>
          <a:p>
            <a:pPr marL="609600" indent="-609600"/>
            <a:r>
              <a:rPr lang="en-US" altLang="en-US" sz="2800" b="1" dirty="0" smtClean="0">
                <a:latin typeface="Book Antiqua" panose="02040602050305030304" pitchFamily="18" charset="0"/>
              </a:rPr>
              <a:t>Assist in Receipt of Bids</a:t>
            </a:r>
          </a:p>
          <a:p>
            <a:pPr marL="609600" indent="-609600"/>
            <a:r>
              <a:rPr lang="en-US" altLang="en-US" sz="2800" b="1" dirty="0" smtClean="0">
                <a:latin typeface="Book Antiqua" panose="02040602050305030304" pitchFamily="18" charset="0"/>
              </a:rPr>
              <a:t>Make Recommendations for Award</a:t>
            </a:r>
          </a:p>
          <a:p>
            <a:pPr marL="609600" indent="-609600"/>
            <a:r>
              <a:rPr lang="en-US" altLang="en-US" sz="2800" b="1" dirty="0" smtClean="0">
                <a:latin typeface="Book Antiqua" panose="02040602050305030304" pitchFamily="18" charset="0"/>
              </a:rPr>
              <a:t>Assist in Preparation of Contract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 autoUpdateAnimBg="0"/>
      <p:bldP spid="7475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Construction Administration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828800"/>
            <a:ext cx="7467600" cy="48768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Perform Job Site Observations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Review Shop Drawings and Submittals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Review Pay Requests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Review Change Order Requests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Prepare Request For Information documents and Field Orders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Conduct Final Inspection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Assure Warranties and Instruction Manuals are Submitted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800" b="1" dirty="0" smtClean="0">
                <a:latin typeface="Book Antiqua" panose="02040602050305030304" pitchFamily="18" charset="0"/>
              </a:rPr>
              <a:t>Perform 6 and 11 Month Follow-Up Inspections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5" descr="Stationery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19400" y="1905000"/>
            <a:ext cx="2347913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Representative Projects</a:t>
            </a:r>
          </a:p>
        </p:txBody>
      </p:sp>
      <p:sp>
        <p:nvSpPr>
          <p:cNvPr id="20488" name="Text Box 8" descr="Stationery"/>
          <p:cNvSpPr txBox="1">
            <a:spLocks noChangeArrowheads="1"/>
          </p:cNvSpPr>
          <p:nvPr/>
        </p:nvSpPr>
        <p:spPr bwMode="auto">
          <a:xfrm>
            <a:off x="1066800" y="1676400"/>
            <a:ext cx="3276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223838" indent="-223838">
              <a:buFontTx/>
              <a:buChar char="•"/>
            </a:pPr>
            <a:endParaRPr lang="en-US" altLang="en-US"/>
          </a:p>
        </p:txBody>
      </p:sp>
      <p:graphicFrame>
        <p:nvGraphicFramePr>
          <p:cNvPr id="13317" name="Object 11" descr="Stationery"/>
          <p:cNvGraphicFramePr>
            <a:graphicFrameLocks noChangeAspect="1"/>
          </p:cNvGraphicFramePr>
          <p:nvPr/>
        </p:nvGraphicFramePr>
        <p:xfrm>
          <a:off x="7010400" y="2514600"/>
          <a:ext cx="1841500" cy="2743200"/>
        </p:xfrm>
        <a:graphic>
          <a:graphicData uri="http://schemas.openxmlformats.org/presentationml/2006/ole">
            <p:oleObj spid="_x0000_s1035" name="Image" r:id="rId5" imgW="2857899" imgH="4258269" progId="">
              <p:embed/>
            </p:oleObj>
          </a:graphicData>
        </a:graphic>
      </p:graphicFrame>
      <p:pic>
        <p:nvPicPr>
          <p:cNvPr id="13318" name="Picture 15" descr="Stationery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72000" y="1752600"/>
            <a:ext cx="304800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319" name="Object 22" descr="Stationery"/>
          <p:cNvGraphicFramePr>
            <a:graphicFrameLocks noChangeAspect="1"/>
          </p:cNvGraphicFramePr>
          <p:nvPr/>
        </p:nvGraphicFramePr>
        <p:xfrm>
          <a:off x="3886200" y="5029200"/>
          <a:ext cx="4876800" cy="1530350"/>
        </p:xfrm>
        <a:graphic>
          <a:graphicData uri="http://schemas.openxmlformats.org/presentationml/2006/ole">
            <p:oleObj spid="_x0000_s1036" name="Photo Editor Photo" r:id="rId7" imgW="6620799" imgH="4533333" progId="">
              <p:embed/>
            </p:oleObj>
          </a:graphicData>
        </a:graphic>
      </p:graphicFrame>
      <p:graphicFrame>
        <p:nvGraphicFramePr>
          <p:cNvPr id="13320" name="Object 20" descr="Stationery"/>
          <p:cNvGraphicFramePr>
            <a:graphicFrameLocks noChangeAspect="1"/>
          </p:cNvGraphicFramePr>
          <p:nvPr/>
        </p:nvGraphicFramePr>
        <p:xfrm>
          <a:off x="2514600" y="3352800"/>
          <a:ext cx="3200400" cy="2078038"/>
        </p:xfrm>
        <a:graphic>
          <a:graphicData uri="http://schemas.openxmlformats.org/presentationml/2006/ole">
            <p:oleObj spid="_x0000_s1037" name="Photo Editor Photo" r:id="rId8" imgW="3885714" imgH="2523810" progId="">
              <p:embed/>
            </p:oleObj>
          </a:graphicData>
        </a:graphic>
      </p:graphicFrame>
      <p:pic>
        <p:nvPicPr>
          <p:cNvPr id="13321" name="Picture 24" descr="Stationery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990600" y="4800600"/>
            <a:ext cx="28654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2" name="Picture 16" descr="Stationery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990600" y="1676400"/>
            <a:ext cx="19573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20488" grpId="0" build="p" autoUpdateAnimBg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Representative Projects</a:t>
            </a:r>
          </a:p>
        </p:txBody>
      </p:sp>
      <p:sp>
        <p:nvSpPr>
          <p:cNvPr id="78851" name="Text Box 3" descr="Stationery"/>
          <p:cNvSpPr txBox="1">
            <a:spLocks noChangeArrowheads="1"/>
          </p:cNvSpPr>
          <p:nvPr/>
        </p:nvSpPr>
        <p:spPr bwMode="auto">
          <a:xfrm>
            <a:off x="1066800" y="1676400"/>
            <a:ext cx="3276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223838" indent="-223838">
              <a:buFontTx/>
              <a:buChar char="•"/>
            </a:pPr>
            <a:endParaRPr lang="en-US" altLang="en-US"/>
          </a:p>
        </p:txBody>
      </p:sp>
      <p:pic>
        <p:nvPicPr>
          <p:cNvPr id="3075" name="Picture 3" descr="C:\Users\davidf\Desktop\reitz nor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88646"/>
            <a:ext cx="43434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avidf\Desktop\reitz sou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6136" y="4191000"/>
            <a:ext cx="3953061" cy="222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avidf\Desktop\retiz atri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5948"/>
            <a:ext cx="3438104" cy="515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097676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utoUpdateAnimBg="0"/>
      <p:bldP spid="78851" grpId="0" build="p" autoUpdateAnimBg="0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Representative Projects</a:t>
            </a:r>
          </a:p>
        </p:txBody>
      </p:sp>
      <p:sp>
        <p:nvSpPr>
          <p:cNvPr id="78851" name="Text Box 3" descr="Stationery"/>
          <p:cNvSpPr txBox="1">
            <a:spLocks noChangeArrowheads="1"/>
          </p:cNvSpPr>
          <p:nvPr/>
        </p:nvSpPr>
        <p:spPr bwMode="auto">
          <a:xfrm>
            <a:off x="1066800" y="1676400"/>
            <a:ext cx="3276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223838" indent="-223838">
              <a:buFontTx/>
              <a:buChar char="•"/>
            </a:pPr>
            <a:endParaRPr lang="en-US" altLang="en-US"/>
          </a:p>
        </p:txBody>
      </p:sp>
      <p:pic>
        <p:nvPicPr>
          <p:cNvPr id="4098" name="Picture 2" descr="C:\Users\davidf\Desktop\CPPI_Harn_Exterior1_0188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6621"/>
            <a:ext cx="3951121" cy="26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avidf\Desktop\CPPI_Harn_Museum_1625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2016" y="1396621"/>
            <a:ext cx="3951122" cy="26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avidf\Desktop\CPPI_Harn_Exterior4_0287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8152" y="4068234"/>
            <a:ext cx="3972636" cy="26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0636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utoUpdateAnimBg="0"/>
      <p:bldP spid="78851" grpId="0" build="p" autoUpdateAnimBg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</a:rPr>
              <a:t>Architecture Photos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Book Antiqua" panose="02040602050305030304" pitchFamily="18" charset="0"/>
              </a:rPr>
              <a:t>by David Fisher</a:t>
            </a: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7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Representative Projects</a:t>
            </a:r>
          </a:p>
        </p:txBody>
      </p:sp>
      <p:sp>
        <p:nvSpPr>
          <p:cNvPr id="78851" name="Text Box 3" descr="Stationery"/>
          <p:cNvSpPr txBox="1">
            <a:spLocks noChangeArrowheads="1"/>
          </p:cNvSpPr>
          <p:nvPr/>
        </p:nvSpPr>
        <p:spPr bwMode="auto">
          <a:xfrm>
            <a:off x="1066800" y="1676400"/>
            <a:ext cx="3276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223838" indent="-223838">
              <a:buFontTx/>
              <a:buChar char="•"/>
            </a:pPr>
            <a:endParaRPr lang="en-US" altLang="en-US"/>
          </a:p>
        </p:txBody>
      </p:sp>
      <p:pic>
        <p:nvPicPr>
          <p:cNvPr id="6146" name="Picture 2" descr="C:\Users\davidf\Desktop\2013_11_15\draper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71437" y="2586368"/>
            <a:ext cx="3586433" cy="464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vidf\Desktop\2013_11_15\drap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1850" y="593552"/>
            <a:ext cx="3731865" cy="48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1824296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utoUpdateAnimBg="0"/>
      <p:bldP spid="78851" grpId="0" build="p" autoUpdateAnimBg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Representative Projects</a:t>
            </a:r>
          </a:p>
        </p:txBody>
      </p:sp>
      <p:sp>
        <p:nvSpPr>
          <p:cNvPr id="78851" name="Text Box 3" descr="Stationery"/>
          <p:cNvSpPr txBox="1">
            <a:spLocks noChangeArrowheads="1"/>
          </p:cNvSpPr>
          <p:nvPr/>
        </p:nvSpPr>
        <p:spPr bwMode="auto">
          <a:xfrm>
            <a:off x="1066800" y="1676400"/>
            <a:ext cx="3276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223838" indent="-223838">
              <a:buFontTx/>
              <a:buChar char="•"/>
            </a:pPr>
            <a:endParaRPr lang="en-US" altLang="en-US"/>
          </a:p>
        </p:txBody>
      </p:sp>
      <p:pic>
        <p:nvPicPr>
          <p:cNvPr id="8194" name="Picture 2" descr="C:\Users\davidf\Desktop\2013_11_15\c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599"/>
            <a:ext cx="4093301" cy="52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503848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utoUpdateAnimBg="0"/>
      <p:bldP spid="78851" grpId="0" build="p" autoUpdateAnimBg="0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Career Opportunities within Architecture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743200"/>
            <a:ext cx="7313613" cy="388620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Found your own Architectural Firm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Work in a small, medium or large firm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University &amp; School Facilities Architect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solidFill>
                  <a:srgbClr val="000000"/>
                </a:solidFill>
                <a:latin typeface="Book Antiqua" panose="02040602050305030304" pitchFamily="18" charset="0"/>
              </a:rPr>
              <a:t>Professor/Instructor of Architecture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Historic Preservation Architect</a:t>
            </a:r>
          </a:p>
          <a:p>
            <a:pPr marL="609600" indent="-609600">
              <a:lnSpc>
                <a:spcPct val="90000"/>
              </a:lnSpc>
            </a:pPr>
            <a:endParaRPr lang="en-US" altLang="en-US" sz="2400" b="1" dirty="0" smtClean="0">
              <a:latin typeface="Book Antiqua" panose="02040602050305030304" pitchFamily="18" charset="0"/>
            </a:endParaRPr>
          </a:p>
          <a:p>
            <a:pPr marL="609600" indent="-609600">
              <a:lnSpc>
                <a:spcPct val="90000"/>
              </a:lnSpc>
            </a:pPr>
            <a:endParaRPr lang="en-US" altLang="en-US" sz="2400" b="1" dirty="0" smtClean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utoUpdateAnimBg="0"/>
      <p:bldP spid="7270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53400" cy="1143000"/>
          </a:xfrm>
        </p:spPr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Other Career Opportunities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7313613" cy="4419600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Developer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Design/Build Contractor or General Contractor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Construction Manager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Space Planning &amp; Furniture Design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Materials Sales Representative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Materials Research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Construction Investigation and Litigation Expert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Computer Programmer and Games Programing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Designer or CAD Operator or Project Manager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Product Design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Car Interior Design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Movie Set Design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Computer </a:t>
            </a:r>
            <a:r>
              <a:rPr lang="en-US" altLang="en-US" sz="2400" b="1" dirty="0">
                <a:latin typeface="Book Antiqua" panose="02040602050305030304" pitchFamily="18" charset="0"/>
              </a:rPr>
              <a:t>S</a:t>
            </a:r>
            <a:r>
              <a:rPr lang="en-US" altLang="en-US" sz="2400" b="1" dirty="0" smtClean="0">
                <a:latin typeface="Book Antiqua" panose="02040602050305030304" pitchFamily="18" charset="0"/>
              </a:rPr>
              <a:t>oftware Design</a:t>
            </a:r>
          </a:p>
          <a:p>
            <a:pPr marL="609600" indent="-609600">
              <a:lnSpc>
                <a:spcPct val="90000"/>
              </a:lnSpc>
            </a:pPr>
            <a:endParaRPr lang="en-US" altLang="en-US" sz="2400" b="1" dirty="0" smtClean="0">
              <a:latin typeface="Book Antiqua" panose="02040602050305030304" pitchFamily="18" charset="0"/>
            </a:endParaRPr>
          </a:p>
          <a:p>
            <a:pPr marL="609600" indent="-609600">
              <a:lnSpc>
                <a:spcPct val="90000"/>
              </a:lnSpc>
            </a:pPr>
            <a:endParaRPr lang="en-US" altLang="en-US" sz="2400" b="1" dirty="0" smtClean="0">
              <a:latin typeface="Book Antiqua" panose="02040602050305030304" pitchFamily="18" charset="0"/>
            </a:endParaRPr>
          </a:p>
          <a:p>
            <a:pPr marL="609600" indent="-609600">
              <a:lnSpc>
                <a:spcPct val="90000"/>
              </a:lnSpc>
            </a:pPr>
            <a:endParaRPr lang="en-US" alt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2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2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2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utoUpdateAnimBg="0"/>
      <p:bldP spid="72707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53400" cy="1143000"/>
          </a:xfrm>
        </p:spPr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Suggested Course Studies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905000"/>
            <a:ext cx="7313613" cy="4800600"/>
          </a:xfrm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Math (Algebra and Trigonometry as a minimum)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Art including freehand sketching and colors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Writing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Social Studies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Computer Science and Technology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History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smtClean="0">
                <a:latin typeface="Book Antiqua" panose="02040602050305030304" pitchFamily="18" charset="0"/>
              </a:rPr>
              <a:t>Some </a:t>
            </a:r>
            <a:r>
              <a:rPr lang="en-US" altLang="en-US" sz="2400" b="1" dirty="0" smtClean="0">
                <a:latin typeface="Book Antiqua" panose="02040602050305030304" pitchFamily="18" charset="0"/>
              </a:rPr>
              <a:t>drafting including computer drafting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Observe buildings and spaces.  How do they function?  How about color and texture of materials?  How do they make you feel?</a:t>
            </a:r>
          </a:p>
          <a:p>
            <a:pPr marL="609600" indent="-609600">
              <a:lnSpc>
                <a:spcPct val="90000"/>
              </a:lnSpc>
            </a:pPr>
            <a:endParaRPr lang="en-US" alt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utoUpdateAnimBg="0"/>
      <p:bldP spid="7270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53400" cy="1143000"/>
          </a:xfrm>
        </p:spPr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Licensing Requirements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438400"/>
            <a:ext cx="7313613" cy="41910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Graduation from an accredited university with a 5 year program for a Bachelor of Architecture or a 6 year program for a Master of Architecture.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Degrees in Environmental Sciences or Architectural studies are not the same as a degree in Architecture.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Three or four years as an intern working for an architect.</a:t>
            </a:r>
          </a:p>
          <a:p>
            <a:pPr marL="609600" indent="-609600">
              <a:lnSpc>
                <a:spcPct val="90000"/>
              </a:lnSpc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Passing a four day national license exam on design, site planning, structures, mechanical design, electrical design and materials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utoUpdateAnimBg="0"/>
      <p:bldP spid="72707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2390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latin typeface="Book Antiqua" panose="02040602050305030304" pitchFamily="18" charset="0"/>
              </a:rPr>
              <a:t>Employee Compensation Graph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9459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905000"/>
            <a:ext cx="4343400" cy="4343400"/>
          </a:xfrm>
        </p:spPr>
        <p:txBody>
          <a:bodyPr/>
          <a:lstStyle/>
          <a:p>
            <a:pPr>
              <a:defRPr/>
            </a:pPr>
            <a:r>
              <a:rPr lang="en-US" altLang="en-US" sz="2000" dirty="0" smtClean="0">
                <a:latin typeface="Book Antiqua" panose="02040602050305030304" pitchFamily="18" charset="0"/>
              </a:rPr>
              <a:t>Architect 3      $88,200    (10 years)</a:t>
            </a:r>
          </a:p>
          <a:p>
            <a:pPr>
              <a:defRPr/>
            </a:pPr>
            <a:r>
              <a:rPr lang="en-US" altLang="en-US" sz="2000" dirty="0" smtClean="0">
                <a:latin typeface="Book Antiqua" panose="02040602050305030304" pitchFamily="18" charset="0"/>
              </a:rPr>
              <a:t>Unlicensed  3  $68,400</a:t>
            </a:r>
          </a:p>
          <a:p>
            <a:pPr>
              <a:defRPr/>
            </a:pPr>
            <a:r>
              <a:rPr lang="en-US" altLang="en-US" sz="2000" dirty="0" smtClean="0">
                <a:latin typeface="Book Antiqua" panose="02040602050305030304" pitchFamily="18" charset="0"/>
              </a:rPr>
              <a:t>Architect 2      $72,500    (8 years)  </a:t>
            </a:r>
          </a:p>
          <a:p>
            <a:pPr>
              <a:defRPr/>
            </a:pPr>
            <a:r>
              <a:rPr lang="en-US" altLang="en-US" sz="2000" dirty="0" smtClean="0">
                <a:latin typeface="Book Antiqua" panose="02040602050305030304" pitchFamily="18" charset="0"/>
              </a:rPr>
              <a:t>Unlicensed  2  $62,900</a:t>
            </a:r>
          </a:p>
          <a:p>
            <a:pPr>
              <a:defRPr/>
            </a:pPr>
            <a:r>
              <a:rPr lang="en-US" altLang="en-US" sz="2000" dirty="0" smtClean="0">
                <a:latin typeface="Book Antiqua" panose="02040602050305030304" pitchFamily="18" charset="0"/>
              </a:rPr>
              <a:t>Architect 1      $59,700   (5 years)</a:t>
            </a:r>
          </a:p>
          <a:p>
            <a:pPr>
              <a:defRPr/>
            </a:pPr>
            <a:r>
              <a:rPr lang="en-US" altLang="en-US" sz="2000" dirty="0" smtClean="0">
                <a:latin typeface="Book Antiqua" panose="02040602050305030304" pitchFamily="18" charset="0"/>
              </a:rPr>
              <a:t>Unlicensed 1   $54,100)</a:t>
            </a:r>
          </a:p>
          <a:p>
            <a:pPr>
              <a:defRPr/>
            </a:pPr>
            <a:r>
              <a:rPr lang="en-US" altLang="en-US" sz="2000" dirty="0" smtClean="0">
                <a:latin typeface="Book Antiqua" panose="02040602050305030304" pitchFamily="18" charset="0"/>
              </a:rPr>
              <a:t>Intern 3           $49,200  (3-6 years)</a:t>
            </a:r>
          </a:p>
          <a:p>
            <a:pPr>
              <a:defRPr/>
            </a:pPr>
            <a:r>
              <a:rPr lang="en-US" altLang="en-US" sz="2000" dirty="0" smtClean="0">
                <a:latin typeface="Book Antiqua" panose="02040602050305030304" pitchFamily="18" charset="0"/>
              </a:rPr>
              <a:t>Intern 2           $45,400  (1-3 years)</a:t>
            </a:r>
          </a:p>
          <a:p>
            <a:pPr>
              <a:defRPr/>
            </a:pPr>
            <a:r>
              <a:rPr lang="en-US" altLang="en-US" sz="2000" dirty="0" smtClean="0">
                <a:latin typeface="Book Antiqua" panose="02040602050305030304" pitchFamily="18" charset="0"/>
              </a:rPr>
              <a:t>Intern 1           $40,000   (Entry)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altLang="en-US" sz="1600" dirty="0" smtClean="0">
              <a:latin typeface="Book Antiqua" panose="02040602050305030304" pitchFamily="18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altLang="en-US" sz="1600" dirty="0" smtClean="0">
                <a:latin typeface="Book Antiqua" panose="02040602050305030304" pitchFamily="18" charset="0"/>
              </a:rPr>
              <a:t>Bonuses range from $1500 to over $900 per year</a:t>
            </a:r>
          </a:p>
        </p:txBody>
      </p:sp>
      <p:pic>
        <p:nvPicPr>
          <p:cNvPr id="19460" name="Picture 2" descr="Stationery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1828800"/>
            <a:ext cx="3733800" cy="4832350"/>
          </a:xfr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 AIA Architect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Award Winners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400800" cy="990600"/>
          </a:xfrm>
        </p:spPr>
        <p:txBody>
          <a:bodyPr/>
          <a:lstStyle/>
          <a:p>
            <a:r>
              <a:rPr lang="en-US" dirty="0" smtClean="0">
                <a:latin typeface="Book Antiqua" panose="02040602050305030304" pitchFamily="18" charset="0"/>
              </a:rPr>
              <a:t>American </a:t>
            </a:r>
            <a:r>
              <a:rPr lang="en-US" dirty="0">
                <a:latin typeface="Book Antiqua" panose="02040602050305030304" pitchFamily="18" charset="0"/>
              </a:rPr>
              <a:t>I</a:t>
            </a:r>
            <a:r>
              <a:rPr lang="en-US" dirty="0" smtClean="0">
                <a:latin typeface="Book Antiqua" panose="02040602050305030304" pitchFamily="18" charset="0"/>
              </a:rPr>
              <a:t>nstitute of Architects</a:t>
            </a: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9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6thSt_Arch11_DN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533400"/>
            <a:ext cx="2590800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3_Aspinall_Beck_DN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200" y="609600"/>
            <a:ext cx="2454275" cy="2243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13_Belcaro_SextonLawton_DN"/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762000"/>
            <a:ext cx="2590800" cy="158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13_Certus_4240_DN"/>
          <p:cNvPicPr>
            <a:picLocks noGrp="1" noChangeAspect="1"/>
          </p:cNvPicPr>
          <p:nvPr isPhoto="1"/>
        </p:nvPicPr>
        <p:blipFill>
          <a:blip r:embed="rId5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124200"/>
            <a:ext cx="29718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13_Drive_BRS_DN"/>
          <p:cNvPicPr>
            <a:picLocks noGrp="1" noChangeAspect="1"/>
          </p:cNvPicPr>
          <p:nvPr isPhoto="1"/>
        </p:nvPicPr>
        <p:blipFill>
          <a:blip r:embed="rId6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3352800"/>
            <a:ext cx="3314700" cy="220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0937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celona (8)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57200"/>
            <a:ext cx="3657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arcelona (17)"/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457200"/>
            <a:ext cx="28194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arcelona 2010 056"/>
          <p:cNvPicPr>
            <a:picLocks noGrp="1" noChangeAspect="1"/>
          </p:cNvPicPr>
          <p:nvPr isPhoto="1"/>
        </p:nvPicPr>
        <p:blipFill>
          <a:blip r:embed="rId4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733800"/>
            <a:ext cx="28194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SCN0105"/>
          <p:cNvPicPr>
            <a:picLocks noGrp="1" noChangeAspect="1"/>
          </p:cNvPicPr>
          <p:nvPr isPhoto="1"/>
        </p:nvPicPr>
        <p:blipFill>
          <a:blip r:embed="rId5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3810000"/>
            <a:ext cx="1181100" cy="157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SCN1314a"/>
          <p:cNvPicPr>
            <a:picLocks noGrp="1" noChangeAspect="1"/>
          </p:cNvPicPr>
          <p:nvPr isPhoto="1"/>
        </p:nvPicPr>
        <p:blipFill>
          <a:blip r:embed="rId6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3276600"/>
            <a:ext cx="1706562" cy="2527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6524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8001000" cy="1133475"/>
          </a:xfrm>
        </p:spPr>
        <p:txBody>
          <a:bodyPr/>
          <a:lstStyle/>
          <a:p>
            <a:pPr>
              <a:defRPr/>
            </a:pPr>
            <a:r>
              <a:rPr lang="en-US" sz="4800" cap="none" dirty="0" smtClean="0">
                <a:latin typeface="Book Antiqua" panose="02040602050305030304" pitchFamily="18" charset="0"/>
              </a:rPr>
              <a:t>Architecture as a Career</a:t>
            </a:r>
            <a:endParaRPr lang="en-US" sz="2800" dirty="0">
              <a:latin typeface="Book Antiqua" panose="02040602050305030304" pitchFamily="18" charset="0"/>
            </a:endParaRP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76400"/>
            <a:ext cx="8077200" cy="4800600"/>
          </a:xfrm>
        </p:spPr>
        <p:txBody>
          <a:bodyPr>
            <a:normAutofit lnSpcReduction="10000"/>
          </a:bodyPr>
          <a:lstStyle/>
          <a:p>
            <a:pPr marL="571500" indent="-571500">
              <a:buSzPct val="99000"/>
              <a:buFont typeface="Wingdings" pitchFamily="2" charset="2"/>
              <a:buChar char="§"/>
            </a:pPr>
            <a:r>
              <a:rPr lang="en-US" altLang="en-US" sz="3600" b="1" dirty="0" smtClean="0">
                <a:latin typeface="Book Antiqua" panose="02040602050305030304" pitchFamily="18" charset="0"/>
              </a:rPr>
              <a:t>Why become an Architect?</a:t>
            </a:r>
          </a:p>
          <a:p>
            <a:pPr marL="571500" indent="-571500">
              <a:buSzPct val="99000"/>
              <a:buFont typeface="Wingdings" pitchFamily="2" charset="2"/>
              <a:buChar char="§"/>
            </a:pPr>
            <a:r>
              <a:rPr lang="en-US" altLang="en-US" sz="3600" b="1" dirty="0" smtClean="0">
                <a:latin typeface="Book Antiqua" panose="02040602050305030304" pitchFamily="18" charset="0"/>
              </a:rPr>
              <a:t>Is it rewarding and fun?</a:t>
            </a:r>
          </a:p>
          <a:p>
            <a:pPr marL="571500" indent="-571500">
              <a:buSzPct val="99000"/>
              <a:buFont typeface="Wingdings" pitchFamily="2" charset="2"/>
              <a:buChar char="§"/>
            </a:pPr>
            <a:r>
              <a:rPr lang="en-US" altLang="en-US" sz="3600" b="1" dirty="0" smtClean="0">
                <a:latin typeface="Book Antiqua" panose="02040602050305030304" pitchFamily="18" charset="0"/>
              </a:rPr>
              <a:t>What does an Architect really do?</a:t>
            </a:r>
          </a:p>
          <a:p>
            <a:pPr marL="571500" indent="-571500">
              <a:buSzPct val="99000"/>
              <a:buFont typeface="Wingdings" pitchFamily="2" charset="2"/>
              <a:buChar char="§"/>
            </a:pPr>
            <a:r>
              <a:rPr lang="en-US" altLang="en-US" sz="3600" b="1" dirty="0" smtClean="0">
                <a:latin typeface="Book Antiqua" panose="02040602050305030304" pitchFamily="18" charset="0"/>
              </a:rPr>
              <a:t>Course of studies – Education </a:t>
            </a:r>
          </a:p>
          <a:p>
            <a:pPr marL="571500" indent="-571500">
              <a:buSzPct val="99000"/>
              <a:buFont typeface="Wingdings" pitchFamily="2" charset="2"/>
              <a:buChar char="§"/>
            </a:pPr>
            <a:r>
              <a:rPr lang="en-US" altLang="en-US" sz="3600" b="1" dirty="0" smtClean="0">
                <a:latin typeface="Book Antiqua" panose="02040602050305030304" pitchFamily="18" charset="0"/>
              </a:rPr>
              <a:t>Do Architects only design buildings?</a:t>
            </a:r>
          </a:p>
          <a:p>
            <a:pPr marL="571500" indent="-571500">
              <a:buSzPct val="99000"/>
              <a:buFont typeface="Wingdings" pitchFamily="2" charset="2"/>
              <a:buChar char="§"/>
            </a:pPr>
            <a:r>
              <a:rPr lang="en-US" altLang="en-US" sz="3600" b="1" dirty="0" smtClean="0">
                <a:latin typeface="Book Antiqua" panose="02040602050305030304" pitchFamily="18" charset="0"/>
              </a:rPr>
              <a:t>Opportunities in Architecture</a:t>
            </a:r>
          </a:p>
          <a:p>
            <a:pPr marL="571500" indent="-571500">
              <a:buSzPct val="99000"/>
              <a:buFont typeface="Wingdings" pitchFamily="2" charset="2"/>
              <a:buChar char="§"/>
            </a:pPr>
            <a:r>
              <a:rPr lang="en-US" altLang="en-US" sz="3600" b="1" dirty="0" smtClean="0">
                <a:latin typeface="Book Antiqua" panose="02040602050305030304" pitchFamily="18" charset="0"/>
              </a:rPr>
              <a:t>Licensing as an Architect</a:t>
            </a:r>
          </a:p>
        </p:txBody>
      </p:sp>
    </p:spTree>
    <p:extLst>
      <p:ext uri="{BB962C8B-B14F-4D97-AF65-F5344CB8AC3E}">
        <p14:creationId xmlns:p14="http://schemas.microsoft.com/office/powerpoint/2010/main" xmlns="" val="1422756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1828800"/>
            <a:ext cx="7848600" cy="4343400"/>
          </a:xfrm>
        </p:spPr>
        <p:txBody>
          <a:bodyPr/>
          <a:lstStyle/>
          <a:p>
            <a:r>
              <a:rPr lang="en-US" altLang="en-US" sz="2400" b="1" dirty="0" smtClean="0">
                <a:latin typeface="Book Antiqua" panose="02040602050305030304" pitchFamily="18" charset="0"/>
              </a:rPr>
              <a:t>Many architectural firm have experience working with government agencies, schools boards, homeowner associations, private clients and many other various committees.</a:t>
            </a:r>
          </a:p>
          <a:p>
            <a:r>
              <a:rPr lang="en-US" altLang="en-US" sz="2400" b="1" dirty="0" smtClean="0">
                <a:latin typeface="Book Antiqua" panose="02040602050305030304" pitchFamily="18" charset="0"/>
              </a:rPr>
              <a:t>A firm of individuals joined together by a commitment to be creative while providing a beautiful yet  functional design.</a:t>
            </a:r>
          </a:p>
          <a:p>
            <a:r>
              <a:rPr lang="en-US" altLang="en-US" sz="2400" b="1" dirty="0" smtClean="0">
                <a:latin typeface="Book Antiqua" panose="02040602050305030304" pitchFamily="18" charset="0"/>
              </a:rPr>
              <a:t>A firm with a strong identity and commitment to our clients and our ourselves.</a:t>
            </a:r>
          </a:p>
          <a:p>
            <a:r>
              <a:rPr lang="en-US" altLang="en-US" sz="2400" b="1" dirty="0" smtClean="0">
                <a:latin typeface="Book Antiqua" panose="02040602050305030304" pitchFamily="18" charset="0"/>
              </a:rPr>
              <a:t>A firm with a strong commitment to sustainability and green building design.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4800"/>
            <a:ext cx="7696200" cy="1143000"/>
          </a:xfrm>
        </p:spPr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Architectural</a:t>
            </a:r>
            <a:r>
              <a:rPr lang="en-US" altLang="en-US" b="0" dirty="0" smtClean="0">
                <a:latin typeface="Book Antiqua" panose="02040602050305030304" pitchFamily="18" charset="0"/>
              </a:rPr>
              <a:t> </a:t>
            </a:r>
            <a:r>
              <a:rPr lang="en-US" altLang="en-US" dirty="0" smtClean="0">
                <a:latin typeface="Book Antiqua" panose="02040602050305030304" pitchFamily="18" charset="0"/>
              </a:rPr>
              <a:t>Firm</a:t>
            </a:r>
            <a:r>
              <a:rPr lang="en-US" altLang="en-US" b="0" dirty="0" smtClean="0">
                <a:latin typeface="Book Antiqua" panose="02040602050305030304" pitchFamily="18" charset="0"/>
              </a:rPr>
              <a:t> </a:t>
            </a:r>
            <a:r>
              <a:rPr lang="en-US" altLang="en-US" dirty="0" smtClean="0">
                <a:latin typeface="Book Antiqua" panose="02040602050305030304" pitchFamily="18" charset="0"/>
              </a:rPr>
              <a:t>Profile</a:t>
            </a:r>
          </a:p>
        </p:txBody>
      </p:sp>
    </p:spTree>
    <p:extLst>
      <p:ext uri="{BB962C8B-B14F-4D97-AF65-F5344CB8AC3E}">
        <p14:creationId xmlns:p14="http://schemas.microsoft.com/office/powerpoint/2010/main" xmlns="" val="550819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Fisher Associates Architects</a:t>
            </a:r>
            <a:br>
              <a:rPr lang="en-US" smtClean="0"/>
            </a:br>
            <a:r>
              <a:rPr lang="en-US" smtClean="0"/>
              <a:t>Project Photos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 flipH="1">
            <a:off x="2819400" y="3810000"/>
            <a:ext cx="3627118" cy="6096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Book Antiqua" panose="02040602050305030304" pitchFamily="18" charset="0"/>
              </a:rPr>
              <a:t>Representative Project</a:t>
            </a:r>
            <a:endParaRPr lang="en-US" dirty="0">
              <a:solidFill>
                <a:prstClr val="black">
                  <a:tint val="75000"/>
                </a:prst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4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erior Entry New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09600"/>
            <a:ext cx="2514600" cy="166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ure Residence Full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400" y="457200"/>
            <a:ext cx="3124200" cy="212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eck Walkway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2819400"/>
            <a:ext cx="23368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Parkhill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2400" y="2895600"/>
            <a:ext cx="3048000" cy="203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Exterior - night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4876800"/>
            <a:ext cx="2377438" cy="148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ire Station Bubble Diagram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4572000"/>
            <a:ext cx="2133459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706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Services Provided by</a:t>
            </a:r>
            <a:br>
              <a:rPr lang="en-US" altLang="en-US" dirty="0" smtClean="0">
                <a:latin typeface="Book Antiqua" panose="02040602050305030304" pitchFamily="18" charset="0"/>
              </a:rPr>
            </a:br>
            <a:r>
              <a:rPr lang="en-US" altLang="en-US" dirty="0" smtClean="0">
                <a:latin typeface="Book Antiqua" panose="02040602050305030304" pitchFamily="18" charset="0"/>
              </a:rPr>
              <a:t>an Architectural Design Team</a:t>
            </a:r>
          </a:p>
        </p:txBody>
      </p:sp>
      <p:sp>
        <p:nvSpPr>
          <p:cNvPr id="52227" name="Text Box 3" descr="Stationery"/>
          <p:cNvSpPr txBox="1">
            <a:spLocks noChangeArrowheads="1"/>
          </p:cNvSpPr>
          <p:nvPr/>
        </p:nvSpPr>
        <p:spPr bwMode="auto">
          <a:xfrm>
            <a:off x="1143000" y="1828800"/>
            <a:ext cx="7467600" cy="378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223838" indent="-223838">
              <a:defRPr kumimoji="1"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The type of services provided to clients include:</a:t>
            </a:r>
          </a:p>
          <a:p>
            <a:pPr marL="342900" indent="-3429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Architect ~ team leader</a:t>
            </a:r>
          </a:p>
          <a:p>
            <a:pPr marL="342900" indent="-3429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Mechanical engineering</a:t>
            </a:r>
          </a:p>
          <a:p>
            <a:pPr marL="342900" indent="-3429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Electrical engineering</a:t>
            </a:r>
          </a:p>
          <a:p>
            <a:pPr marL="342900" indent="-3429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Structural engineering</a:t>
            </a:r>
          </a:p>
          <a:p>
            <a:pPr marL="342900" indent="-3429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Civil engineering</a:t>
            </a:r>
          </a:p>
          <a:p>
            <a:pPr marL="342900" indent="-3429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Landscaping</a:t>
            </a:r>
          </a:p>
          <a:p>
            <a:pPr marL="342900" indent="-3429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Interior Design and Layouts</a:t>
            </a:r>
          </a:p>
          <a:p>
            <a:pPr marL="342900" indent="-3429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Other specialties as the project requires</a:t>
            </a:r>
          </a:p>
          <a:p>
            <a:pPr>
              <a:defRPr/>
            </a:pPr>
            <a:endParaRPr lang="en-US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  <p:bldP spid="52227" grpId="0" build="p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Book Antiqua" panose="02040602050305030304" pitchFamily="18" charset="0"/>
              </a:rPr>
              <a:t>Pre-Design Process…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828800"/>
            <a:ext cx="7848600" cy="48768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defRPr/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Develop Questionnaire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Visit Other Facilities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Program Meetings to Develop a Written Program</a:t>
            </a:r>
          </a:p>
          <a:p>
            <a:pPr marL="1371600" lvl="2" indent="-457200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Building Program</a:t>
            </a:r>
          </a:p>
          <a:p>
            <a:pPr marL="1371600" lvl="2" indent="-457200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Site Development and Civil Engineering Needs</a:t>
            </a:r>
          </a:p>
          <a:p>
            <a:pPr marL="1371600" lvl="2" indent="-457200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altLang="en-US" b="1" dirty="0" smtClean="0">
                <a:latin typeface="Book Antiqua" panose="02040602050305030304" pitchFamily="18" charset="0"/>
              </a:rPr>
              <a:t>Master Plan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   Code and Zoning Research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Understand Goals, Think About Details, Analyze Site and Apply Reality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Finalize Space Needs Program </a:t>
            </a:r>
          </a:p>
          <a:p>
            <a:pPr marL="609600" indent="-609600">
              <a:lnSpc>
                <a:spcPct val="90000"/>
              </a:lnSpc>
              <a:defRPr/>
            </a:pPr>
            <a:r>
              <a:rPr lang="en-US" altLang="en-US" sz="2400" b="1" dirty="0" smtClean="0">
                <a:latin typeface="Book Antiqua" panose="02040602050305030304" pitchFamily="18" charset="0"/>
              </a:rPr>
              <a:t>Review, Modify, Approve and Publish Written Program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4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autoUpdateAnimBg="0"/>
      <p:bldP spid="61443" grpId="0" build="p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823</Words>
  <Application>Microsoft Office PowerPoint</Application>
  <PresentationFormat>On-screen Show (4:3)</PresentationFormat>
  <Paragraphs>175</Paragraphs>
  <Slides>28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Image</vt:lpstr>
      <vt:lpstr>Photo Editor Photo</vt:lpstr>
      <vt:lpstr>ARCHITECTURE</vt:lpstr>
      <vt:lpstr>Architecture Photos </vt:lpstr>
      <vt:lpstr>Slide 3</vt:lpstr>
      <vt:lpstr>Architecture as a Career</vt:lpstr>
      <vt:lpstr>Architectural Firm Profile</vt:lpstr>
      <vt:lpstr>Fisher Associates Architects Project Photos</vt:lpstr>
      <vt:lpstr>Slide 7</vt:lpstr>
      <vt:lpstr>Services Provided by an Architectural Design Team</vt:lpstr>
      <vt:lpstr>Pre-Design Process…</vt:lpstr>
      <vt:lpstr>Schematic Design Process…</vt:lpstr>
      <vt:lpstr>Preliminary Floor Plan</vt:lpstr>
      <vt:lpstr>Preliminary Floor Plan</vt:lpstr>
      <vt:lpstr>Design Development Process…</vt:lpstr>
      <vt:lpstr>Construction Documents</vt:lpstr>
      <vt:lpstr>Bidding and Negotiation Process…</vt:lpstr>
      <vt:lpstr>Construction Administration</vt:lpstr>
      <vt:lpstr>Representative Projects</vt:lpstr>
      <vt:lpstr>Representative Projects</vt:lpstr>
      <vt:lpstr>Representative Projects</vt:lpstr>
      <vt:lpstr>Representative Projects</vt:lpstr>
      <vt:lpstr>Representative Projects</vt:lpstr>
      <vt:lpstr>Career Opportunities within Architecture</vt:lpstr>
      <vt:lpstr>Other Career Opportunities</vt:lpstr>
      <vt:lpstr>Suggested Course Studies</vt:lpstr>
      <vt:lpstr>Licensing Requirements</vt:lpstr>
      <vt:lpstr>Employee Compensation Graph</vt:lpstr>
      <vt:lpstr>2013 AIA Architect Design Award Winners</vt:lpstr>
      <vt:lpstr>Slide 28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David Fisher</dc:creator>
  <cp:lastModifiedBy>Stef</cp:lastModifiedBy>
  <cp:revision>11</cp:revision>
  <dcterms:created xsi:type="dcterms:W3CDTF">2013-11-13T18:30:33Z</dcterms:created>
  <dcterms:modified xsi:type="dcterms:W3CDTF">2014-01-30T16:06:21Z</dcterms:modified>
</cp:coreProperties>
</file>