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2CADB-B8E9-4A93-A580-FA1247689945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5F16-42D1-4625-B6BE-D9DDE241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E990A-586B-4822-837B-C633AC984925}" type="slidenum">
              <a:rPr lang="en-US"/>
              <a:pPr/>
              <a:t>13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IRREGULAR STRUCTURE, FAINT HUES. NOTE C RING REGULAR PLATEAUS</a:t>
            </a:r>
          </a:p>
          <a:p>
            <a:pPr eaLnBrk="1" hangingPunct="1"/>
            <a:r>
              <a:rPr lang="en-US" smtClean="0"/>
              <a:t>NOTE CASSINI DIVISION BANDS. NOTE COLOR OF TRANS-KEELER REGION.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E990A-586B-4822-837B-C633AC984925}" type="slidenum">
              <a:rPr lang="en-US"/>
              <a:pPr/>
              <a:t>14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IRREGULAR STRUCTURE, FAINT HUES. NOTE C RING REGULAR PLATEAUS</a:t>
            </a:r>
          </a:p>
          <a:p>
            <a:pPr eaLnBrk="1" hangingPunct="1"/>
            <a:r>
              <a:rPr lang="en-US" smtClean="0"/>
              <a:t>NOTE CASSINI DIVISION BANDS. NOTE COLOR OF TRANS-KEELER REGION.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3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CA2-E5E3-40A7-88A8-825E544895EB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F22D-CFC9-4962-8B92-0D63439D5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Jupiter and Saturn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Paradise</a:t>
            </a:r>
          </a:p>
          <a:p>
            <a:r>
              <a:rPr lang="en-US" dirty="0" smtClean="0"/>
              <a:t>Lockheed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uno_in_front_of_Ju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6096000" cy="5080000"/>
          </a:xfrm>
          <a:prstGeom prst="rect">
            <a:avLst/>
          </a:prstGeom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152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JUNO -  Launched August 5,  2011             </a:t>
            </a:r>
          </a:p>
          <a:p>
            <a:r>
              <a:rPr lang="en-US" b="1" dirty="0" smtClean="0">
                <a:cs typeface="Times New Roman" pitchFamily="18" charset="0"/>
              </a:rPr>
              <a:t>Polar Orbit of Jupiter                                      Solar Powered</a:t>
            </a:r>
            <a:r>
              <a:rPr lang="en-US" sz="1000" dirty="0" smtClean="0"/>
              <a:t> </a:t>
            </a:r>
            <a:endParaRPr 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052763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72400" y="64770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Earth and Moon</a:t>
            </a:r>
            <a:endParaRPr lang="en-US" sz="12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67200" y="601980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Arrives at Jupiter:  July 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Cassini</a:t>
            </a:r>
            <a:endParaRPr lang="en-US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28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Saturn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91000" y="152400"/>
            <a:ext cx="472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Sun:  888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Million Miles </a:t>
            </a: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Average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Temp: -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220</a:t>
            </a:r>
            <a:r>
              <a:rPr lang="en-US" sz="1800" baseline="6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Diameter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75,000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miles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Orbital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Period:  29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years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Moons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62</a:t>
            </a:r>
            <a:endParaRPr lang="en-US" sz="1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138"/>
            <a:ext cx="7848600" cy="4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28600" y="1143000"/>
            <a:ext cx="449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Mission to Saturn and its largest moon Titan.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Launch: 10/15/1997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Orbit Saturn: 7/1/2004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Huygens Release: 12/2004</a:t>
            </a:r>
          </a:p>
          <a:p>
            <a:pPr eaLnBrk="0" hangingPunct="0"/>
            <a:endParaRPr lang="en-US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Landed on Titan: 1/12/2005</a:t>
            </a:r>
            <a:endParaRPr lang="en-US" sz="12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dirty="0">
              <a:latin typeface="Arial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048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  <a:cs typeface="Times New Roman" pitchFamily="18" charset="0"/>
              </a:rPr>
              <a:t>Cassini </a:t>
            </a:r>
            <a:r>
              <a:rPr lang="en-US" b="1" dirty="0">
                <a:latin typeface="Arial" charset="0"/>
                <a:cs typeface="Times New Roman" pitchFamily="18" charset="0"/>
              </a:rPr>
              <a:t>and Huygens</a:t>
            </a:r>
            <a:r>
              <a:rPr lang="en-US" sz="1000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pic>
        <p:nvPicPr>
          <p:cNvPr id="74757" name="Picture 5" descr="Cassini_high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658" y="155325"/>
            <a:ext cx="4307542" cy="629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4572000" cy="701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aturnbook_rescaled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796926"/>
            <a:ext cx="7416798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47700" y="5902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Times" pitchFamily="16" charset="0"/>
                <a:ea typeface="ＭＳ Ｐゴシック" pitchFamily="16" charset="-128"/>
              </a:rPr>
              <a:t>B</a:t>
            </a:r>
            <a:endParaRPr lang="en-US">
              <a:latin typeface="Times" pitchFamily="16" charset="0"/>
              <a:ea typeface="ＭＳ Ｐゴシック" pitchFamily="16" charset="-128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28600" y="457200"/>
            <a:ext cx="4038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/>
              <a:t>Rings in true color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376" y="644385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924800" y="6482323"/>
            <a:ext cx="1066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Earth from Saturn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249814"/>
            <a:ext cx="8819804" cy="6436477"/>
          </a:xfrm>
          <a:prstGeom prst="rect">
            <a:avLst/>
          </a:prstGeom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71796" y="63729"/>
            <a:ext cx="7010400" cy="66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Cassini snaps a photo of Earth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On 7/19/2013, earthlings were told to go outside and wave at the sky.  Cassini took the photo.  Shall we zoom in?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953000" y="5410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924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04800" y="304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What causes the gaps in the </a:t>
            </a:r>
            <a:r>
              <a:rPr lang="en-US" b="1" dirty="0">
                <a:cs typeface="Times New Roman" pitchFamily="18" charset="0"/>
              </a:rPr>
              <a:t>Saturn </a:t>
            </a:r>
            <a:r>
              <a:rPr lang="en-US" b="1" dirty="0" smtClean="0">
                <a:cs typeface="Times New Roman" pitchFamily="18" charset="0"/>
              </a:rPr>
              <a:t>rings?</a:t>
            </a:r>
            <a:endParaRPr lang="en-US" dirty="0"/>
          </a:p>
        </p:txBody>
      </p:sp>
      <p:pic>
        <p:nvPicPr>
          <p:cNvPr id="76804" name="Picture 5" descr="Wavem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07" y="2204447"/>
            <a:ext cx="8494191" cy="430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24000" y="1748135"/>
            <a:ext cx="5620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moon in the rings (where are the ripples?)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00" y="6400800"/>
            <a:ext cx="1219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Aurora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468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24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Water </a:t>
            </a:r>
            <a:r>
              <a:rPr lang="en-US" b="1" dirty="0" smtClean="0">
                <a:cs typeface="Times New Roman" pitchFamily="18" charset="0"/>
              </a:rPr>
              <a:t>plumes shooting </a:t>
            </a:r>
            <a:r>
              <a:rPr lang="en-US" b="1" dirty="0">
                <a:cs typeface="Times New Roman" pitchFamily="18" charset="0"/>
              </a:rPr>
              <a:t>from Enceladus south </a:t>
            </a:r>
            <a:r>
              <a:rPr lang="en-US" b="1" dirty="0" smtClean="0">
                <a:cs typeface="Times New Roman" pitchFamily="18" charset="0"/>
              </a:rPr>
              <a:t>pole</a:t>
            </a:r>
            <a:endParaRPr lang="en-US" dirty="0"/>
          </a:p>
        </p:txBody>
      </p:sp>
      <p:pic>
        <p:nvPicPr>
          <p:cNvPr id="79877" name="Picture 9" descr="IMG003008-br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562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48600" y="6433939"/>
            <a:ext cx="1066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Spectroscopy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31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81000" y="304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Images </a:t>
            </a:r>
            <a:r>
              <a:rPr lang="en-US" b="1" dirty="0">
                <a:cs typeface="Times New Roman" pitchFamily="18" charset="0"/>
              </a:rPr>
              <a:t>of Saturn’s moon Titan</a:t>
            </a:r>
            <a:endParaRPr lang="en-US" dirty="0"/>
          </a:p>
        </p:txBody>
      </p:sp>
      <p:pic>
        <p:nvPicPr>
          <p:cNvPr id="81924" name="Picture 6" descr="T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28700"/>
            <a:ext cx="4208015" cy="31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7" descr="Tita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041" y="2133600"/>
            <a:ext cx="3499942" cy="35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9"/>
          <p:cNvSpPr txBox="1">
            <a:spLocks noChangeArrowheads="1"/>
          </p:cNvSpPr>
          <p:nvPr/>
        </p:nvSpPr>
        <p:spPr bwMode="auto">
          <a:xfrm>
            <a:off x="6172200" y="228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Dense atmosphere</a:t>
            </a:r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5029200" y="12954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Continents/Oceans </a:t>
            </a:r>
            <a:r>
              <a:rPr lang="en-US" dirty="0"/>
              <a:t>visible?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3246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114800" y="762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Hubble Image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Cassini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948" name="Picture 8" descr="Huygen_d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34771"/>
            <a:ext cx="7391400" cy="55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371600" y="685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Times New Roman" pitchFamily="18" charset="0"/>
              </a:rPr>
              <a:t>Cassini images of Saturn’s moon Titan</a:t>
            </a:r>
            <a:endParaRPr lang="en-US"/>
          </a:p>
        </p:txBody>
      </p:sp>
      <p:pic>
        <p:nvPicPr>
          <p:cNvPr id="83972" name="Picture 8" descr="Lake_sh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0137"/>
            <a:ext cx="7010400" cy="53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dirty="0"/>
              <a:t>Jupiter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8077200" y="6324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 smtClean="0"/>
              <a:t>galileo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3030394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304800" y="10668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 From Sun:</a:t>
            </a:r>
          </a:p>
          <a:p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483 Million Miles </a:t>
            </a: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Average Temp: -166</a:t>
            </a:r>
            <a:r>
              <a:rPr lang="en-US" sz="1800" baseline="6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Diameter: 88,000 miles</a:t>
            </a: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Orbital Period:  12 years</a:t>
            </a: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Moons: 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67</a:t>
            </a:r>
            <a:endParaRPr lang="en-US" sz="1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28" y="1371600"/>
            <a:ext cx="4414572" cy="33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6" descr="t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28" y="999565"/>
            <a:ext cx="7945802" cy="44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76200" y="6096000"/>
            <a:ext cx="92964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99" y="152400"/>
            <a:ext cx="8603501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22412"/>
            <a:ext cx="5123006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Liquid flow erosion on Titan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Titan_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95169"/>
            <a:ext cx="4547150" cy="577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597391" y="135150"/>
            <a:ext cx="1214718" cy="655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656" y="152400"/>
            <a:ext cx="3352800" cy="61318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41148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Huygens Probe image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from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Surface of Titan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7747550" y="625833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Liquid lakes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6253" y="6380573"/>
            <a:ext cx="2476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799" y="304800"/>
            <a:ext cx="8825753" cy="655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1" y="892539"/>
            <a:ext cx="8700248" cy="5672054"/>
          </a:xfrm>
          <a:prstGeom prst="rect">
            <a:avLst/>
          </a:prstGeom>
        </p:spPr>
      </p:pic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155377"/>
            <a:ext cx="624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Liquid Hydrocarbon Lakes on Titan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5594" y="534905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8534400" y="6569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Uranus</a:t>
            </a:r>
          </a:p>
        </p:txBody>
      </p:sp>
    </p:spTree>
    <p:extLst>
      <p:ext uri="{BB962C8B-B14F-4D97-AF65-F5344CB8AC3E}">
        <p14:creationId xmlns:p14="http://schemas.microsoft.com/office/powerpoint/2010/main" val="4788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aradise\Desktop\Titan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7019"/>
            <a:ext cx="853440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2192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6553200" y="5486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Uranus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63824" cy="1451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8001000" y="63246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Uranus</a:t>
            </a:r>
          </a:p>
        </p:txBody>
      </p:sp>
      <p:pic>
        <p:nvPicPr>
          <p:cNvPr id="12290" name="Picture 2" descr="C:\Users\paradise\Desktop\Space update photos\Titan_Sea_and_Lake_Sup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2" y="1594572"/>
            <a:ext cx="8382000" cy="51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78767"/>
            <a:ext cx="569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Size:  Titan Sea vs. Earth’s Lake Superior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6415186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8048" y="71562"/>
            <a:ext cx="2653552" cy="6723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6705600" y="58674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Uranus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609600"/>
            <a:ext cx="569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Titan Sea vs. Lake Superior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paradise\Desktop\Space update photos\Titan Mare-L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096"/>
            <a:ext cx="5791201" cy="63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381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Titan Mare Lander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94" y="6487595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1294" y="2425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Mission to land a boat on the seas of Titan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 smtClean="0"/>
              <a:t>Pluto (1978)</a:t>
            </a:r>
            <a:endParaRPr lang="en-US" sz="3200" b="1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533400" y="6858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 From Sun: 3.7 Billion Miles </a:t>
            </a: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Average Temp: -400</a:t>
            </a:r>
            <a:r>
              <a:rPr lang="en-US" sz="1800" baseline="6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Pluto diameter: 1,500 miles, Charon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diameter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750 miles</a:t>
            </a: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Orbital Period:  248 years</a:t>
            </a: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Moons: 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in 1978)  </a:t>
            </a:r>
            <a:endParaRPr lang="en-US" sz="1400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 Charon found in </a:t>
            </a:r>
            <a:r>
              <a:rPr lang="en-US" sz="1800" dirty="0" smtClean="0">
                <a:latin typeface="Arial" charset="0"/>
              </a:rPr>
              <a:t>1978</a:t>
            </a:r>
            <a:endParaRPr lang="en-US" sz="18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Artist Rendering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4290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4" descr="Orbit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78741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lu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78741"/>
            <a:ext cx="4229100" cy="35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90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85193" cy="48006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Hubble Best View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 dirty="0" smtClean="0"/>
              <a:t>Pluto (7/1/2013)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spcBef>
                <a:spcPct val="50000"/>
              </a:spcBef>
            </a:pPr>
            <a:r>
              <a:rPr lang="en-US" sz="1800" b="1" dirty="0" smtClean="0"/>
              <a:t>Introducing:</a:t>
            </a:r>
            <a:r>
              <a:rPr lang="en-US" sz="3200" b="1" dirty="0" smtClean="0"/>
              <a:t> </a:t>
            </a:r>
            <a:r>
              <a:rPr lang="en-US" sz="1600" b="1" dirty="0" smtClean="0"/>
              <a:t> </a:t>
            </a:r>
            <a:r>
              <a:rPr lang="en-US" sz="3200" b="1" dirty="0" smtClean="0"/>
              <a:t>Styx </a:t>
            </a:r>
            <a:r>
              <a:rPr lang="en-US" b="1" dirty="0" smtClean="0"/>
              <a:t>and</a:t>
            </a:r>
            <a:r>
              <a:rPr lang="en-US" sz="3200" b="1" dirty="0" smtClean="0"/>
              <a:t> Kerberos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5045721" y="457200"/>
            <a:ext cx="373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Pluto Moons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Now at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lvl="1">
              <a:buFontTx/>
              <a:buChar char="•"/>
            </a:pPr>
            <a:r>
              <a:rPr lang="en-US" sz="1800" dirty="0" smtClean="0">
                <a:latin typeface="Arial" charset="0"/>
              </a:rPr>
              <a:t> Charon </a:t>
            </a:r>
            <a:r>
              <a:rPr lang="en-US" sz="1800" dirty="0">
                <a:latin typeface="Arial" charset="0"/>
              </a:rPr>
              <a:t>found in 1978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 Nix and Hydra found in </a:t>
            </a:r>
            <a:r>
              <a:rPr lang="en-US" sz="1800" dirty="0" smtClean="0">
                <a:latin typeface="Arial" charset="0"/>
              </a:rPr>
              <a:t>2005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 K</a:t>
            </a:r>
            <a:r>
              <a:rPr lang="en-US" sz="1800" dirty="0" smtClean="0">
                <a:latin typeface="Arial" charset="0"/>
              </a:rPr>
              <a:t>erberos found in 2011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Styx found in 2012</a:t>
            </a:r>
            <a:endParaRPr lang="en-US" sz="1800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53400" y="6400800"/>
            <a:ext cx="8547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/>
              <a:t>New Horizons</a:t>
            </a:r>
            <a:endParaRPr lang="en-US" sz="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8703321" cy="394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 Horiz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303" y="1990130"/>
            <a:ext cx="5770965" cy="4526086"/>
          </a:xfrm>
          <a:prstGeom prst="rect">
            <a:avLst/>
          </a:prstGeom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28600" y="228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New Horizons    (Pluto - Kuiper Belt Mission)</a:t>
            </a:r>
            <a:r>
              <a:rPr lang="en-US" sz="1000" dirty="0"/>
              <a:t> </a:t>
            </a:r>
            <a:endParaRPr lang="en-US" dirty="0"/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728913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52400" y="106680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Launched:  Jan </a:t>
            </a:r>
            <a:r>
              <a:rPr lang="en-US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17, </a:t>
            </a:r>
            <a:r>
              <a:rPr lang="en-US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2006	</a:t>
            </a:r>
          </a:p>
          <a:p>
            <a:pPr eaLnBrk="0" hangingPunct="0"/>
            <a:endPara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Pluto Flyby:  July 14, 2015</a:t>
            </a:r>
            <a:endPara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43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3" name="Picture 3" descr="p46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947" y="349118"/>
            <a:ext cx="5867399" cy="445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4800" y="3048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Galileo</a:t>
            </a:r>
            <a:r>
              <a:rPr lang="en-US" sz="4000" dirty="0"/>
              <a:t>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4800" y="1143000"/>
            <a:ext cx="51054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Launch</a:t>
            </a:r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:     </a:t>
            </a:r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  1989 </a:t>
            </a:r>
            <a:endParaRPr lang="en-US" sz="1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Orbit Jupiter:    </a:t>
            </a:r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1995</a:t>
            </a:r>
            <a:endParaRPr lang="en-US" sz="1400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Mission </a:t>
            </a:r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End:     2003</a:t>
            </a:r>
            <a:endParaRPr lang="en-US" sz="1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First </a:t>
            </a:r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two years focused on Jupiter.  </a:t>
            </a:r>
          </a:p>
          <a:p>
            <a:pPr eaLnBrk="0" hangingPunct="0"/>
            <a:endParaRPr lang="en-US" sz="1400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Extended mission (6 years) focused on Jupiter's moons, </a:t>
            </a:r>
            <a:endParaRPr lang="en-US" sz="14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sz="1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emphasis on Europa, Callisto, Ganymede, and Io.</a:t>
            </a:r>
            <a:endParaRPr lang="en-US" sz="14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Galilean_Moons-brow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5" y="2017931"/>
            <a:ext cx="4128306" cy="330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6200" y="13716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4 </a:t>
            </a:r>
            <a:r>
              <a:rPr lang="en-US" sz="3600" b="1" dirty="0">
                <a:cs typeface="Times New Roman" pitchFamily="18" charset="0"/>
              </a:rPr>
              <a:t>of Jupiter’s 61 </a:t>
            </a:r>
            <a:r>
              <a:rPr lang="en-US" sz="3600" b="1" dirty="0" smtClean="0">
                <a:cs typeface="Times New Roman" pitchFamily="18" charset="0"/>
              </a:rPr>
              <a:t>moons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000" y="53877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Callisto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633555" y="2024515"/>
            <a:ext cx="17932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smtClean="0"/>
              <a:t>Io (with </a:t>
            </a:r>
            <a:r>
              <a:rPr lang="en-US" dirty="0"/>
              <a:t>active </a:t>
            </a:r>
            <a:r>
              <a:rPr lang="en-US" dirty="0" smtClean="0"/>
              <a:t>volcanoes)</a:t>
            </a:r>
            <a:endParaRPr lang="en-US" dirty="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399430" y="3091934"/>
            <a:ext cx="1391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Europa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633555" y="405818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Ganymed</a:t>
            </a:r>
            <a:r>
              <a:rPr lang="en-US" dirty="0"/>
              <a:t>e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059099" y="3287797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</a:t>
            </a:r>
            <a:r>
              <a:rPr lang="en-US" dirty="0" smtClean="0"/>
              <a:t> with Liquid </a:t>
            </a:r>
            <a:r>
              <a:rPr lang="en-US" dirty="0"/>
              <a:t>Oceans?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72400" y="6489411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Lots of moons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83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1292" y="614237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Imagine if Earth had 61 moons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343900" cy="5562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0" y="6472987"/>
            <a:ext cx="571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59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O_Eru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603" y="609177"/>
            <a:ext cx="8229600" cy="6110323"/>
          </a:xfrm>
          <a:prstGeom prst="rect">
            <a:avLst/>
          </a:prstGeom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62000" y="228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Volcanic Eruption on IO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077200" y="6581001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Europa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95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00400" y="586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Callisto</a:t>
            </a:r>
            <a:r>
              <a:rPr lang="en-US" dirty="0"/>
              <a:t>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267200" y="1738313"/>
            <a:ext cx="2971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Io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(with active volcanos)</a:t>
            </a:r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038600" y="3200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Europa</a:t>
            </a:r>
            <a:endParaRPr lang="en-US" dirty="0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953000" y="480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Ganymede</a:t>
            </a:r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724400" y="388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Liquid Oceans?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886700" y="6474023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Deep Ocean</a:t>
            </a:r>
            <a:endParaRPr lang="en-US" sz="1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" name="Picture 13" descr="europa_galil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18" y="889635"/>
            <a:ext cx="6957164" cy="5078730"/>
          </a:xfrm>
          <a:prstGeom prst="rect">
            <a:avLst/>
          </a:prstGeom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28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Europa</a:t>
            </a:r>
          </a:p>
          <a:p>
            <a:r>
              <a:rPr lang="en-US" b="1" dirty="0" smtClean="0">
                <a:cs typeface="Times New Roman" pitchFamily="18" charset="0"/>
              </a:rPr>
              <a:t>Ice – 3 miles thick with liquid salt water ocean beneath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00400" y="586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Callisto</a:t>
            </a:r>
            <a:r>
              <a:rPr lang="en-US" dirty="0"/>
              <a:t>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267200" y="1738313"/>
            <a:ext cx="2971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Io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(with active volcanos)</a:t>
            </a:r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038600" y="3200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Europa</a:t>
            </a:r>
            <a:endParaRPr lang="en-US" dirty="0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953000" y="480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Ganymede</a:t>
            </a:r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724400" y="388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Liquid Oceans?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05800" y="6508357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Lakes</a:t>
            </a:r>
            <a:endParaRPr lang="en-US" sz="1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8" name="Picture 2" descr="C:\Users\paradise\Desktop\PIA01130_Interior_of_Euro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4573"/>
            <a:ext cx="6028930" cy="45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63682" y="228599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Europa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>
                <a:cs typeface="Times New Roman" pitchFamily="18" charset="0"/>
              </a:rPr>
              <a:t>Ice – 3 miles thick with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>
                <a:cs typeface="Times New Roman" pitchFamily="18" charset="0"/>
              </a:rPr>
              <a:t>Liquid salt water ocean beneath (40 – 100 miles deep)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63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radise\Desktop\Europa 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3" y="921097"/>
            <a:ext cx="6375401" cy="54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82000" y="6581001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Juno</a:t>
            </a:r>
            <a:endParaRPr lang="en-US" sz="12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029200" y="459432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L</a:t>
            </a:r>
            <a:r>
              <a:rPr lang="en-US" b="1" dirty="0" smtClean="0">
                <a:cs typeface="Times New Roman" pitchFamily="18" charset="0"/>
              </a:rPr>
              <a:t>iquid lakes in the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583</Words>
  <Application>Microsoft Office PowerPoint</Application>
  <PresentationFormat>On-screen Show (4:3)</PresentationFormat>
  <Paragraphs>182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Jupiter and Saturn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Liquid flow erosion on Titan</vt:lpstr>
      <vt:lpstr>Huygens Probe image  from the Surface of Titan</vt:lpstr>
      <vt:lpstr>Liquid Hydrocarbon Lakes on Titan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and Saturn</dc:title>
  <dc:creator>Stef Petryszyn</dc:creator>
  <cp:lastModifiedBy>Stef Petryszyn</cp:lastModifiedBy>
  <cp:revision>3</cp:revision>
  <dcterms:created xsi:type="dcterms:W3CDTF">2015-02-11T21:21:18Z</dcterms:created>
  <dcterms:modified xsi:type="dcterms:W3CDTF">2015-02-11T21:48:25Z</dcterms:modified>
</cp:coreProperties>
</file>