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09" r:id="rId2"/>
    <p:sldId id="311" r:id="rId3"/>
    <p:sldId id="336" r:id="rId4"/>
    <p:sldId id="323" r:id="rId5"/>
    <p:sldId id="312" r:id="rId6"/>
    <p:sldId id="314" r:id="rId7"/>
    <p:sldId id="317" r:id="rId8"/>
    <p:sldId id="316" r:id="rId9"/>
    <p:sldId id="315" r:id="rId10"/>
    <p:sldId id="319" r:id="rId11"/>
    <p:sldId id="320" r:id="rId12"/>
    <p:sldId id="326" r:id="rId13"/>
    <p:sldId id="321" r:id="rId14"/>
    <p:sldId id="324" r:id="rId15"/>
    <p:sldId id="325" r:id="rId16"/>
    <p:sldId id="328" r:id="rId17"/>
    <p:sldId id="327" r:id="rId18"/>
    <p:sldId id="329" r:id="rId19"/>
    <p:sldId id="330" r:id="rId20"/>
    <p:sldId id="331" r:id="rId21"/>
    <p:sldId id="332" r:id="rId22"/>
    <p:sldId id="334" r:id="rId23"/>
    <p:sldId id="335" r:id="rId24"/>
    <p:sldId id="333" r:id="rId25"/>
    <p:sldId id="337" r:id="rId26"/>
    <p:sldId id="322" r:id="rId27"/>
    <p:sldId id="310" r:id="rId28"/>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SzPct val="110000"/>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465"/>
    <a:srgbClr val="B5B5B5"/>
    <a:srgbClr val="887960"/>
    <a:srgbClr val="66735B"/>
    <a:srgbClr val="5E7882"/>
    <a:srgbClr val="50656E"/>
    <a:srgbClr val="880C1B"/>
    <a:srgbClr val="817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371" autoAdjust="0"/>
    <p:restoredTop sz="94660"/>
  </p:normalViewPr>
  <p:slideViewPr>
    <p:cSldViewPr snapToGrid="0">
      <p:cViewPr>
        <p:scale>
          <a:sx n="84" d="100"/>
          <a:sy n="84" d="100"/>
        </p:scale>
        <p:origin x="-114" y="30"/>
      </p:cViewPr>
      <p:guideLst>
        <p:guide orient="horz"/>
        <p:guide orient="horz" pos="243"/>
        <p:guide pos="5602"/>
        <p:guide pos="4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4" d="100"/>
          <a:sy n="94" d="100"/>
        </p:scale>
        <p:origin x="-302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defTabSz="931863">
              <a:spcBef>
                <a:spcPct val="0"/>
              </a:spcBef>
              <a:buClrTx/>
              <a:buSzTx/>
              <a:defRPr sz="1200" b="1"/>
            </a:lvl1pPr>
          </a:lstStyle>
          <a:p>
            <a:pPr>
              <a:defRPr/>
            </a:pPr>
            <a:r>
              <a:rPr lang="en-US"/>
              <a:t>Presentation Title</a:t>
            </a:r>
          </a:p>
        </p:txBody>
      </p:sp>
      <p:sp>
        <p:nvSpPr>
          <p:cNvPr id="3075" name="Rectangle 3"/>
          <p:cNvSpPr>
            <a:spLocks noGrp="1" noChangeArrowheads="1"/>
          </p:cNvSpPr>
          <p:nvPr>
            <p:ph type="dt" sz="quarter" idx="1"/>
          </p:nvPr>
        </p:nvSpPr>
        <p:spPr bwMode="auto">
          <a:xfrm>
            <a:off x="3971925"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algn="r" defTabSz="931863">
              <a:spcBef>
                <a:spcPct val="0"/>
              </a:spcBef>
              <a:buClrTx/>
              <a:buSzTx/>
              <a:defRPr sz="1200" b="1"/>
            </a:lvl1pPr>
          </a:lstStyle>
          <a:p>
            <a:pPr>
              <a:defRPr/>
            </a:pPr>
            <a:fld id="{8C72F677-6436-4A57-B2B2-7C9E6F3D92E3}" type="datetime4">
              <a:rPr lang="en-US"/>
              <a:pPr>
                <a:defRPr/>
              </a:pPr>
              <a:t>May 29, 2014</a:t>
            </a:fld>
            <a:endParaRPr lang="en-US"/>
          </a:p>
        </p:txBody>
      </p:sp>
      <p:sp>
        <p:nvSpPr>
          <p:cNvPr id="3076" name="Rectangle 4"/>
          <p:cNvSpPr>
            <a:spLocks noGrp="1" noChangeArrowheads="1"/>
          </p:cNvSpPr>
          <p:nvPr>
            <p:ph type="ftr" sz="quarter" idx="2"/>
          </p:nvPr>
        </p:nvSpPr>
        <p:spPr bwMode="auto">
          <a:xfrm>
            <a:off x="0"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defTabSz="931863">
              <a:spcBef>
                <a:spcPct val="0"/>
              </a:spcBef>
              <a:buClrTx/>
              <a:buSzTx/>
              <a:defRPr sz="1200" b="1"/>
            </a:lvl1pPr>
          </a:lstStyle>
          <a:p>
            <a:pPr>
              <a:defRPr/>
            </a:pPr>
            <a:r>
              <a:rPr lang="en-US"/>
              <a:t>Speaker Name</a:t>
            </a:r>
          </a:p>
        </p:txBody>
      </p:sp>
      <p:sp>
        <p:nvSpPr>
          <p:cNvPr id="3077" name="Rectangle 5"/>
          <p:cNvSpPr>
            <a:spLocks noGrp="1" noChangeArrowheads="1"/>
          </p:cNvSpPr>
          <p:nvPr>
            <p:ph type="sldNum" sz="quarter" idx="3"/>
          </p:nvPr>
        </p:nvSpPr>
        <p:spPr bwMode="auto">
          <a:xfrm>
            <a:off x="3971925"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algn="r" defTabSz="931863">
              <a:spcBef>
                <a:spcPct val="0"/>
              </a:spcBef>
              <a:buClrTx/>
              <a:buSzTx/>
              <a:defRPr sz="1200" b="1"/>
            </a:lvl1pPr>
          </a:lstStyle>
          <a:p>
            <a:pPr>
              <a:defRPr/>
            </a:pPr>
            <a:fld id="{C1556460-C3F0-43A9-8C9F-96AE3E8A2C05}" type="slidenum">
              <a:rPr lang="en-US"/>
              <a:pPr>
                <a:defRPr/>
              </a:pPr>
              <a:t>‹#›</a:t>
            </a:fld>
            <a:endParaRPr lang="en-US"/>
          </a:p>
        </p:txBody>
      </p:sp>
    </p:spTree>
    <p:extLst>
      <p:ext uri="{BB962C8B-B14F-4D97-AF65-F5344CB8AC3E}">
        <p14:creationId xmlns:p14="http://schemas.microsoft.com/office/powerpoint/2010/main" val="3744476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idx="2"/>
          </p:nvPr>
        </p:nvSpPr>
        <p:spPr bwMode="auto">
          <a:xfrm>
            <a:off x="1189038" y="703263"/>
            <a:ext cx="4633912" cy="3475037"/>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35038" y="4414838"/>
            <a:ext cx="5138737" cy="4181475"/>
          </a:xfrm>
          <a:prstGeom prst="rect">
            <a:avLst/>
          </a:prstGeom>
          <a:noFill/>
          <a:ln w="12700">
            <a:noFill/>
            <a:miter lim="800000"/>
            <a:headEnd/>
            <a:tailEnd/>
          </a:ln>
          <a:effectLst/>
        </p:spPr>
        <p:txBody>
          <a:bodyPr vert="horz" wrap="square" lIns="95433" tIns="46907" rIns="95433" bIns="46907"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2052" name="Rectangle 4"/>
          <p:cNvSpPr>
            <a:spLocks noGrp="1" noChangeArrowheads="1"/>
          </p:cNvSpPr>
          <p:nvPr>
            <p:ph type="hdr" sz="quarter"/>
          </p:nvPr>
        </p:nvSpPr>
        <p:spPr bwMode="auto">
          <a:xfrm>
            <a:off x="0"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defTabSz="931863">
              <a:spcBef>
                <a:spcPct val="0"/>
              </a:spcBef>
              <a:buClrTx/>
              <a:buSzTx/>
              <a:defRPr sz="1000" b="1"/>
            </a:lvl1pPr>
          </a:lstStyle>
          <a:p>
            <a:pPr>
              <a:defRPr/>
            </a:pPr>
            <a:r>
              <a:rPr lang="en-US"/>
              <a:t>Presentation Title</a:t>
            </a:r>
          </a:p>
        </p:txBody>
      </p:sp>
      <p:sp>
        <p:nvSpPr>
          <p:cNvPr id="2053" name="Rectangle 5"/>
          <p:cNvSpPr>
            <a:spLocks noGrp="1" noChangeArrowheads="1"/>
          </p:cNvSpPr>
          <p:nvPr>
            <p:ph type="dt" idx="1"/>
          </p:nvPr>
        </p:nvSpPr>
        <p:spPr bwMode="auto">
          <a:xfrm>
            <a:off x="3971925" y="0"/>
            <a:ext cx="3038475" cy="463550"/>
          </a:xfrm>
          <a:prstGeom prst="rect">
            <a:avLst/>
          </a:prstGeom>
          <a:noFill/>
          <a:ln w="12700">
            <a:noFill/>
            <a:miter lim="800000"/>
            <a:headEnd/>
            <a:tailEnd/>
          </a:ln>
          <a:effectLst/>
        </p:spPr>
        <p:txBody>
          <a:bodyPr vert="horz" wrap="square" lIns="93169" tIns="46584" rIns="93169" bIns="46584" numCol="1" anchor="t" anchorCtr="0" compatLnSpc="1">
            <a:prstTxWarp prst="textNoShape">
              <a:avLst/>
            </a:prstTxWarp>
          </a:bodyPr>
          <a:lstStyle>
            <a:lvl1pPr algn="r" defTabSz="931863">
              <a:spcBef>
                <a:spcPct val="0"/>
              </a:spcBef>
              <a:buClrTx/>
              <a:buSzTx/>
              <a:defRPr sz="1000" b="1"/>
            </a:lvl1pPr>
          </a:lstStyle>
          <a:p>
            <a:pPr>
              <a:defRPr/>
            </a:pPr>
            <a:fld id="{27929FA9-BDA0-403B-848A-F86AE3F980E2}" type="datetime4">
              <a:rPr lang="en-US"/>
              <a:pPr>
                <a:defRPr/>
              </a:pPr>
              <a:t>May 29, 2014</a:t>
            </a:fld>
            <a:endParaRPr lang="en-US"/>
          </a:p>
        </p:txBody>
      </p:sp>
      <p:sp>
        <p:nvSpPr>
          <p:cNvPr id="2054" name="Rectangle 6"/>
          <p:cNvSpPr>
            <a:spLocks noGrp="1" noChangeArrowheads="1"/>
          </p:cNvSpPr>
          <p:nvPr>
            <p:ph type="ftr" sz="quarter" idx="4"/>
          </p:nvPr>
        </p:nvSpPr>
        <p:spPr bwMode="auto">
          <a:xfrm>
            <a:off x="0"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defTabSz="931863">
              <a:spcBef>
                <a:spcPct val="0"/>
              </a:spcBef>
              <a:buClrTx/>
              <a:buSzTx/>
              <a:defRPr sz="1000" b="1"/>
            </a:lvl1pPr>
          </a:lstStyle>
          <a:p>
            <a:pPr>
              <a:defRPr/>
            </a:pPr>
            <a:r>
              <a:rPr lang="en-US"/>
              <a:t>Speaker Name</a:t>
            </a:r>
          </a:p>
        </p:txBody>
      </p:sp>
      <p:sp>
        <p:nvSpPr>
          <p:cNvPr id="2055" name="Rectangle 7"/>
          <p:cNvSpPr>
            <a:spLocks noGrp="1" noChangeArrowheads="1"/>
          </p:cNvSpPr>
          <p:nvPr>
            <p:ph type="sldNum" sz="quarter" idx="5"/>
          </p:nvPr>
        </p:nvSpPr>
        <p:spPr bwMode="auto">
          <a:xfrm>
            <a:off x="3971925" y="8832850"/>
            <a:ext cx="3038475" cy="463550"/>
          </a:xfrm>
          <a:prstGeom prst="rect">
            <a:avLst/>
          </a:prstGeom>
          <a:noFill/>
          <a:ln w="12700">
            <a:noFill/>
            <a:miter lim="800000"/>
            <a:headEnd/>
            <a:tailEnd/>
          </a:ln>
          <a:effectLst/>
        </p:spPr>
        <p:txBody>
          <a:bodyPr vert="horz" wrap="square" lIns="93169" tIns="46584" rIns="93169" bIns="46584" numCol="1" anchor="b" anchorCtr="0" compatLnSpc="1">
            <a:prstTxWarp prst="textNoShape">
              <a:avLst/>
            </a:prstTxWarp>
          </a:bodyPr>
          <a:lstStyle>
            <a:lvl1pPr algn="r" defTabSz="931863">
              <a:spcBef>
                <a:spcPct val="0"/>
              </a:spcBef>
              <a:buClrTx/>
              <a:buSzTx/>
              <a:defRPr sz="1000" b="1"/>
            </a:lvl1pPr>
          </a:lstStyle>
          <a:p>
            <a:pPr>
              <a:defRPr/>
            </a:pPr>
            <a:fld id="{A68489BD-D4C1-4499-8B57-90DEE31E3012}" type="slidenum">
              <a:rPr lang="en-US"/>
              <a:pPr>
                <a:defRPr/>
              </a:pPr>
              <a:t>‹#›</a:t>
            </a:fld>
            <a:endParaRPr lang="en-US"/>
          </a:p>
        </p:txBody>
      </p:sp>
    </p:spTree>
    <p:extLst>
      <p:ext uri="{BB962C8B-B14F-4D97-AF65-F5344CB8AC3E}">
        <p14:creationId xmlns:p14="http://schemas.microsoft.com/office/powerpoint/2010/main" val="3099183122"/>
      </p:ext>
    </p:extLst>
  </p:cSld>
  <p:clrMap bg1="lt1" tx1="dk1" bg2="lt2" tx2="dk2" accent1="accent1" accent2="accent2" accent3="accent3" accent4="accent4" accent5="accent5" accent6="accent6" hlink="hlink" folHlink="folHlink"/>
  <p:hf/>
  <p:notesStyle>
    <a:lvl1pPr marL="233363" indent="-233363" algn="l" rtl="0" eaLnBrk="0" fontAlgn="base" hangingPunct="0">
      <a:spcBef>
        <a:spcPct val="30000"/>
      </a:spcBef>
      <a:spcAft>
        <a:spcPct val="0"/>
      </a:spcAft>
      <a:defRPr sz="1200" kern="1200">
        <a:solidFill>
          <a:schemeClr val="tx1"/>
        </a:solidFill>
        <a:latin typeface="Arial" charset="0"/>
        <a:ea typeface="+mn-ea"/>
        <a:cs typeface="+mn-cs"/>
      </a:defRPr>
    </a:lvl1pPr>
    <a:lvl2pPr marL="457200" indent="-204788"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hdr" sz="quarter"/>
          </p:nvPr>
        </p:nvSpPr>
        <p:spPr>
          <a:noFill/>
        </p:spPr>
        <p:txBody>
          <a:bodyPr/>
          <a:lstStyle/>
          <a:p>
            <a:r>
              <a:rPr lang="en-US" smtClean="0"/>
              <a:t>Presentation Title</a:t>
            </a:r>
          </a:p>
        </p:txBody>
      </p:sp>
      <p:sp>
        <p:nvSpPr>
          <p:cNvPr id="10243" name="Rectangle 5"/>
          <p:cNvSpPr>
            <a:spLocks noGrp="1" noChangeArrowheads="1"/>
          </p:cNvSpPr>
          <p:nvPr>
            <p:ph type="dt" sz="quarter" idx="1"/>
          </p:nvPr>
        </p:nvSpPr>
        <p:spPr>
          <a:noFill/>
        </p:spPr>
        <p:txBody>
          <a:bodyPr/>
          <a:lstStyle/>
          <a:p>
            <a:fld id="{BD07AAD0-92C2-442B-9961-674D222FE24A}" type="datetime4">
              <a:rPr lang="en-US" smtClean="0"/>
              <a:pPr/>
              <a:t>May 29, 2014</a:t>
            </a:fld>
            <a:endParaRPr lang="en-US" smtClean="0"/>
          </a:p>
        </p:txBody>
      </p:sp>
      <p:sp>
        <p:nvSpPr>
          <p:cNvPr id="10244" name="Rectangle 6"/>
          <p:cNvSpPr>
            <a:spLocks noGrp="1" noChangeArrowheads="1"/>
          </p:cNvSpPr>
          <p:nvPr>
            <p:ph type="ftr" sz="quarter" idx="4"/>
          </p:nvPr>
        </p:nvSpPr>
        <p:spPr>
          <a:noFill/>
        </p:spPr>
        <p:txBody>
          <a:bodyPr/>
          <a:lstStyle/>
          <a:p>
            <a:r>
              <a:rPr lang="en-US" smtClean="0"/>
              <a:t>Speaker Name</a:t>
            </a:r>
          </a:p>
        </p:txBody>
      </p:sp>
      <p:sp>
        <p:nvSpPr>
          <p:cNvPr id="10245" name="Rectangle 7"/>
          <p:cNvSpPr>
            <a:spLocks noGrp="1" noChangeArrowheads="1"/>
          </p:cNvSpPr>
          <p:nvPr>
            <p:ph type="sldNum" sz="quarter" idx="5"/>
          </p:nvPr>
        </p:nvSpPr>
        <p:spPr>
          <a:noFill/>
        </p:spPr>
        <p:txBody>
          <a:bodyPr/>
          <a:lstStyle/>
          <a:p>
            <a:fld id="{5A5A252E-F063-4091-973F-43E9B5EE4F13}" type="slidenum">
              <a:rPr lang="en-US" smtClean="0"/>
              <a:pPr/>
              <a:t>1</a:t>
            </a:fld>
            <a:endParaRPr lang="en-US" smtClean="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pPr defTabSz="930824"/>
            <a:r>
              <a:rPr lang="en-US" dirty="0" smtClean="0"/>
              <a:t>Integrated defense systems</a:t>
            </a:r>
          </a:p>
        </p:txBody>
      </p:sp>
      <p:sp>
        <p:nvSpPr>
          <p:cNvPr id="47107" name="Rectangle 6"/>
          <p:cNvSpPr>
            <a:spLocks noGrp="1" noChangeArrowheads="1"/>
          </p:cNvSpPr>
          <p:nvPr>
            <p:ph type="ftr" sz="quarter" idx="4"/>
          </p:nvPr>
        </p:nvSpPr>
        <p:spPr>
          <a:noFill/>
        </p:spPr>
        <p:txBody>
          <a:bodyPr/>
          <a:lstStyle/>
          <a:p>
            <a:pPr defTabSz="930824"/>
            <a:r>
              <a:rPr lang="en-US" dirty="0" smtClean="0"/>
              <a:t>Copyright 2005, Raytheon Company. All rights reserved.      SETDP - Session 3          COMPETITION SENSITIVE     ITAR/EAR RESTRICTED</a:t>
            </a:r>
          </a:p>
        </p:txBody>
      </p:sp>
      <p:sp>
        <p:nvSpPr>
          <p:cNvPr id="47108" name="Rectangle 7"/>
          <p:cNvSpPr>
            <a:spLocks noGrp="1" noChangeArrowheads="1"/>
          </p:cNvSpPr>
          <p:nvPr>
            <p:ph type="sldNum" sz="quarter" idx="5"/>
          </p:nvPr>
        </p:nvSpPr>
        <p:spPr>
          <a:noFill/>
        </p:spPr>
        <p:txBody>
          <a:bodyPr/>
          <a:lstStyle/>
          <a:p>
            <a:pPr defTabSz="930824"/>
            <a:fld id="{A7DB004E-23D3-4CDD-A708-410255475968}" type="slidenum">
              <a:rPr lang="en-US" smtClean="0"/>
              <a:pPr defTabSz="930824"/>
              <a:t>6</a:t>
            </a:fld>
            <a:endParaRPr lang="en-US" dirty="0" smtClean="0"/>
          </a:p>
        </p:txBody>
      </p:sp>
      <p:sp>
        <p:nvSpPr>
          <p:cNvPr id="47109" name="Rectangle 2"/>
          <p:cNvSpPr>
            <a:spLocks noGrp="1" noRot="1" noChangeAspect="1" noChangeArrowheads="1" noTextEdit="1"/>
          </p:cNvSpPr>
          <p:nvPr>
            <p:ph type="sldImg"/>
          </p:nvPr>
        </p:nvSpPr>
        <p:spPr>
          <a:xfrm>
            <a:off x="1185863" y="703263"/>
            <a:ext cx="4611687" cy="3459162"/>
          </a:xfrm>
          <a:ln/>
        </p:spPr>
      </p:sp>
      <p:sp>
        <p:nvSpPr>
          <p:cNvPr id="47110" name="Rectangle 3"/>
          <p:cNvSpPr>
            <a:spLocks noGrp="1" noChangeArrowheads="1"/>
          </p:cNvSpPr>
          <p:nvPr>
            <p:ph type="body" idx="1"/>
          </p:nvPr>
        </p:nvSpPr>
        <p:spPr>
          <a:xfrm>
            <a:off x="936845" y="4414519"/>
            <a:ext cx="5135119" cy="4182426"/>
          </a:xfrm>
          <a:noFill/>
          <a:ln/>
        </p:spPr>
        <p:txBody>
          <a:bodyPr/>
          <a:lstStyle/>
          <a:p>
            <a:pPr eaLnBrk="1" hangingPunct="1">
              <a:tabLst>
                <a:tab pos="0" algn="l"/>
              </a:tabLst>
            </a:pPr>
            <a:r>
              <a:rPr lang="en-US" dirty="0" smtClean="0"/>
              <a:t>The purpose of this fairly simple activity is to get the students to start thinking in terms of environmental parameters when describing a location that they may be familiar with.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pPr defTabSz="930824"/>
            <a:r>
              <a:rPr lang="en-US" dirty="0" smtClean="0"/>
              <a:t>Integrated defense systems</a:t>
            </a:r>
          </a:p>
        </p:txBody>
      </p:sp>
      <p:sp>
        <p:nvSpPr>
          <p:cNvPr id="50179" name="Rectangle 6"/>
          <p:cNvSpPr>
            <a:spLocks noGrp="1" noChangeArrowheads="1"/>
          </p:cNvSpPr>
          <p:nvPr>
            <p:ph type="ftr" sz="quarter" idx="4"/>
          </p:nvPr>
        </p:nvSpPr>
        <p:spPr>
          <a:noFill/>
        </p:spPr>
        <p:txBody>
          <a:bodyPr/>
          <a:lstStyle/>
          <a:p>
            <a:pPr defTabSz="930824"/>
            <a:r>
              <a:rPr lang="en-US" dirty="0" smtClean="0"/>
              <a:t>Copyright 2005, Raytheon Company. All rights reserved.      SETDP - Session 3          COMPETITION SENSITIVE     ITAR/EAR RESTRICTED</a:t>
            </a:r>
          </a:p>
        </p:txBody>
      </p:sp>
      <p:sp>
        <p:nvSpPr>
          <p:cNvPr id="50180" name="Rectangle 7"/>
          <p:cNvSpPr>
            <a:spLocks noGrp="1" noChangeArrowheads="1"/>
          </p:cNvSpPr>
          <p:nvPr>
            <p:ph type="sldNum" sz="quarter" idx="5"/>
          </p:nvPr>
        </p:nvSpPr>
        <p:spPr>
          <a:noFill/>
        </p:spPr>
        <p:txBody>
          <a:bodyPr/>
          <a:lstStyle/>
          <a:p>
            <a:pPr defTabSz="930824"/>
            <a:fld id="{6D0F2B18-31C1-49FD-9658-4B5CD8040754}" type="slidenum">
              <a:rPr lang="en-US" smtClean="0"/>
              <a:pPr defTabSz="930824"/>
              <a:t>9</a:t>
            </a:fld>
            <a:endParaRPr lang="en-US" dirty="0" smtClean="0"/>
          </a:p>
        </p:txBody>
      </p:sp>
      <p:sp>
        <p:nvSpPr>
          <p:cNvPr id="50181" name="Rectangle 2"/>
          <p:cNvSpPr>
            <a:spLocks noGrp="1" noRot="1" noChangeAspect="1" noChangeArrowheads="1" noTextEdit="1"/>
          </p:cNvSpPr>
          <p:nvPr>
            <p:ph type="sldImg"/>
          </p:nvPr>
        </p:nvSpPr>
        <p:spPr>
          <a:xfrm>
            <a:off x="1282700" y="693738"/>
            <a:ext cx="4059238" cy="3044825"/>
          </a:xfrm>
          <a:ln/>
        </p:spPr>
      </p:sp>
      <p:sp>
        <p:nvSpPr>
          <p:cNvPr id="50182" name="Rectangle 6"/>
          <p:cNvSpPr>
            <a:spLocks noGrp="1" noChangeArrowheads="1"/>
          </p:cNvSpPr>
          <p:nvPr>
            <p:ph type="body" idx="1"/>
          </p:nvPr>
        </p:nvSpPr>
        <p:spPr>
          <a:xfrm>
            <a:off x="935252" y="4017101"/>
            <a:ext cx="5139898" cy="4182426"/>
          </a:xfrm>
          <a:noFill/>
          <a:ln/>
        </p:spPr>
        <p:txBody>
          <a:bodyPr/>
          <a:lstStyle/>
          <a:p>
            <a:pPr eaLnBrk="1" hangingPunct="1"/>
            <a:r>
              <a:rPr lang="en-US" smtClean="0"/>
              <a:t>We have made great progress in the area of satellite remote sensing over the past four decades.  The first environmental satellite launched by the U.S. was the inaugural Television and InfraRed Operational Satellite (TIROS-1), launched in April of 1960.  TIROS-1 provided a handful of black and white images of poor resolution and had an operational lifetime of only 78 days, but proved that satellites could be useful tools for surveying global weather conditions from space.  The current state of the science comes from the NASA funded Earth Observing System (EOS), which includes three satellites on orbit.  The second of these, Aqua, was launched in May of 2002 and has been providing valuable multi-spectral images from such instruments as the Moderate Resolution Imaging Spectroradiometer (MODIS).  It is easy to see the enhanced utility of the images now available to weather forecasters and environmental scientists.  In addition, the typical environmental satellites of the future will have operational lifetimes of 7 years or longer.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descr="RTAG_RGB_RB"/>
          <p:cNvPicPr>
            <a:picLocks noChangeAspect="1" noChangeArrowheads="1"/>
          </p:cNvPicPr>
          <p:nvPr userDrawn="1"/>
        </p:nvPicPr>
        <p:blipFill>
          <a:blip r:embed="rId2" cstate="print"/>
          <a:srcRect/>
          <a:stretch>
            <a:fillRect/>
          </a:stretch>
        </p:blipFill>
        <p:spPr bwMode="auto">
          <a:xfrm>
            <a:off x="7267575" y="212725"/>
            <a:ext cx="1627188" cy="393700"/>
          </a:xfrm>
          <a:prstGeom prst="rect">
            <a:avLst/>
          </a:prstGeom>
          <a:noFill/>
          <a:ln w="9525">
            <a:noFill/>
            <a:miter lim="800000"/>
            <a:headEnd/>
            <a:tailEnd/>
          </a:ln>
        </p:spPr>
      </p:pic>
      <p:sp>
        <p:nvSpPr>
          <p:cNvPr id="136194" name="Rectangle 2"/>
          <p:cNvSpPr>
            <a:spLocks noGrp="1" noChangeArrowheads="1"/>
          </p:cNvSpPr>
          <p:nvPr>
            <p:ph type="subTitle" idx="1"/>
          </p:nvPr>
        </p:nvSpPr>
        <p:spPr>
          <a:xfrm>
            <a:off x="1069975" y="3429000"/>
            <a:ext cx="7402513" cy="1400175"/>
          </a:xfrm>
          <a:ln w="12700"/>
        </p:spPr>
        <p:txBody>
          <a:bodyPr tIns="44450" rIns="90487" bIns="44450"/>
          <a:lstStyle>
            <a:lvl1pPr marL="0" indent="0">
              <a:buFont typeface="Wingdings" pitchFamily="2" charset="2"/>
              <a:buNone/>
              <a:defRPr sz="2800"/>
            </a:lvl1pPr>
          </a:lstStyle>
          <a:p>
            <a:r>
              <a:rPr lang="en-US" smtClean="0"/>
              <a:t>Click to edit Master subtitle style</a:t>
            </a:r>
            <a:endParaRPr lang="en-US"/>
          </a:p>
        </p:txBody>
      </p:sp>
      <p:sp>
        <p:nvSpPr>
          <p:cNvPr id="136196" name="Rectangle 4"/>
          <p:cNvSpPr>
            <a:spLocks noGrp="1" noChangeArrowheads="1"/>
          </p:cNvSpPr>
          <p:nvPr>
            <p:ph type="ctrTitle"/>
          </p:nvPr>
        </p:nvSpPr>
        <p:spPr>
          <a:xfrm>
            <a:off x="1065213" y="2119313"/>
            <a:ext cx="7407275" cy="919162"/>
          </a:xfrm>
        </p:spPr>
        <p:txBody>
          <a:bodyPr anchor="t"/>
          <a:lstStyle>
            <a:lvl1pPr>
              <a:defRPr sz="4000"/>
            </a:lvl1pPr>
          </a:lstStyle>
          <a:p>
            <a:r>
              <a:rPr lang="en-US" smtClean="0"/>
              <a:t>Click to edit Master title style</a:t>
            </a: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fld id="{8C81BF83-61B7-4C10-B22F-40A82C63D9CF}" type="datetime1">
              <a:rPr lang="en-US"/>
              <a:pPr>
                <a:defRPr/>
              </a:pPr>
              <a:t>5/29/2014</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01600"/>
            <a:ext cx="2133600" cy="578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01600"/>
            <a:ext cx="6248400" cy="578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fld id="{6F15871A-182E-4D54-9D10-6DCF43A77C75}" type="datetime1">
              <a:rPr lang="en-US"/>
              <a:pPr>
                <a:defRPr/>
              </a:pPr>
              <a:t>5/29/2014</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End Slide 2">
    <p:spTree>
      <p:nvGrpSpPr>
        <p:cNvPr id="1" name=""/>
        <p:cNvGrpSpPr/>
        <p:nvPr/>
      </p:nvGrpSpPr>
      <p:grpSpPr>
        <a:xfrm>
          <a:off x="0" y="0"/>
          <a:ext cx="0" cy="0"/>
          <a:chOff x="0" y="0"/>
          <a:chExt cx="0" cy="0"/>
        </a:xfrm>
      </p:grpSpPr>
      <p:pic>
        <p:nvPicPr>
          <p:cNvPr id="2" name="Picture 20"/>
          <p:cNvPicPr>
            <a:picLocks noChangeAspect="1" noChangeArrowheads="1"/>
          </p:cNvPicPr>
          <p:nvPr/>
        </p:nvPicPr>
        <p:blipFill>
          <a:blip r:embed="rId2" cstate="print"/>
          <a:srcRect/>
          <a:stretch>
            <a:fillRect/>
          </a:stretch>
        </p:blipFill>
        <p:spPr bwMode="auto">
          <a:xfrm>
            <a:off x="2638425" y="1295400"/>
            <a:ext cx="4114800" cy="5210175"/>
          </a:xfrm>
          <a:prstGeom prst="rect">
            <a:avLst/>
          </a:prstGeom>
          <a:noFill/>
          <a:ln w="9525">
            <a:noFill/>
            <a:miter lim="800000"/>
            <a:headEnd/>
            <a:tailEnd/>
          </a:ln>
        </p:spPr>
      </p:pic>
      <p:pic>
        <p:nvPicPr>
          <p:cNvPr id="3" name="Picture 8"/>
          <p:cNvPicPr>
            <a:picLocks noChangeAspect="1" noChangeArrowheads="1"/>
          </p:cNvPicPr>
          <p:nvPr/>
        </p:nvPicPr>
        <p:blipFill>
          <a:blip r:embed="rId3" cstate="print"/>
          <a:srcRect/>
          <a:stretch>
            <a:fillRect/>
          </a:stretch>
        </p:blipFill>
        <p:spPr bwMode="auto">
          <a:xfrm>
            <a:off x="6096000" y="439738"/>
            <a:ext cx="2859088" cy="550862"/>
          </a:xfrm>
          <a:prstGeom prst="rect">
            <a:avLst/>
          </a:prstGeom>
          <a:noFill/>
          <a:ln w="9525">
            <a:noFill/>
            <a:miter lim="800000"/>
            <a:headEnd/>
            <a:tailEnd/>
          </a:ln>
        </p:spPr>
      </p:pic>
      <p:pic>
        <p:nvPicPr>
          <p:cNvPr id="4" name="Picture 2" descr="C:\Documents and Settings\lpanas\Desktop\Nasa.jpg"/>
          <p:cNvPicPr>
            <a:picLocks noChangeAspect="1" noChangeArrowheads="1"/>
          </p:cNvPicPr>
          <p:nvPr/>
        </p:nvPicPr>
        <p:blipFill>
          <a:blip r:embed="rId4" cstate="print"/>
          <a:srcRect/>
          <a:stretch>
            <a:fillRect/>
          </a:stretch>
        </p:blipFill>
        <p:spPr bwMode="auto">
          <a:xfrm>
            <a:off x="0" y="0"/>
            <a:ext cx="2143125" cy="1752600"/>
          </a:xfrm>
          <a:prstGeom prst="rect">
            <a:avLst/>
          </a:prstGeom>
          <a:noFill/>
          <a:ln w="9525">
            <a:noFill/>
            <a:miter lim="800000"/>
            <a:headEnd/>
            <a:tailEnd/>
          </a:ln>
        </p:spPr>
      </p:pic>
      <p:pic>
        <p:nvPicPr>
          <p:cNvPr id="5" name="Picture 20"/>
          <p:cNvPicPr>
            <a:picLocks noChangeAspect="1" noChangeArrowheads="1"/>
          </p:cNvPicPr>
          <p:nvPr userDrawn="1"/>
        </p:nvPicPr>
        <p:blipFill>
          <a:blip r:embed="rId2" cstate="print"/>
          <a:srcRect/>
          <a:stretch>
            <a:fillRect/>
          </a:stretch>
        </p:blipFill>
        <p:spPr bwMode="auto">
          <a:xfrm>
            <a:off x="2638425" y="1295400"/>
            <a:ext cx="4114800" cy="5210175"/>
          </a:xfrm>
          <a:prstGeom prst="rect">
            <a:avLst/>
          </a:prstGeom>
          <a:noFill/>
          <a:ln w="9525">
            <a:noFill/>
            <a:miter lim="800000"/>
            <a:headEnd/>
            <a:tailEnd/>
          </a:ln>
        </p:spPr>
      </p:pic>
      <p:pic>
        <p:nvPicPr>
          <p:cNvPr id="6" name="Picture 8"/>
          <p:cNvPicPr>
            <a:picLocks noChangeAspect="1" noChangeArrowheads="1"/>
          </p:cNvPicPr>
          <p:nvPr userDrawn="1"/>
        </p:nvPicPr>
        <p:blipFill>
          <a:blip r:embed="rId3" cstate="print"/>
          <a:srcRect/>
          <a:stretch>
            <a:fillRect/>
          </a:stretch>
        </p:blipFill>
        <p:spPr bwMode="auto">
          <a:xfrm>
            <a:off x="6096000" y="439738"/>
            <a:ext cx="2859088" cy="550862"/>
          </a:xfrm>
          <a:prstGeom prst="rect">
            <a:avLst/>
          </a:prstGeom>
          <a:noFill/>
          <a:ln w="9525">
            <a:noFill/>
            <a:miter lim="800000"/>
            <a:headEnd/>
            <a:tailEnd/>
          </a:ln>
        </p:spPr>
      </p:pic>
      <p:pic>
        <p:nvPicPr>
          <p:cNvPr id="7" name="Picture 2" descr="C:\Documents and Settings\lpanas\Desktop\Nasa.jpg"/>
          <p:cNvPicPr>
            <a:picLocks noChangeAspect="1" noChangeArrowheads="1"/>
          </p:cNvPicPr>
          <p:nvPr userDrawn="1"/>
        </p:nvPicPr>
        <p:blipFill>
          <a:blip r:embed="rId4" cstate="print"/>
          <a:srcRect/>
          <a:stretch>
            <a:fillRect/>
          </a:stretch>
        </p:blipFill>
        <p:spPr bwMode="auto">
          <a:xfrm>
            <a:off x="0" y="0"/>
            <a:ext cx="2143125" cy="17526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dt" sz="half" idx="10"/>
          </p:nvPr>
        </p:nvSpPr>
        <p:spPr>
          <a:ln/>
        </p:spPr>
        <p:txBody>
          <a:bodyPr/>
          <a:lstStyle>
            <a:lvl1pPr>
              <a:defRPr/>
            </a:lvl1pPr>
          </a:lstStyle>
          <a:p>
            <a:pPr>
              <a:defRPr/>
            </a:pPr>
            <a:fld id="{299B4E82-64B7-4410-8708-1546E022E925}" type="datetime1">
              <a:rPr lang="en-US"/>
              <a:pPr>
                <a:defRPr/>
              </a:pPr>
              <a:t>5/29/2014</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dt" sz="half" idx="10"/>
          </p:nvPr>
        </p:nvSpPr>
        <p:spPr>
          <a:ln/>
        </p:spPr>
        <p:txBody>
          <a:bodyPr/>
          <a:lstStyle>
            <a:lvl1pPr>
              <a:defRPr/>
            </a:lvl1pPr>
          </a:lstStyle>
          <a:p>
            <a:pPr>
              <a:defRPr/>
            </a:pPr>
            <a:fld id="{81B57B6C-EDB1-4326-8563-09887CBC499F}" type="datetime1">
              <a:rPr lang="en-US"/>
              <a:pPr>
                <a:defRPr/>
              </a:pPr>
              <a:t>5/29/2014</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95375"/>
            <a:ext cx="41910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95375"/>
            <a:ext cx="419100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dt" sz="half" idx="10"/>
          </p:nvPr>
        </p:nvSpPr>
        <p:spPr>
          <a:ln/>
        </p:spPr>
        <p:txBody>
          <a:bodyPr/>
          <a:lstStyle>
            <a:lvl1pPr>
              <a:defRPr/>
            </a:lvl1pPr>
          </a:lstStyle>
          <a:p>
            <a:pPr>
              <a:defRPr/>
            </a:pPr>
            <a:fld id="{0CEF583B-EDBF-4D19-A288-3B54B6BD4126}" type="datetime1">
              <a:rPr lang="en-US"/>
              <a:pPr>
                <a:defRPr/>
              </a:pPr>
              <a:t>5/29/2014</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dt" sz="half" idx="10"/>
          </p:nvPr>
        </p:nvSpPr>
        <p:spPr>
          <a:ln/>
        </p:spPr>
        <p:txBody>
          <a:bodyPr/>
          <a:lstStyle>
            <a:lvl1pPr>
              <a:defRPr/>
            </a:lvl1pPr>
          </a:lstStyle>
          <a:p>
            <a:pPr>
              <a:defRPr/>
            </a:pPr>
            <a:fld id="{159FCF4B-1965-4A65-ADF0-AC8860069550}" type="datetime1">
              <a:rPr lang="en-US"/>
              <a:pPr>
                <a:defRPr/>
              </a:pPr>
              <a:t>5/29/2014</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dt" sz="half" idx="10"/>
          </p:nvPr>
        </p:nvSpPr>
        <p:spPr>
          <a:ln/>
        </p:spPr>
        <p:txBody>
          <a:bodyPr/>
          <a:lstStyle>
            <a:lvl1pPr>
              <a:defRPr/>
            </a:lvl1pPr>
          </a:lstStyle>
          <a:p>
            <a:pPr>
              <a:defRPr/>
            </a:pPr>
            <a:fld id="{46366573-91A4-49A0-A91E-FD41F6116D18}" type="datetime1">
              <a:rPr lang="en-US"/>
              <a:pPr>
                <a:defRPr/>
              </a:pPr>
              <a:t>5/29/2014</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ln/>
        </p:spPr>
        <p:txBody>
          <a:bodyPr/>
          <a:lstStyle>
            <a:lvl1pPr>
              <a:defRPr/>
            </a:lvl1pPr>
          </a:lstStyle>
          <a:p>
            <a:pPr>
              <a:defRPr/>
            </a:pPr>
            <a:fld id="{0F21B307-2269-4A9F-8EF3-2901E5BCB4AF}" type="datetime1">
              <a:rPr lang="en-US"/>
              <a:pPr>
                <a:defRPr/>
              </a:pPr>
              <a:t>5/29/2014</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8A8E36BB-AC8F-4A2B-944F-46435A179F30}" type="datetime1">
              <a:rPr lang="en-US"/>
              <a:pPr>
                <a:defRPr/>
              </a:pPr>
              <a:t>5/29/2014</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dt" sz="half" idx="10"/>
          </p:nvPr>
        </p:nvSpPr>
        <p:spPr>
          <a:ln/>
        </p:spPr>
        <p:txBody>
          <a:bodyPr/>
          <a:lstStyle>
            <a:lvl1pPr>
              <a:defRPr/>
            </a:lvl1pPr>
          </a:lstStyle>
          <a:p>
            <a:pPr>
              <a:defRPr/>
            </a:pPr>
            <a:fld id="{C23523D5-435D-4C24-8F6E-1B52CF88EE6E}" type="datetime1">
              <a:rPr lang="en-US"/>
              <a:pPr>
                <a:defRPr/>
              </a:pPr>
              <a:t>5/29/2014</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0" descr="RTN_RGB_RED"/>
          <p:cNvPicPr>
            <a:picLocks noChangeAspect="1" noChangeArrowheads="1"/>
          </p:cNvPicPr>
          <p:nvPr/>
        </p:nvPicPr>
        <p:blipFill>
          <a:blip r:embed="rId14" cstate="print"/>
          <a:srcRect/>
          <a:stretch>
            <a:fillRect/>
          </a:stretch>
        </p:blipFill>
        <p:spPr bwMode="auto">
          <a:xfrm>
            <a:off x="7727950" y="212725"/>
            <a:ext cx="1143000" cy="219075"/>
          </a:xfrm>
          <a:prstGeom prst="rect">
            <a:avLst/>
          </a:prstGeom>
          <a:noFill/>
          <a:ln w="9525">
            <a:noFill/>
            <a:miter lim="800000"/>
            <a:headEnd/>
            <a:tailEnd/>
          </a:ln>
        </p:spPr>
      </p:pic>
      <p:sp>
        <p:nvSpPr>
          <p:cNvPr id="2051" name="Rectangle 3"/>
          <p:cNvSpPr>
            <a:spLocks noGrp="1" noChangeArrowheads="1"/>
          </p:cNvSpPr>
          <p:nvPr>
            <p:ph type="body" idx="1"/>
          </p:nvPr>
        </p:nvSpPr>
        <p:spPr bwMode="auto">
          <a:xfrm>
            <a:off x="304800" y="1095375"/>
            <a:ext cx="8534400" cy="4787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8" name="Line 4"/>
          <p:cNvSpPr>
            <a:spLocks noChangeShapeType="1"/>
          </p:cNvSpPr>
          <p:nvPr/>
        </p:nvSpPr>
        <p:spPr bwMode="auto">
          <a:xfrm>
            <a:off x="0" y="957263"/>
            <a:ext cx="9137650" cy="0"/>
          </a:xfrm>
          <a:prstGeom prst="line">
            <a:avLst/>
          </a:prstGeom>
          <a:noFill/>
          <a:ln w="12700">
            <a:solidFill>
              <a:srgbClr val="CE1126"/>
            </a:solidFill>
            <a:round/>
            <a:headEnd/>
            <a:tailEnd/>
          </a:ln>
          <a:effectLst/>
        </p:spPr>
        <p:txBody>
          <a:bodyPr wrap="none" anchor="ctr"/>
          <a:lstStyle/>
          <a:p>
            <a:pPr>
              <a:defRPr/>
            </a:pPr>
            <a:endParaRPr lang="en-US"/>
          </a:p>
        </p:txBody>
      </p:sp>
      <p:sp>
        <p:nvSpPr>
          <p:cNvPr id="2053" name="Rectangle 5"/>
          <p:cNvSpPr>
            <a:spLocks noGrp="1" noChangeArrowheads="1"/>
          </p:cNvSpPr>
          <p:nvPr>
            <p:ph type="title"/>
          </p:nvPr>
        </p:nvSpPr>
        <p:spPr bwMode="auto">
          <a:xfrm>
            <a:off x="304800" y="101600"/>
            <a:ext cx="7024688" cy="831850"/>
          </a:xfrm>
          <a:prstGeom prst="rect">
            <a:avLst/>
          </a:prstGeom>
          <a:noFill/>
          <a:ln w="12700">
            <a:noFill/>
            <a:miter lim="800000"/>
            <a:headEnd/>
            <a:tailEnd/>
          </a:ln>
        </p:spPr>
        <p:txBody>
          <a:bodyPr vert="horz" wrap="square" lIns="0" tIns="44450" rIns="90487" bIns="44450" numCol="1" anchor="b" anchorCtr="0" compatLnSpc="1">
            <a:prstTxWarp prst="textNoShape">
              <a:avLst/>
            </a:prstTxWarp>
          </a:bodyPr>
          <a:lstStyle/>
          <a:p>
            <a:pPr lvl="0"/>
            <a:r>
              <a:rPr lang="en-US" smtClean="0"/>
              <a:t>Click to edit Master title style</a:t>
            </a:r>
          </a:p>
        </p:txBody>
      </p:sp>
      <p:sp>
        <p:nvSpPr>
          <p:cNvPr id="1050" name="Rectangle 26"/>
          <p:cNvSpPr>
            <a:spLocks noGrp="1" noChangeArrowheads="1"/>
          </p:cNvSpPr>
          <p:nvPr>
            <p:ph type="dt" sz="half" idx="2"/>
          </p:nvPr>
        </p:nvSpPr>
        <p:spPr bwMode="auto">
          <a:xfrm>
            <a:off x="7165975" y="6630988"/>
            <a:ext cx="1187450" cy="177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buClrTx/>
              <a:buSzTx/>
              <a:defRPr sz="1000"/>
            </a:lvl1pPr>
          </a:lstStyle>
          <a:p>
            <a:pPr>
              <a:defRPr/>
            </a:pPr>
            <a:fld id="{0380D424-A572-48D6-B79C-28855E07515F}" type="datetime1">
              <a:rPr lang="en-US"/>
              <a:pPr>
                <a:defRPr/>
              </a:pPr>
              <a:t>5/29/2014</a:t>
            </a:fld>
            <a:endParaRPr lang="en-US"/>
          </a:p>
        </p:txBody>
      </p:sp>
      <p:sp>
        <p:nvSpPr>
          <p:cNvPr id="1051" name="Rectangle 27"/>
          <p:cNvSpPr>
            <a:spLocks noChangeArrowheads="1"/>
          </p:cNvSpPr>
          <p:nvPr/>
        </p:nvSpPr>
        <p:spPr bwMode="auto">
          <a:xfrm>
            <a:off x="8499475" y="6630988"/>
            <a:ext cx="644525" cy="173037"/>
          </a:xfrm>
          <a:prstGeom prst="rect">
            <a:avLst/>
          </a:prstGeom>
          <a:noFill/>
          <a:ln w="9525">
            <a:noFill/>
            <a:miter lim="800000"/>
            <a:headEnd/>
            <a:tailEnd/>
          </a:ln>
          <a:effectLst/>
        </p:spPr>
        <p:txBody>
          <a:bodyPr lIns="0" tIns="0" rIns="0" bIns="0"/>
          <a:lstStyle/>
          <a:p>
            <a:pPr>
              <a:spcBef>
                <a:spcPct val="0"/>
              </a:spcBef>
              <a:buClrTx/>
              <a:buSzTx/>
              <a:defRPr/>
            </a:pPr>
            <a:r>
              <a:rPr lang="en-US" sz="1000"/>
              <a:t>Page </a:t>
            </a:r>
            <a:fld id="{B02FEC84-7826-4915-A964-AAB5683ED31F}" type="slidenum">
              <a:rPr lang="en-US" sz="1000"/>
              <a:pPr>
                <a:spcBef>
                  <a:spcPct val="0"/>
                </a:spcBef>
                <a:buClrTx/>
                <a:buSzTx/>
                <a:defRPr/>
              </a:pPr>
              <a:t>‹#›</a:t>
            </a:fld>
            <a:endParaRPr lang="en-US" sz="1000"/>
          </a:p>
        </p:txBody>
      </p:sp>
      <p:sp>
        <p:nvSpPr>
          <p:cNvPr id="1052" name="Line 28"/>
          <p:cNvSpPr>
            <a:spLocks noChangeShapeType="1"/>
          </p:cNvSpPr>
          <p:nvPr/>
        </p:nvSpPr>
        <p:spPr bwMode="auto">
          <a:xfrm>
            <a:off x="8428038" y="6608763"/>
            <a:ext cx="0" cy="200025"/>
          </a:xfrm>
          <a:prstGeom prst="line">
            <a:avLst/>
          </a:prstGeom>
          <a:noFill/>
          <a:ln w="12700">
            <a:solidFill>
              <a:schemeClr val="tx1"/>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4" r:id="rId12"/>
  </p:sldLayoutIdLst>
  <p:transition>
    <p:fade/>
  </p:transition>
  <p:hf sldNum="0" hdr="0" ftr="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230188" indent="-230188" algn="l" rtl="0" eaLnBrk="1" fontAlgn="base" hangingPunct="1">
        <a:spcBef>
          <a:spcPct val="20000"/>
        </a:spcBef>
        <a:spcAft>
          <a:spcPct val="0"/>
        </a:spcAft>
        <a:buClr>
          <a:schemeClr val="tx1"/>
        </a:buClr>
        <a:buSzPct val="60000"/>
        <a:buFont typeface="Wingdings" pitchFamily="2" charset="2"/>
        <a:buChar char="n"/>
        <a:defRPr sz="2400">
          <a:solidFill>
            <a:schemeClr val="tx1"/>
          </a:solidFill>
          <a:latin typeface="+mn-lt"/>
          <a:ea typeface="+mn-ea"/>
          <a:cs typeface="+mn-cs"/>
        </a:defRPr>
      </a:lvl1pPr>
      <a:lvl2pPr marL="455613" indent="-223838" algn="l" rtl="0" eaLnBrk="1" fontAlgn="base" hangingPunct="1">
        <a:spcBef>
          <a:spcPct val="20000"/>
        </a:spcBef>
        <a:spcAft>
          <a:spcPct val="0"/>
        </a:spcAft>
        <a:buClr>
          <a:schemeClr val="tx1"/>
        </a:buClr>
        <a:buSzPct val="110000"/>
        <a:buChar char="–"/>
        <a:defRPr sz="2000">
          <a:solidFill>
            <a:schemeClr val="tx1"/>
          </a:solidFill>
          <a:latin typeface="+mn-lt"/>
        </a:defRPr>
      </a:lvl2pPr>
      <a:lvl3pPr marL="679450" indent="-209550" algn="l" rtl="0" eaLnBrk="1" fontAlgn="base" hangingPunct="1">
        <a:spcBef>
          <a:spcPct val="20000"/>
        </a:spcBef>
        <a:spcAft>
          <a:spcPct val="0"/>
        </a:spcAft>
        <a:buSzPct val="50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SzPct val="11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rgbClr val="0000CC"/>
          </a:solidFill>
          <a:latin typeface="Frutiger 87ExtraBlackCn" pitchFamily="34" charset="0"/>
        </a:defRPr>
      </a:lvl5pPr>
      <a:lvl6pPr marL="25146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29718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34290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38862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7.png"/><Relationship Id="rId26" Type="http://schemas.openxmlformats.org/officeDocument/2006/relationships/image" Target="../media/image45.jpeg"/><Relationship Id="rId3" Type="http://schemas.openxmlformats.org/officeDocument/2006/relationships/image" Target="../media/image27.jpeg"/><Relationship Id="rId21" Type="http://schemas.openxmlformats.org/officeDocument/2006/relationships/image" Target="../media/image40.jpeg"/><Relationship Id="rId7" Type="http://schemas.openxmlformats.org/officeDocument/2006/relationships/image" Target="../media/image30.jpeg"/><Relationship Id="rId12" Type="http://schemas.openxmlformats.org/officeDocument/2006/relationships/image" Target="../media/image22.png"/><Relationship Id="rId17" Type="http://schemas.openxmlformats.org/officeDocument/2006/relationships/image" Target="../media/image36.jpeg"/><Relationship Id="rId25" Type="http://schemas.openxmlformats.org/officeDocument/2006/relationships/image" Target="../media/image44.jpeg"/><Relationship Id="rId33" Type="http://schemas.openxmlformats.org/officeDocument/2006/relationships/image" Target="../media/image52.jpeg"/><Relationship Id="rId2" Type="http://schemas.openxmlformats.org/officeDocument/2006/relationships/image" Target="../media/image26.jpeg"/><Relationship Id="rId16" Type="http://schemas.openxmlformats.org/officeDocument/2006/relationships/image" Target="../media/image35.jpeg"/><Relationship Id="rId20" Type="http://schemas.openxmlformats.org/officeDocument/2006/relationships/image" Target="../media/image39.jpeg"/><Relationship Id="rId29"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25.png"/><Relationship Id="rId24" Type="http://schemas.openxmlformats.org/officeDocument/2006/relationships/image" Target="../media/image43.jpeg"/><Relationship Id="rId32" Type="http://schemas.openxmlformats.org/officeDocument/2006/relationships/image" Target="../media/image51.jpeg"/><Relationship Id="rId5" Type="http://schemas.openxmlformats.org/officeDocument/2006/relationships/image" Target="../media/image24.png"/><Relationship Id="rId15" Type="http://schemas.openxmlformats.org/officeDocument/2006/relationships/image" Target="../media/image21.png"/><Relationship Id="rId23" Type="http://schemas.openxmlformats.org/officeDocument/2006/relationships/image" Target="../media/image42.jpeg"/><Relationship Id="rId28" Type="http://schemas.openxmlformats.org/officeDocument/2006/relationships/image" Target="../media/image47.jpeg"/><Relationship Id="rId10" Type="http://schemas.openxmlformats.org/officeDocument/2006/relationships/image" Target="../media/image32.jpeg"/><Relationship Id="rId19" Type="http://schemas.openxmlformats.org/officeDocument/2006/relationships/image" Target="../media/image38.jpeg"/><Relationship Id="rId31" Type="http://schemas.openxmlformats.org/officeDocument/2006/relationships/image" Target="../media/image50.jpeg"/><Relationship Id="rId4" Type="http://schemas.openxmlformats.org/officeDocument/2006/relationships/image" Target="../media/image28.jpeg"/><Relationship Id="rId9" Type="http://schemas.openxmlformats.org/officeDocument/2006/relationships/image" Target="../media/image31.jpeg"/><Relationship Id="rId14" Type="http://schemas.openxmlformats.org/officeDocument/2006/relationships/image" Target="../media/image34.jpeg"/><Relationship Id="rId22" Type="http://schemas.openxmlformats.org/officeDocument/2006/relationships/image" Target="../media/image41.jpeg"/><Relationship Id="rId27" Type="http://schemas.openxmlformats.org/officeDocument/2006/relationships/image" Target="../media/image46.jpeg"/><Relationship Id="rId30" Type="http://schemas.openxmlformats.org/officeDocument/2006/relationships/image" Target="../media/image49.jpeg"/><Relationship Id="rId8"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npp.gsfc.nasa.gov/omps.html" TargetMode="External"/><Relationship Id="rId3" Type="http://schemas.openxmlformats.org/officeDocument/2006/relationships/hyperlink" Target="http://npp.gsfc.nasa.gov/suomi.html" TargetMode="External"/><Relationship Id="rId7" Type="http://schemas.openxmlformats.org/officeDocument/2006/relationships/hyperlink" Target="http://npp.gsfc.nasa.gov/atms.html" TargetMode="External"/><Relationship Id="rId2" Type="http://schemas.openxmlformats.org/officeDocument/2006/relationships/hyperlink" Target="http://www.raytheon.com/newsroom/technology/rtn12_bluemarble/" TargetMode="External"/><Relationship Id="rId1" Type="http://schemas.openxmlformats.org/officeDocument/2006/relationships/slideLayout" Target="../slideLayouts/slideLayout2.xml"/><Relationship Id="rId6" Type="http://schemas.openxmlformats.org/officeDocument/2006/relationships/hyperlink" Target="http://npp.gsfc.nasa.gov/cris.html" TargetMode="External"/><Relationship Id="rId5" Type="http://schemas.openxmlformats.org/officeDocument/2006/relationships/hyperlink" Target="http://npp.gsfc.nasa.gov/viirs.html" TargetMode="External"/><Relationship Id="rId4" Type="http://schemas.openxmlformats.org/officeDocument/2006/relationships/hyperlink" Target="http://www.nasa.gov/mission_pages/NPP/main/" TargetMode="External"/><Relationship Id="rId9" Type="http://schemas.openxmlformats.org/officeDocument/2006/relationships/hyperlink" Target="http://npp.gsfc.nasa.gov/cere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2" descr="NEW PPT Cover graphic words"/>
          <p:cNvPicPr>
            <a:picLocks noChangeAspect="1" noChangeArrowheads="1"/>
          </p:cNvPicPr>
          <p:nvPr/>
        </p:nvPicPr>
        <p:blipFill>
          <a:blip r:embed="rId3" cstate="print"/>
          <a:srcRect/>
          <a:stretch>
            <a:fillRect/>
          </a:stretch>
        </p:blipFill>
        <p:spPr bwMode="auto">
          <a:xfrm>
            <a:off x="0" y="1457325"/>
            <a:ext cx="6330950" cy="4554538"/>
          </a:xfrm>
          <a:prstGeom prst="rect">
            <a:avLst/>
          </a:prstGeom>
          <a:noFill/>
          <a:ln w="9525">
            <a:noFill/>
            <a:miter lim="800000"/>
            <a:headEnd/>
            <a:tailEnd/>
          </a:ln>
        </p:spPr>
      </p:pic>
      <p:pic>
        <p:nvPicPr>
          <p:cNvPr id="4099" name="Picture 3" descr="RTAG_RGB_RB"/>
          <p:cNvPicPr>
            <a:picLocks noChangeAspect="1" noChangeArrowheads="1"/>
          </p:cNvPicPr>
          <p:nvPr/>
        </p:nvPicPr>
        <p:blipFill>
          <a:blip r:embed="rId4" cstate="print"/>
          <a:srcRect/>
          <a:stretch>
            <a:fillRect/>
          </a:stretch>
        </p:blipFill>
        <p:spPr bwMode="auto">
          <a:xfrm>
            <a:off x="7219950" y="212725"/>
            <a:ext cx="1627188" cy="393700"/>
          </a:xfrm>
          <a:prstGeom prst="rect">
            <a:avLst/>
          </a:prstGeom>
          <a:noFill/>
          <a:ln w="9525">
            <a:noFill/>
            <a:miter lim="800000"/>
            <a:headEnd/>
            <a:tailEnd/>
          </a:ln>
        </p:spPr>
      </p:pic>
      <p:sp>
        <p:nvSpPr>
          <p:cNvPr id="4100" name="Rectangle 4"/>
          <p:cNvSpPr>
            <a:spLocks noChangeArrowheads="1"/>
          </p:cNvSpPr>
          <p:nvPr/>
        </p:nvSpPr>
        <p:spPr bwMode="auto">
          <a:xfrm>
            <a:off x="8966200" y="1457325"/>
            <a:ext cx="177800" cy="4549775"/>
          </a:xfrm>
          <a:prstGeom prst="rect">
            <a:avLst/>
          </a:prstGeom>
          <a:solidFill>
            <a:srgbClr val="CE1126"/>
          </a:solidFill>
          <a:ln w="9525">
            <a:noFill/>
            <a:miter lim="800000"/>
            <a:headEnd/>
            <a:tailEnd/>
          </a:ln>
        </p:spPr>
        <p:txBody>
          <a:bodyPr wrap="none" anchor="ctr"/>
          <a:lstStyle/>
          <a:p>
            <a:endParaRPr lang="en-US"/>
          </a:p>
        </p:txBody>
      </p:sp>
      <p:sp>
        <p:nvSpPr>
          <p:cNvPr id="4101" name="Line 5"/>
          <p:cNvSpPr>
            <a:spLocks noChangeShapeType="1"/>
          </p:cNvSpPr>
          <p:nvPr/>
        </p:nvSpPr>
        <p:spPr bwMode="auto">
          <a:xfrm>
            <a:off x="0" y="1455738"/>
            <a:ext cx="9144000" cy="0"/>
          </a:xfrm>
          <a:prstGeom prst="line">
            <a:avLst/>
          </a:prstGeom>
          <a:noFill/>
          <a:ln w="9525">
            <a:solidFill>
              <a:srgbClr val="B2B2B2"/>
            </a:solidFill>
            <a:round/>
            <a:headEnd/>
            <a:tailEnd/>
          </a:ln>
        </p:spPr>
        <p:txBody>
          <a:bodyPr wrap="none" anchor="ctr"/>
          <a:lstStyle/>
          <a:p>
            <a:endParaRPr lang="en-US"/>
          </a:p>
        </p:txBody>
      </p:sp>
      <p:sp>
        <p:nvSpPr>
          <p:cNvPr id="4102" name="Line 6"/>
          <p:cNvSpPr>
            <a:spLocks noChangeShapeType="1"/>
          </p:cNvSpPr>
          <p:nvPr/>
        </p:nvSpPr>
        <p:spPr bwMode="auto">
          <a:xfrm>
            <a:off x="0" y="6007100"/>
            <a:ext cx="9144000" cy="0"/>
          </a:xfrm>
          <a:prstGeom prst="line">
            <a:avLst/>
          </a:prstGeom>
          <a:noFill/>
          <a:ln w="9525">
            <a:solidFill>
              <a:srgbClr val="B2B2B2"/>
            </a:solidFill>
            <a:round/>
            <a:headEnd/>
            <a:tailEnd/>
          </a:ln>
        </p:spPr>
        <p:txBody>
          <a:bodyPr wrap="none" anchor="ctr"/>
          <a:lstStyle/>
          <a:p>
            <a:endParaRPr lang="en-US"/>
          </a:p>
        </p:txBody>
      </p:sp>
      <p:sp>
        <p:nvSpPr>
          <p:cNvPr id="4103" name="Rectangle 7"/>
          <p:cNvSpPr>
            <a:spLocks noGrp="1" noChangeArrowheads="1"/>
          </p:cNvSpPr>
          <p:nvPr>
            <p:ph type="subTitle" idx="4294967295"/>
          </p:nvPr>
        </p:nvSpPr>
        <p:spPr>
          <a:xfrm>
            <a:off x="5451475" y="4138613"/>
            <a:ext cx="3392488" cy="1241425"/>
          </a:xfrm>
          <a:noFill/>
        </p:spPr>
        <p:txBody>
          <a:bodyPr anchor="b"/>
          <a:lstStyle/>
          <a:p>
            <a:pPr marL="0" indent="0" algn="r">
              <a:buFont typeface="Wingdings" pitchFamily="2" charset="2"/>
              <a:buNone/>
            </a:pPr>
            <a:r>
              <a:rPr lang="en-US" sz="1800" dirty="0" smtClean="0"/>
              <a:t>Kerry Grant</a:t>
            </a:r>
          </a:p>
          <a:p>
            <a:pPr marL="0" indent="0" algn="r">
              <a:buFont typeface="Wingdings" pitchFamily="2" charset="2"/>
              <a:buNone/>
            </a:pPr>
            <a:r>
              <a:rPr lang="en-US" sz="1800" dirty="0" smtClean="0"/>
              <a:t>JPSS CGS Chief Scientist</a:t>
            </a:r>
          </a:p>
          <a:p>
            <a:pPr marL="0" indent="0" algn="r">
              <a:buFont typeface="Wingdings" pitchFamily="2" charset="2"/>
              <a:buNone/>
            </a:pPr>
            <a:r>
              <a:rPr lang="en-US" sz="1800" dirty="0" smtClean="0"/>
              <a:t>Bret Lowell</a:t>
            </a:r>
          </a:p>
          <a:p>
            <a:pPr marL="0" indent="0" algn="r">
              <a:buFont typeface="Wingdings" pitchFamily="2" charset="2"/>
              <a:buNone/>
            </a:pPr>
            <a:r>
              <a:rPr lang="en-US" sz="1800" dirty="0" smtClean="0"/>
              <a:t>JPSS CGS Program Engineer</a:t>
            </a:r>
          </a:p>
          <a:p>
            <a:pPr marL="0" indent="0" algn="r">
              <a:buFont typeface="Wingdings" pitchFamily="2" charset="2"/>
              <a:buNone/>
            </a:pPr>
            <a:r>
              <a:rPr lang="en-US" sz="1800" dirty="0" smtClean="0"/>
              <a:t>April 12, 2014</a:t>
            </a:r>
          </a:p>
        </p:txBody>
      </p:sp>
      <p:sp>
        <p:nvSpPr>
          <p:cNvPr id="4104" name="Rectangle 8"/>
          <p:cNvSpPr>
            <a:spLocks noGrp="1" noChangeArrowheads="1"/>
          </p:cNvSpPr>
          <p:nvPr>
            <p:ph type="ctrTitle" idx="4294967295"/>
          </p:nvPr>
        </p:nvSpPr>
        <p:spPr>
          <a:xfrm>
            <a:off x="5081588" y="1981200"/>
            <a:ext cx="3762375" cy="1454150"/>
          </a:xfrm>
          <a:noFill/>
        </p:spPr>
        <p:txBody>
          <a:bodyPr tIns="0" rIns="0" bIns="0"/>
          <a:lstStyle/>
          <a:p>
            <a:pPr algn="r"/>
            <a:r>
              <a:rPr lang="en-US" dirty="0" smtClean="0"/>
              <a:t>Observing Earth From Space: Engineering to Change the World</a:t>
            </a:r>
          </a:p>
        </p:txBody>
      </p:sp>
      <p:sp>
        <p:nvSpPr>
          <p:cNvPr id="4105" name="Line 9"/>
          <p:cNvSpPr>
            <a:spLocks noChangeShapeType="1"/>
          </p:cNvSpPr>
          <p:nvPr/>
        </p:nvSpPr>
        <p:spPr bwMode="auto">
          <a:xfrm>
            <a:off x="760413" y="0"/>
            <a:ext cx="0" cy="6858000"/>
          </a:xfrm>
          <a:prstGeom prst="line">
            <a:avLst/>
          </a:prstGeom>
          <a:noFill/>
          <a:ln w="9525">
            <a:solidFill>
              <a:srgbClr val="B2B2B2"/>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remote sensing</a:t>
            </a:r>
            <a:endParaRPr lang="en-US" dirty="0"/>
          </a:p>
        </p:txBody>
      </p:sp>
      <p:sp>
        <p:nvSpPr>
          <p:cNvPr id="3" name="Content Placeholder 2"/>
          <p:cNvSpPr>
            <a:spLocks noGrp="1"/>
          </p:cNvSpPr>
          <p:nvPr>
            <p:ph idx="1"/>
          </p:nvPr>
        </p:nvSpPr>
        <p:spPr/>
        <p:txBody>
          <a:bodyPr/>
          <a:lstStyle/>
          <a:p>
            <a:r>
              <a:rPr lang="en-US" dirty="0" smtClean="0"/>
              <a:t>What do we need to measure?</a:t>
            </a:r>
          </a:p>
          <a:p>
            <a:pPr lvl="1"/>
            <a:r>
              <a:rPr lang="en-US" dirty="0" smtClean="0"/>
              <a:t>Temperature</a:t>
            </a:r>
          </a:p>
          <a:p>
            <a:pPr lvl="1"/>
            <a:r>
              <a:rPr lang="en-US" dirty="0" smtClean="0"/>
              <a:t>Pressure</a:t>
            </a:r>
          </a:p>
          <a:p>
            <a:pPr lvl="1"/>
            <a:r>
              <a:rPr lang="en-US" dirty="0" smtClean="0"/>
              <a:t>Humidity</a:t>
            </a:r>
          </a:p>
          <a:p>
            <a:pPr lvl="1"/>
            <a:r>
              <a:rPr lang="en-US" dirty="0" smtClean="0"/>
              <a:t>Cloud properties</a:t>
            </a:r>
          </a:p>
          <a:p>
            <a:pPr lvl="1"/>
            <a:r>
              <a:rPr lang="en-US" dirty="0" smtClean="0"/>
              <a:t>Wind speed and direction</a:t>
            </a:r>
          </a:p>
          <a:p>
            <a:pPr lvl="1"/>
            <a:r>
              <a:rPr lang="en-US" dirty="0" smtClean="0"/>
              <a:t>Precipitation</a:t>
            </a:r>
          </a:p>
          <a:p>
            <a:r>
              <a:rPr lang="en-US" dirty="0" smtClean="0"/>
              <a:t>What can we actually measure from space?</a:t>
            </a:r>
          </a:p>
          <a:p>
            <a:r>
              <a:rPr lang="en-US" dirty="0" smtClean="0"/>
              <a:t>Does what we can measure have anything to do with what we need to measure?</a:t>
            </a:r>
          </a:p>
          <a:p>
            <a:pPr>
              <a:buNone/>
            </a:pP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can measure</a:t>
            </a:r>
            <a:endParaRPr lang="en-US" dirty="0"/>
          </a:p>
        </p:txBody>
      </p:sp>
      <p:sp>
        <p:nvSpPr>
          <p:cNvPr id="3" name="Content Placeholder 2"/>
          <p:cNvSpPr>
            <a:spLocks noGrp="1"/>
          </p:cNvSpPr>
          <p:nvPr>
            <p:ph idx="1"/>
          </p:nvPr>
        </p:nvSpPr>
        <p:spPr/>
        <p:txBody>
          <a:bodyPr/>
          <a:lstStyle/>
          <a:p>
            <a:r>
              <a:rPr lang="en-US" dirty="0" smtClean="0"/>
              <a:t>Some things we can see – so take a picture</a:t>
            </a:r>
          </a:p>
          <a:p>
            <a:pPr lvl="1"/>
            <a:r>
              <a:rPr lang="en-US" dirty="0" smtClean="0"/>
              <a:t>Clouds (where they are, type)</a:t>
            </a:r>
          </a:p>
          <a:p>
            <a:pPr lvl="1"/>
            <a:r>
              <a:rPr lang="en-US" dirty="0" smtClean="0"/>
              <a:t>Taking a number of pictures shows movement, so we can measure winds</a:t>
            </a:r>
          </a:p>
          <a:p>
            <a:pPr lvl="1"/>
            <a:r>
              <a:rPr lang="en-US" i="1" dirty="0" smtClean="0"/>
              <a:t>But a picture is an incomplete measurement</a:t>
            </a:r>
          </a:p>
          <a:p>
            <a:r>
              <a:rPr lang="en-US" dirty="0" smtClean="0"/>
              <a:t>The solution</a:t>
            </a:r>
          </a:p>
          <a:p>
            <a:pPr lvl="1"/>
            <a:r>
              <a:rPr lang="en-US" dirty="0" smtClean="0"/>
              <a:t>Electromagnetic energy can be measured directly</a:t>
            </a:r>
          </a:p>
          <a:p>
            <a:pPr lvl="1"/>
            <a:r>
              <a:rPr lang="en-US" dirty="0" smtClean="0"/>
              <a:t>The energy we measure is affected by the things we care about in very predictable ways: temperature, humidity, winds, clouds, precipitation</a:t>
            </a:r>
          </a:p>
          <a:p>
            <a:pPr lvl="1"/>
            <a:r>
              <a:rPr lang="en-US" dirty="0" smtClean="0"/>
              <a:t>By measuring electromagnetic energy very precisely, and understanding how this energy is changed by the environment, we can derive the actual physical conditions of the earth</a:t>
            </a:r>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Electromagnetic Energy Flow</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916" y="1253378"/>
            <a:ext cx="6255397" cy="446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428180" y="5876813"/>
            <a:ext cx="42677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eaLnBrk="1" hangingPunct="1"/>
            <a:r>
              <a:rPr lang="en-US" sz="1200" i="1" dirty="0" smtClean="0">
                <a:latin typeface="Arial" panose="020B0604020202020204" pitchFamily="34" charset="0"/>
                <a:cs typeface="Arial" panose="020B0604020202020204" pitchFamily="34" charset="0"/>
              </a:rPr>
              <a:t>Source:  Tropical </a:t>
            </a:r>
            <a:r>
              <a:rPr lang="en-US" sz="1200" i="1" dirty="0">
                <a:latin typeface="Arial" panose="020B0604020202020204" pitchFamily="34" charset="0"/>
                <a:cs typeface="Arial" panose="020B0604020202020204" pitchFamily="34" charset="0"/>
              </a:rPr>
              <a:t>Meteorology, 2</a:t>
            </a:r>
            <a:r>
              <a:rPr lang="en-US" sz="1200" i="1" baseline="30000" dirty="0">
                <a:latin typeface="Arial" panose="020B0604020202020204" pitchFamily="34" charset="0"/>
                <a:cs typeface="Arial" panose="020B0604020202020204" pitchFamily="34" charset="0"/>
              </a:rPr>
              <a:t>nd</a:t>
            </a:r>
            <a:r>
              <a:rPr lang="en-US" sz="1200" i="1" dirty="0">
                <a:latin typeface="Arial" panose="020B0604020202020204" pitchFamily="34" charset="0"/>
                <a:cs typeface="Arial" panose="020B0604020202020204" pitchFamily="34" charset="0"/>
              </a:rPr>
              <a:t> Edition, © 2011 </a:t>
            </a:r>
            <a:r>
              <a:rPr lang="en-US" sz="1200" i="1" dirty="0" smtClean="0">
                <a:latin typeface="Arial" panose="020B0604020202020204" pitchFamily="34" charset="0"/>
                <a:cs typeface="Arial" panose="020B0604020202020204" pitchFamily="34" charset="0"/>
              </a:rPr>
              <a:t>COMET</a:t>
            </a:r>
            <a:endParaRPr lang="en-US" sz="1200" i="1" dirty="0">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3" name="Content Placeholder 2"/>
          <p:cNvSpPr>
            <a:spLocks noGrp="1"/>
          </p:cNvSpPr>
          <p:nvPr>
            <p:ph idx="1"/>
          </p:nvPr>
        </p:nvSpPr>
        <p:spPr/>
        <p:txBody>
          <a:bodyPr/>
          <a:lstStyle/>
          <a:p>
            <a:r>
              <a:rPr lang="en-US" dirty="0" smtClean="0"/>
              <a:t>How does a cloud affect electromagnetic energy at two different wavelengths? </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_spectrum_compare_level1_lg.jpg"/>
          <p:cNvPicPr>
            <a:picLocks noChangeAspect="1"/>
          </p:cNvPicPr>
          <p:nvPr/>
        </p:nvPicPr>
        <p:blipFill>
          <a:blip r:embed="rId2" cstate="print"/>
          <a:stretch>
            <a:fillRect/>
          </a:stretch>
        </p:blipFill>
        <p:spPr>
          <a:xfrm>
            <a:off x="238124" y="802264"/>
            <a:ext cx="8508483" cy="3187845"/>
          </a:xfrm>
          <a:prstGeom prst="rect">
            <a:avLst/>
          </a:prstGeom>
        </p:spPr>
      </p:pic>
      <p:sp>
        <p:nvSpPr>
          <p:cNvPr id="2" name="Title 1"/>
          <p:cNvSpPr>
            <a:spLocks noGrp="1"/>
          </p:cNvSpPr>
          <p:nvPr>
            <p:ph type="title"/>
          </p:nvPr>
        </p:nvSpPr>
        <p:spPr/>
        <p:txBody>
          <a:bodyPr/>
          <a:lstStyle/>
          <a:p>
            <a:r>
              <a:rPr lang="en-US" dirty="0" smtClean="0"/>
              <a:t>The Electromagnetic Spectrum and the Atmosphere</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AtmosWindows.jpg"/>
          <p:cNvPicPr>
            <a:picLocks noChangeAspect="1"/>
          </p:cNvPicPr>
          <p:nvPr/>
        </p:nvPicPr>
        <p:blipFill>
          <a:blip r:embed="rId3" cstate="print"/>
          <a:stretch>
            <a:fillRect/>
          </a:stretch>
        </p:blipFill>
        <p:spPr>
          <a:xfrm>
            <a:off x="380176" y="4005636"/>
            <a:ext cx="8556006" cy="2145792"/>
          </a:xfrm>
          <a:prstGeom prst="rect">
            <a:avLst/>
          </a:prstGeom>
        </p:spPr>
      </p:pic>
      <p:cxnSp>
        <p:nvCxnSpPr>
          <p:cNvPr id="8" name="Straight Connector 7"/>
          <p:cNvCxnSpPr/>
          <p:nvPr/>
        </p:nvCxnSpPr>
        <p:spPr bwMode="auto">
          <a:xfrm>
            <a:off x="0" y="949569"/>
            <a:ext cx="9144000" cy="6394"/>
          </a:xfrm>
          <a:prstGeom prst="line">
            <a:avLst/>
          </a:prstGeom>
          <a:noFill/>
          <a:ln w="28575" cap="flat" cmpd="sng" algn="ctr">
            <a:solidFill>
              <a:srgbClr val="FF0000"/>
            </a:solidFill>
            <a:prstDash val="solid"/>
            <a:round/>
            <a:headEnd type="none" w="med" len="med"/>
            <a:tailEnd type="none" w="med" len="med"/>
          </a:ln>
          <a:effectLst/>
        </p:spPr>
      </p:cxn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M_spectrum_compare_level1_lg.jpg"/>
          <p:cNvPicPr>
            <a:picLocks noChangeAspect="1"/>
          </p:cNvPicPr>
          <p:nvPr/>
        </p:nvPicPr>
        <p:blipFill>
          <a:blip r:embed="rId2" cstate="print"/>
          <a:stretch>
            <a:fillRect/>
          </a:stretch>
        </p:blipFill>
        <p:spPr>
          <a:xfrm>
            <a:off x="238124" y="1245624"/>
            <a:ext cx="8508483" cy="3187845"/>
          </a:xfrm>
          <a:prstGeom prst="rect">
            <a:avLst/>
          </a:prstGeom>
        </p:spPr>
      </p:pic>
      <p:sp>
        <p:nvSpPr>
          <p:cNvPr id="2" name="Title 1"/>
          <p:cNvSpPr>
            <a:spLocks noGrp="1"/>
          </p:cNvSpPr>
          <p:nvPr>
            <p:ph type="title"/>
          </p:nvPr>
        </p:nvSpPr>
        <p:spPr/>
        <p:txBody>
          <a:bodyPr/>
          <a:lstStyle/>
          <a:p>
            <a:r>
              <a:rPr lang="en-US" dirty="0" smtClean="0"/>
              <a:t>Observing the Electromagnetic Spectrum – the Suomi NPP spacecraft</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cxnSp>
        <p:nvCxnSpPr>
          <p:cNvPr id="8" name="Straight Connector 7"/>
          <p:cNvCxnSpPr/>
          <p:nvPr/>
        </p:nvCxnSpPr>
        <p:spPr bwMode="auto">
          <a:xfrm>
            <a:off x="0" y="949569"/>
            <a:ext cx="9144000" cy="6394"/>
          </a:xfrm>
          <a:prstGeom prst="line">
            <a:avLst/>
          </a:prstGeom>
          <a:noFill/>
          <a:ln w="28575" cap="flat" cmpd="sng" algn="ctr">
            <a:solidFill>
              <a:srgbClr val="FF0000"/>
            </a:solidFill>
            <a:prstDash val="solid"/>
            <a:round/>
            <a:headEnd type="none" w="med" len="med"/>
            <a:tailEnd type="none" w="med" len="med"/>
          </a:ln>
          <a:effectLst/>
        </p:spPr>
      </p:cxnSp>
      <p:sp>
        <p:nvSpPr>
          <p:cNvPr id="9" name="Rectangle 8"/>
          <p:cNvSpPr/>
          <p:nvPr/>
        </p:nvSpPr>
        <p:spPr bwMode="auto">
          <a:xfrm>
            <a:off x="0" y="2410691"/>
            <a:ext cx="9144000" cy="2202873"/>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1" name="Straight Connector 10"/>
          <p:cNvCxnSpPr/>
          <p:nvPr/>
        </p:nvCxnSpPr>
        <p:spPr bwMode="auto">
          <a:xfrm flipH="1">
            <a:off x="512618" y="2022764"/>
            <a:ext cx="3241964" cy="2147454"/>
          </a:xfrm>
          <a:prstGeom prst="line">
            <a:avLst/>
          </a:prstGeom>
          <a:noFill/>
          <a:ln w="190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H="1" flipV="1">
            <a:off x="6386946" y="2064327"/>
            <a:ext cx="1939636" cy="2272146"/>
          </a:xfrm>
          <a:prstGeom prst="line">
            <a:avLst/>
          </a:prstGeom>
          <a:noFill/>
          <a:ln w="19050"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554182" y="4516564"/>
            <a:ext cx="7772399" cy="0"/>
          </a:xfrm>
          <a:prstGeom prst="straightConnector1">
            <a:avLst/>
          </a:prstGeom>
          <a:noFill/>
          <a:ln w="9525" cap="flat" cmpd="sng" algn="ctr">
            <a:solidFill>
              <a:schemeClr val="tx1"/>
            </a:solidFill>
            <a:prstDash val="solid"/>
            <a:round/>
            <a:headEnd type="triangle" w="med" len="med"/>
            <a:tailEnd type="triangle" w="med" len="med"/>
          </a:ln>
          <a:effectLst/>
        </p:spPr>
      </p:cxnSp>
      <p:cxnSp>
        <p:nvCxnSpPr>
          <p:cNvPr id="22" name="Straight Connector 21"/>
          <p:cNvCxnSpPr/>
          <p:nvPr/>
        </p:nvCxnSpPr>
        <p:spPr bwMode="auto">
          <a:xfrm>
            <a:off x="1634831" y="4350309"/>
            <a:ext cx="0" cy="332509"/>
          </a:xfrm>
          <a:prstGeom prst="line">
            <a:avLst/>
          </a:prstGeom>
          <a:no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3463686" y="4364159"/>
            <a:ext cx="0" cy="332509"/>
          </a:xfrm>
          <a:prstGeom prst="line">
            <a:avLst/>
          </a:prstGeom>
          <a:no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5472656" y="4364154"/>
            <a:ext cx="0" cy="332509"/>
          </a:xfrm>
          <a:prstGeom prst="line">
            <a:avLst/>
          </a:prstGeom>
          <a:noFill/>
          <a:ln w="9525" cap="flat" cmpd="sng" algn="ctr">
            <a:solidFill>
              <a:schemeClr val="tx1"/>
            </a:solidFill>
            <a:prstDash val="solid"/>
            <a:round/>
            <a:headEnd type="none" w="med" len="med"/>
            <a:tailEnd type="none" w="med" len="med"/>
          </a:ln>
          <a:effectLst/>
        </p:spPr>
      </p:cxnSp>
      <p:sp>
        <p:nvSpPr>
          <p:cNvPr id="25" name="TextBox 24"/>
          <p:cNvSpPr txBox="1"/>
          <p:nvPr/>
        </p:nvSpPr>
        <p:spPr>
          <a:xfrm>
            <a:off x="387915" y="4003937"/>
            <a:ext cx="1061509" cy="338554"/>
          </a:xfrm>
          <a:prstGeom prst="rect">
            <a:avLst/>
          </a:prstGeom>
          <a:noFill/>
        </p:spPr>
        <p:txBody>
          <a:bodyPr wrap="none" rtlCol="0">
            <a:spAutoFit/>
          </a:bodyPr>
          <a:lstStyle/>
          <a:p>
            <a:r>
              <a:rPr lang="en-US" sz="1600" dirty="0" smtClean="0"/>
              <a:t>ultraviolet</a:t>
            </a:r>
            <a:endParaRPr lang="en-US" sz="1600" dirty="0"/>
          </a:p>
        </p:txBody>
      </p:sp>
      <p:sp>
        <p:nvSpPr>
          <p:cNvPr id="26" name="TextBox 25"/>
          <p:cNvSpPr txBox="1"/>
          <p:nvPr/>
        </p:nvSpPr>
        <p:spPr>
          <a:xfrm>
            <a:off x="2092075" y="4003932"/>
            <a:ext cx="752129" cy="338554"/>
          </a:xfrm>
          <a:prstGeom prst="rect">
            <a:avLst/>
          </a:prstGeom>
          <a:noFill/>
        </p:spPr>
        <p:txBody>
          <a:bodyPr wrap="none" rtlCol="0">
            <a:spAutoFit/>
          </a:bodyPr>
          <a:lstStyle/>
          <a:p>
            <a:r>
              <a:rPr lang="en-US" sz="1600" dirty="0" smtClean="0"/>
              <a:t>visible</a:t>
            </a:r>
            <a:endParaRPr lang="en-US" sz="1600" dirty="0"/>
          </a:p>
        </p:txBody>
      </p:sp>
      <p:sp>
        <p:nvSpPr>
          <p:cNvPr id="27" name="TextBox 26"/>
          <p:cNvSpPr txBox="1"/>
          <p:nvPr/>
        </p:nvSpPr>
        <p:spPr>
          <a:xfrm>
            <a:off x="3796235" y="4031637"/>
            <a:ext cx="880369" cy="338554"/>
          </a:xfrm>
          <a:prstGeom prst="rect">
            <a:avLst/>
          </a:prstGeom>
          <a:noFill/>
        </p:spPr>
        <p:txBody>
          <a:bodyPr wrap="none" rtlCol="0">
            <a:spAutoFit/>
          </a:bodyPr>
          <a:lstStyle/>
          <a:p>
            <a:r>
              <a:rPr lang="en-US" sz="1600" dirty="0" smtClean="0"/>
              <a:t>infrared</a:t>
            </a:r>
            <a:endParaRPr lang="en-US" sz="1600" dirty="0"/>
          </a:p>
        </p:txBody>
      </p:sp>
      <p:sp>
        <p:nvSpPr>
          <p:cNvPr id="28" name="TextBox 27"/>
          <p:cNvSpPr txBox="1"/>
          <p:nvPr/>
        </p:nvSpPr>
        <p:spPr>
          <a:xfrm>
            <a:off x="5500395" y="4017777"/>
            <a:ext cx="1164101" cy="338554"/>
          </a:xfrm>
          <a:prstGeom prst="rect">
            <a:avLst/>
          </a:prstGeom>
          <a:noFill/>
        </p:spPr>
        <p:txBody>
          <a:bodyPr wrap="none" rtlCol="0">
            <a:spAutoFit/>
          </a:bodyPr>
          <a:lstStyle/>
          <a:p>
            <a:r>
              <a:rPr lang="en-US" sz="1600" dirty="0" smtClean="0"/>
              <a:t>microwave</a:t>
            </a:r>
            <a:endParaRPr lang="en-US" sz="1600" dirty="0"/>
          </a:p>
        </p:txBody>
      </p:sp>
      <p:sp>
        <p:nvSpPr>
          <p:cNvPr id="35" name="Right Brace 34"/>
          <p:cNvSpPr/>
          <p:nvPr/>
        </p:nvSpPr>
        <p:spPr bwMode="auto">
          <a:xfrm rot="5400000">
            <a:off x="2798619" y="4184063"/>
            <a:ext cx="568036" cy="2951018"/>
          </a:xfrm>
          <a:prstGeom prst="rightBrac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Right Brace 36"/>
          <p:cNvSpPr/>
          <p:nvPr/>
        </p:nvSpPr>
        <p:spPr bwMode="auto">
          <a:xfrm rot="5400000">
            <a:off x="6192981" y="4184073"/>
            <a:ext cx="374073" cy="1828800"/>
          </a:xfrm>
          <a:prstGeom prst="rightBrac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8" name="TextBox 37"/>
          <p:cNvSpPr txBox="1"/>
          <p:nvPr/>
        </p:nvSpPr>
        <p:spPr>
          <a:xfrm>
            <a:off x="789700" y="5098473"/>
            <a:ext cx="742511" cy="338554"/>
          </a:xfrm>
          <a:prstGeom prst="rect">
            <a:avLst/>
          </a:prstGeom>
          <a:noFill/>
        </p:spPr>
        <p:txBody>
          <a:bodyPr wrap="none" rtlCol="0">
            <a:spAutoFit/>
          </a:bodyPr>
          <a:lstStyle/>
          <a:p>
            <a:r>
              <a:rPr lang="en-US" sz="1600" dirty="0" smtClean="0"/>
              <a:t>ozone</a:t>
            </a:r>
            <a:endParaRPr lang="en-US" sz="1600" dirty="0"/>
          </a:p>
        </p:txBody>
      </p:sp>
      <p:sp>
        <p:nvSpPr>
          <p:cNvPr id="39" name="TextBox 38"/>
          <p:cNvSpPr txBox="1"/>
          <p:nvPr/>
        </p:nvSpPr>
        <p:spPr>
          <a:xfrm>
            <a:off x="1565557" y="5985164"/>
            <a:ext cx="3049104" cy="634020"/>
          </a:xfrm>
          <a:prstGeom prst="rect">
            <a:avLst/>
          </a:prstGeom>
          <a:noFill/>
        </p:spPr>
        <p:txBody>
          <a:bodyPr wrap="none" rtlCol="0">
            <a:spAutoFit/>
          </a:bodyPr>
          <a:lstStyle/>
          <a:p>
            <a:r>
              <a:rPr lang="en-US" sz="1600" dirty="0" smtClean="0"/>
              <a:t>clouds, ice, vegetation, snow</a:t>
            </a:r>
          </a:p>
          <a:p>
            <a:r>
              <a:rPr lang="en-US" sz="1600" dirty="0" smtClean="0"/>
              <a:t>ocean color, dust, smoke, lights</a:t>
            </a:r>
            <a:endParaRPr lang="en-US" sz="1600" dirty="0"/>
          </a:p>
        </p:txBody>
      </p:sp>
      <p:sp>
        <p:nvSpPr>
          <p:cNvPr id="40" name="TextBox 39"/>
          <p:cNvSpPr txBox="1"/>
          <p:nvPr/>
        </p:nvSpPr>
        <p:spPr>
          <a:xfrm>
            <a:off x="3061926" y="5084613"/>
            <a:ext cx="2194832" cy="634020"/>
          </a:xfrm>
          <a:prstGeom prst="rect">
            <a:avLst/>
          </a:prstGeom>
          <a:noFill/>
        </p:spPr>
        <p:txBody>
          <a:bodyPr wrap="none" rtlCol="0">
            <a:spAutoFit/>
          </a:bodyPr>
          <a:lstStyle/>
          <a:p>
            <a:r>
              <a:rPr lang="en-US" sz="1600" dirty="0" smtClean="0"/>
              <a:t>temperature, moisture</a:t>
            </a:r>
          </a:p>
          <a:p>
            <a:pPr algn="ctr"/>
            <a:r>
              <a:rPr lang="en-US" sz="1600" dirty="0" smtClean="0"/>
              <a:t>layers</a:t>
            </a:r>
            <a:endParaRPr lang="en-US" sz="1600" dirty="0"/>
          </a:p>
        </p:txBody>
      </p:sp>
      <p:sp>
        <p:nvSpPr>
          <p:cNvPr id="41" name="TextBox 40"/>
          <p:cNvSpPr txBox="1"/>
          <p:nvPr/>
        </p:nvSpPr>
        <p:spPr>
          <a:xfrm>
            <a:off x="5292506" y="5361702"/>
            <a:ext cx="2194832" cy="634020"/>
          </a:xfrm>
          <a:prstGeom prst="rect">
            <a:avLst/>
          </a:prstGeom>
          <a:noFill/>
        </p:spPr>
        <p:txBody>
          <a:bodyPr wrap="none" rtlCol="0">
            <a:spAutoFit/>
          </a:bodyPr>
          <a:lstStyle/>
          <a:p>
            <a:r>
              <a:rPr lang="en-US" sz="1600" dirty="0" smtClean="0"/>
              <a:t>temperature, moisture</a:t>
            </a:r>
          </a:p>
          <a:p>
            <a:pPr algn="ctr"/>
            <a:r>
              <a:rPr lang="en-US" sz="1600" dirty="0" smtClean="0"/>
              <a:t>layers</a:t>
            </a:r>
            <a:endParaRPr lang="en-US" sz="1600" dirty="0"/>
          </a:p>
        </p:txBody>
      </p:sp>
      <p:pic>
        <p:nvPicPr>
          <p:cNvPr id="42" name="Picture 41" descr="spectrum.jpg"/>
          <p:cNvPicPr>
            <a:picLocks noChangeAspect="1"/>
          </p:cNvPicPr>
          <p:nvPr/>
        </p:nvPicPr>
        <p:blipFill>
          <a:blip r:embed="rId3" cstate="print"/>
          <a:stretch>
            <a:fillRect/>
          </a:stretch>
        </p:blipFill>
        <p:spPr>
          <a:xfrm>
            <a:off x="1676400" y="4364185"/>
            <a:ext cx="1731818" cy="807547"/>
          </a:xfrm>
          <a:prstGeom prst="rect">
            <a:avLst/>
          </a:prstGeom>
        </p:spPr>
      </p:pic>
      <p:sp>
        <p:nvSpPr>
          <p:cNvPr id="43" name="Rectangle 42"/>
          <p:cNvSpPr/>
          <p:nvPr/>
        </p:nvSpPr>
        <p:spPr bwMode="auto">
          <a:xfrm>
            <a:off x="1524000" y="4627419"/>
            <a:ext cx="2050473" cy="4849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0" name="Right Brace 29"/>
          <p:cNvSpPr/>
          <p:nvPr/>
        </p:nvSpPr>
        <p:spPr bwMode="auto">
          <a:xfrm rot="5400000">
            <a:off x="942102" y="4391862"/>
            <a:ext cx="415637" cy="1011382"/>
          </a:xfrm>
          <a:prstGeom prst="rightBrac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Right Brace 35"/>
          <p:cNvSpPr/>
          <p:nvPr/>
        </p:nvSpPr>
        <p:spPr bwMode="auto">
          <a:xfrm rot="5400000">
            <a:off x="3851564" y="4308750"/>
            <a:ext cx="512618" cy="1233054"/>
          </a:xfrm>
          <a:prstGeom prst="rightBrac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Suomi NPP Satellite </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suomi_npp_diagram.jpg"/>
          <p:cNvPicPr>
            <a:picLocks noChangeAspect="1"/>
          </p:cNvPicPr>
          <p:nvPr/>
        </p:nvPicPr>
        <p:blipFill>
          <a:blip r:embed="rId2" cstate="print"/>
          <a:stretch>
            <a:fillRect/>
          </a:stretch>
        </p:blipFill>
        <p:spPr>
          <a:xfrm>
            <a:off x="243576" y="1004934"/>
            <a:ext cx="5642581" cy="33226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60" y="4601690"/>
            <a:ext cx="1413630" cy="141886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3662" y="4671588"/>
            <a:ext cx="1697680" cy="134896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186" y="4726706"/>
            <a:ext cx="1327592" cy="1228687"/>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7391" y="3586011"/>
            <a:ext cx="1426364" cy="1324481"/>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274051" y="1028819"/>
            <a:ext cx="2426328" cy="1941063"/>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6726725" y="2797520"/>
            <a:ext cx="987771" cy="461665"/>
          </a:xfrm>
          <a:prstGeom prst="rect">
            <a:avLst/>
          </a:prstGeom>
          <a:noFill/>
        </p:spPr>
        <p:txBody>
          <a:bodyPr wrap="none" rtlCol="0">
            <a:spAutoFit/>
          </a:bodyPr>
          <a:lstStyle/>
          <a:p>
            <a:r>
              <a:rPr lang="en-US" dirty="0" smtClean="0"/>
              <a:t>VIIRS</a:t>
            </a:r>
            <a:endParaRPr lang="en-US" dirty="0"/>
          </a:p>
        </p:txBody>
      </p:sp>
      <p:sp>
        <p:nvSpPr>
          <p:cNvPr id="12" name="TextBox 11"/>
          <p:cNvSpPr txBox="1"/>
          <p:nvPr/>
        </p:nvSpPr>
        <p:spPr>
          <a:xfrm>
            <a:off x="5721791" y="6228784"/>
            <a:ext cx="800219" cy="461665"/>
          </a:xfrm>
          <a:prstGeom prst="rect">
            <a:avLst/>
          </a:prstGeom>
          <a:noFill/>
        </p:spPr>
        <p:txBody>
          <a:bodyPr wrap="none" rtlCol="0">
            <a:spAutoFit/>
          </a:bodyPr>
          <a:lstStyle/>
          <a:p>
            <a:r>
              <a:rPr lang="en-US" dirty="0" err="1" smtClean="0"/>
              <a:t>CrIS</a:t>
            </a:r>
            <a:endParaRPr lang="en-US" dirty="0"/>
          </a:p>
        </p:txBody>
      </p:sp>
      <p:sp>
        <p:nvSpPr>
          <p:cNvPr id="13" name="TextBox 12"/>
          <p:cNvSpPr txBox="1"/>
          <p:nvPr/>
        </p:nvSpPr>
        <p:spPr>
          <a:xfrm>
            <a:off x="7695446" y="5033727"/>
            <a:ext cx="1016240" cy="461665"/>
          </a:xfrm>
          <a:prstGeom prst="rect">
            <a:avLst/>
          </a:prstGeom>
          <a:noFill/>
        </p:spPr>
        <p:txBody>
          <a:bodyPr wrap="none" rtlCol="0">
            <a:spAutoFit/>
          </a:bodyPr>
          <a:lstStyle/>
          <a:p>
            <a:r>
              <a:rPr lang="en-US" dirty="0" smtClean="0"/>
              <a:t>ATMS</a:t>
            </a:r>
            <a:endParaRPr lang="en-US" dirty="0"/>
          </a:p>
        </p:txBody>
      </p:sp>
      <p:sp>
        <p:nvSpPr>
          <p:cNvPr id="14" name="TextBox 13"/>
          <p:cNvSpPr txBox="1"/>
          <p:nvPr/>
        </p:nvSpPr>
        <p:spPr>
          <a:xfrm>
            <a:off x="3340729" y="6228784"/>
            <a:ext cx="1090363" cy="461665"/>
          </a:xfrm>
          <a:prstGeom prst="rect">
            <a:avLst/>
          </a:prstGeom>
          <a:noFill/>
        </p:spPr>
        <p:txBody>
          <a:bodyPr wrap="none" rtlCol="0">
            <a:spAutoFit/>
          </a:bodyPr>
          <a:lstStyle/>
          <a:p>
            <a:r>
              <a:rPr lang="en-US" dirty="0" smtClean="0"/>
              <a:t>OMPS</a:t>
            </a:r>
            <a:endParaRPr lang="en-US" dirty="0"/>
          </a:p>
        </p:txBody>
      </p:sp>
      <p:sp>
        <p:nvSpPr>
          <p:cNvPr id="15" name="TextBox 14"/>
          <p:cNvSpPr txBox="1"/>
          <p:nvPr/>
        </p:nvSpPr>
        <p:spPr>
          <a:xfrm>
            <a:off x="688063" y="6228784"/>
            <a:ext cx="1245854" cy="461665"/>
          </a:xfrm>
          <a:prstGeom prst="rect">
            <a:avLst/>
          </a:prstGeom>
          <a:noFill/>
        </p:spPr>
        <p:txBody>
          <a:bodyPr wrap="none" rtlCol="0">
            <a:spAutoFit/>
          </a:bodyPr>
          <a:lstStyle/>
          <a:p>
            <a:r>
              <a:rPr lang="en-US" dirty="0" smtClean="0"/>
              <a:t>CERES</a:t>
            </a:r>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 to Products to Actionable Info </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sp>
        <p:nvSpPr>
          <p:cNvPr id="5" name="Date Placeholder 3"/>
          <p:cNvSpPr txBox="1">
            <a:spLocks/>
          </p:cNvSpPr>
          <p:nvPr/>
        </p:nvSpPr>
        <p:spPr bwMode="auto">
          <a:xfrm>
            <a:off x="6375400" y="6356350"/>
            <a:ext cx="2133600"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3724D0-DD0F-42EF-84DE-838DB5D26951}" type="datetime1">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5/29/2014</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7" name="TextBox 6"/>
          <p:cNvSpPr txBox="1"/>
          <p:nvPr/>
        </p:nvSpPr>
        <p:spPr>
          <a:xfrm>
            <a:off x="1" y="967157"/>
            <a:ext cx="4508224"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S-NPP Data Products</a:t>
            </a:r>
          </a:p>
        </p:txBody>
      </p:sp>
      <p:sp>
        <p:nvSpPr>
          <p:cNvPr id="8" name="TextBox 7"/>
          <p:cNvSpPr txBox="1"/>
          <p:nvPr/>
        </p:nvSpPr>
        <p:spPr>
          <a:xfrm>
            <a:off x="4572000" y="967157"/>
            <a:ext cx="4572000" cy="338554"/>
          </a:xfrm>
          <a:prstGeom prst="rect">
            <a:avLst/>
          </a:prstGeom>
          <a:noFill/>
        </p:spPr>
        <p:txBody>
          <a:bodyPr wrap="square" rtlCol="0">
            <a:spAutoFit/>
          </a:bodyPr>
          <a:lstStyle/>
          <a:p>
            <a:pPr algn="ctr"/>
            <a:r>
              <a:rPr lang="en-US" sz="1600" b="1" dirty="0" smtClean="0">
                <a:latin typeface="Arial" pitchFamily="34" charset="0"/>
                <a:cs typeface="Arial" pitchFamily="34" charset="0"/>
              </a:rPr>
              <a:t>Benefits for Decision Makers</a:t>
            </a:r>
          </a:p>
        </p:txBody>
      </p:sp>
      <p:cxnSp>
        <p:nvCxnSpPr>
          <p:cNvPr id="9" name="Straight Connector 8"/>
          <p:cNvCxnSpPr/>
          <p:nvPr/>
        </p:nvCxnSpPr>
        <p:spPr>
          <a:xfrm>
            <a:off x="4606504" y="1121045"/>
            <a:ext cx="0" cy="5394055"/>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18753" y="1336436"/>
            <a:ext cx="3989472" cy="914400"/>
            <a:chOff x="518753" y="1336436"/>
            <a:chExt cx="3989472" cy="91440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753" y="1336436"/>
              <a:ext cx="1828800" cy="914400"/>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5674" y="1336436"/>
              <a:ext cx="914400" cy="9144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96" y="1336436"/>
              <a:ext cx="1050029" cy="914400"/>
            </a:xfrm>
            <a:prstGeom prst="rect">
              <a:avLst/>
            </a:prstGeom>
            <a:effectLst>
              <a:outerShdw blurRad="50800" dist="38100" dir="2700000" algn="tl" rotWithShape="0">
                <a:prstClr val="black">
                  <a:alpha val="40000"/>
                </a:prstClr>
              </a:outerShdw>
            </a:effectLst>
          </p:spPr>
        </p:pic>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11" y="2412294"/>
            <a:ext cx="492369" cy="457200"/>
          </a:xfrm>
          <a:prstGeom prst="rect">
            <a:avLst/>
          </a:prstGeom>
          <a:effectLst>
            <a:outerShdw blurRad="50800" dist="38100" dir="2700000" algn="tl" rotWithShape="0">
              <a:prstClr val="black">
                <a:alpha val="40000"/>
              </a:prstClr>
            </a:outerShdw>
          </a:effectLst>
        </p:spPr>
      </p:pic>
      <p:grpSp>
        <p:nvGrpSpPr>
          <p:cNvPr id="15" name="Group 14"/>
          <p:cNvGrpSpPr/>
          <p:nvPr/>
        </p:nvGrpSpPr>
        <p:grpSpPr>
          <a:xfrm>
            <a:off x="1382836" y="2438172"/>
            <a:ext cx="2261307" cy="914400"/>
            <a:chOff x="646060" y="2438172"/>
            <a:chExt cx="2261307" cy="914400"/>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060" y="2438172"/>
              <a:ext cx="1294663" cy="914400"/>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4740" y="2438172"/>
              <a:ext cx="772627" cy="914400"/>
            </a:xfrm>
            <a:prstGeom prst="rect">
              <a:avLst/>
            </a:prstGeom>
            <a:effectLst>
              <a:outerShdw blurRad="50800" dist="38100" dir="2700000" algn="tl" rotWithShape="0">
                <a:prstClr val="black">
                  <a:alpha val="40000"/>
                </a:prstClr>
              </a:outerShdw>
            </a:effectLst>
          </p:spPr>
        </p:pic>
      </p:gr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94" y="3495436"/>
            <a:ext cx="494003" cy="457200"/>
          </a:xfrm>
          <a:prstGeom prst="rect">
            <a:avLst/>
          </a:prstGeom>
          <a:effectLst>
            <a:outerShdw blurRad="50800" dist="38100" dir="2700000" algn="tl" rotWithShape="0">
              <a:prstClr val="black">
                <a:alpha val="40000"/>
              </a:prstClr>
            </a:outerShdw>
          </a:effectLst>
        </p:spPr>
      </p:pic>
      <p:grpSp>
        <p:nvGrpSpPr>
          <p:cNvPr id="19" name="Group 18"/>
          <p:cNvGrpSpPr/>
          <p:nvPr/>
        </p:nvGrpSpPr>
        <p:grpSpPr>
          <a:xfrm>
            <a:off x="939480" y="3495436"/>
            <a:ext cx="3148018" cy="914400"/>
            <a:chOff x="637637" y="3495436"/>
            <a:chExt cx="3148018" cy="914400"/>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637" y="3495436"/>
              <a:ext cx="1591031" cy="91440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47553" y="3495436"/>
              <a:ext cx="1438102" cy="914400"/>
            </a:xfrm>
            <a:prstGeom prst="rect">
              <a:avLst/>
            </a:prstGeom>
            <a:effectLst>
              <a:outerShdw blurRad="50800" dist="38100" dir="2700000" algn="tl" rotWithShape="0">
                <a:prstClr val="black">
                  <a:alpha val="40000"/>
                </a:prstClr>
              </a:outerShdw>
            </a:effectLst>
          </p:spPr>
        </p:pic>
      </p:gr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0" y="965444"/>
            <a:ext cx="685800" cy="548640"/>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001" y="4616743"/>
            <a:ext cx="575388" cy="457200"/>
          </a:xfrm>
          <a:prstGeom prst="rect">
            <a:avLst/>
          </a:prstGeom>
          <a:effectLst>
            <a:outerShdw blurRad="50800" dist="38100" dir="2700000" algn="tl" rotWithShape="0">
              <a:prstClr val="black">
                <a:alpha val="40000"/>
              </a:prstClr>
            </a:outerShdw>
          </a:effectLst>
        </p:spPr>
      </p:pic>
      <p:grpSp>
        <p:nvGrpSpPr>
          <p:cNvPr id="24" name="Group 23"/>
          <p:cNvGrpSpPr/>
          <p:nvPr/>
        </p:nvGrpSpPr>
        <p:grpSpPr>
          <a:xfrm>
            <a:off x="1323152" y="4616743"/>
            <a:ext cx="2380674" cy="914400"/>
            <a:chOff x="798152" y="4616743"/>
            <a:chExt cx="2380674" cy="914400"/>
          </a:xfrm>
        </p:grpSpPr>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8152" y="4616743"/>
              <a:ext cx="1270000" cy="914400"/>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47553" y="4616743"/>
              <a:ext cx="831273" cy="914400"/>
            </a:xfrm>
            <a:prstGeom prst="rect">
              <a:avLst/>
            </a:prstGeom>
            <a:effectLst>
              <a:outerShdw blurRad="50800" dist="38100" dir="2700000" algn="tl" rotWithShape="0">
                <a:prstClr val="black">
                  <a:alpha val="40000"/>
                </a:prstClr>
              </a:outerShdw>
            </a:effectLst>
          </p:spPr>
        </p:pic>
      </p:grpSp>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939" y="5706213"/>
            <a:ext cx="455513" cy="457200"/>
          </a:xfrm>
          <a:prstGeom prst="rect">
            <a:avLst/>
          </a:prstGeom>
          <a:effectLst>
            <a:outerShdw blurRad="50800" dist="38100" dir="2700000" algn="tl" rotWithShape="0">
              <a:prstClr val="black">
                <a:alpha val="40000"/>
              </a:prstClr>
            </a:outerShdw>
          </a:effectLst>
        </p:spPr>
      </p:pic>
      <p:grpSp>
        <p:nvGrpSpPr>
          <p:cNvPr id="28" name="Group 27"/>
          <p:cNvGrpSpPr/>
          <p:nvPr/>
        </p:nvGrpSpPr>
        <p:grpSpPr>
          <a:xfrm>
            <a:off x="803992" y="5706213"/>
            <a:ext cx="3418995" cy="914400"/>
            <a:chOff x="706020" y="5706213"/>
            <a:chExt cx="3418995" cy="914400"/>
          </a:xfrm>
        </p:grpSpPr>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6020" y="5706213"/>
              <a:ext cx="1641533" cy="914400"/>
            </a:xfrm>
            <a:prstGeom prst="rect">
              <a:avLst/>
            </a:prstGeom>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506104" y="5706213"/>
              <a:ext cx="1618911" cy="914400"/>
            </a:xfrm>
            <a:prstGeom prst="rect">
              <a:avLst/>
            </a:prstGeom>
            <a:effectLst>
              <a:outerShdw blurRad="50800" dist="38100" dir="2700000" algn="tl" rotWithShape="0">
                <a:prstClr val="black">
                  <a:alpha val="40000"/>
                </a:prstClr>
              </a:outerShdw>
            </a:effectLst>
          </p:spPr>
        </p:pic>
      </p:grpSp>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57600" y="756497"/>
            <a:ext cx="914400" cy="570839"/>
          </a:xfrm>
          <a:prstGeom prst="rect">
            <a:avLst/>
          </a:prstGeom>
        </p:spPr>
      </p:pic>
      <p:sp>
        <p:nvSpPr>
          <p:cNvPr id="32" name="TextBox 31"/>
          <p:cNvSpPr txBox="1"/>
          <p:nvPr/>
        </p:nvSpPr>
        <p:spPr>
          <a:xfrm>
            <a:off x="0" y="1466996"/>
            <a:ext cx="518753"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VIIRS</a:t>
            </a:r>
          </a:p>
        </p:txBody>
      </p:sp>
      <p:sp>
        <p:nvSpPr>
          <p:cNvPr id="33" name="TextBox 32"/>
          <p:cNvSpPr txBox="1"/>
          <p:nvPr/>
        </p:nvSpPr>
        <p:spPr>
          <a:xfrm>
            <a:off x="63319" y="2929450"/>
            <a:ext cx="518753"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ATMS</a:t>
            </a:r>
          </a:p>
        </p:txBody>
      </p:sp>
      <p:sp>
        <p:nvSpPr>
          <p:cNvPr id="34" name="TextBox 33"/>
          <p:cNvSpPr txBox="1"/>
          <p:nvPr/>
        </p:nvSpPr>
        <p:spPr>
          <a:xfrm>
            <a:off x="63319" y="3987458"/>
            <a:ext cx="518753" cy="184666"/>
          </a:xfrm>
          <a:prstGeom prst="rect">
            <a:avLst/>
          </a:prstGeom>
          <a:noFill/>
        </p:spPr>
        <p:txBody>
          <a:bodyPr wrap="square" lIns="0" tIns="0" rIns="0" bIns="0" rtlCol="0">
            <a:spAutoFit/>
          </a:bodyPr>
          <a:lstStyle/>
          <a:p>
            <a:pPr algn="ctr"/>
            <a:r>
              <a:rPr lang="en-US" sz="1200" b="1" dirty="0" err="1" smtClean="0">
                <a:solidFill>
                  <a:schemeClr val="tx1">
                    <a:lumMod val="50000"/>
                    <a:lumOff val="50000"/>
                  </a:schemeClr>
                </a:solidFill>
                <a:latin typeface="Arial" pitchFamily="34" charset="0"/>
                <a:cs typeface="Arial" pitchFamily="34" charset="0"/>
              </a:rPr>
              <a:t>CrIS</a:t>
            </a:r>
            <a:endParaRPr lang="en-US" sz="1200" b="1" dirty="0" smtClean="0">
              <a:solidFill>
                <a:schemeClr val="tx1">
                  <a:lumMod val="50000"/>
                  <a:lumOff val="50000"/>
                </a:schemeClr>
              </a:solidFill>
              <a:latin typeface="Arial" pitchFamily="34" charset="0"/>
              <a:cs typeface="Arial" pitchFamily="34" charset="0"/>
            </a:endParaRPr>
          </a:p>
        </p:txBody>
      </p:sp>
      <p:sp>
        <p:nvSpPr>
          <p:cNvPr id="35" name="TextBox 34"/>
          <p:cNvSpPr txBox="1"/>
          <p:nvPr/>
        </p:nvSpPr>
        <p:spPr>
          <a:xfrm>
            <a:off x="63319" y="5090235"/>
            <a:ext cx="518753"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OMPS</a:t>
            </a:r>
          </a:p>
        </p:txBody>
      </p:sp>
      <p:sp>
        <p:nvSpPr>
          <p:cNvPr id="36" name="TextBox 35"/>
          <p:cNvSpPr txBox="1"/>
          <p:nvPr/>
        </p:nvSpPr>
        <p:spPr>
          <a:xfrm>
            <a:off x="15370" y="6192206"/>
            <a:ext cx="614651"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CERES</a:t>
            </a:r>
          </a:p>
        </p:txBody>
      </p:sp>
      <p:grpSp>
        <p:nvGrpSpPr>
          <p:cNvPr id="37" name="Group 36"/>
          <p:cNvGrpSpPr/>
          <p:nvPr/>
        </p:nvGrpSpPr>
        <p:grpSpPr>
          <a:xfrm>
            <a:off x="4664732" y="1450228"/>
            <a:ext cx="4329060" cy="729597"/>
            <a:chOff x="4664732" y="1450228"/>
            <a:chExt cx="4329060" cy="729597"/>
          </a:xfrm>
        </p:grpSpPr>
        <p:sp>
          <p:nvSpPr>
            <p:cNvPr id="38" name="TextBox 37"/>
            <p:cNvSpPr txBox="1"/>
            <p:nvPr/>
          </p:nvSpPr>
          <p:spPr>
            <a:xfrm>
              <a:off x="4664732" y="1630361"/>
              <a:ext cx="1034562" cy="369332"/>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Weather</a:t>
              </a:r>
              <a:br>
                <a:rPr lang="en-US" sz="1200" b="1" dirty="0" smtClean="0">
                  <a:solidFill>
                    <a:schemeClr val="tx1">
                      <a:lumMod val="50000"/>
                      <a:lumOff val="50000"/>
                    </a:schemeClr>
                  </a:solidFill>
                  <a:latin typeface="Arial" pitchFamily="34" charset="0"/>
                  <a:cs typeface="Arial" pitchFamily="34" charset="0"/>
                </a:rPr>
              </a:br>
              <a:r>
                <a:rPr lang="en-US" sz="1200" b="1" dirty="0" smtClean="0">
                  <a:solidFill>
                    <a:schemeClr val="tx1">
                      <a:lumMod val="50000"/>
                      <a:lumOff val="50000"/>
                    </a:schemeClr>
                  </a:solidFill>
                  <a:latin typeface="Arial" pitchFamily="34" charset="0"/>
                  <a:cs typeface="Arial" pitchFamily="34" charset="0"/>
                </a:rPr>
                <a:t>Consumer</a:t>
              </a:r>
            </a:p>
          </p:txBody>
        </p:sp>
        <p:pic>
          <p:nvPicPr>
            <p:cNvPr id="39" name="Picture 3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53606" y="1450228"/>
              <a:ext cx="971358" cy="729597"/>
            </a:xfrm>
            <a:prstGeom prst="rect">
              <a:avLst/>
            </a:prstGeom>
            <a:effectLst>
              <a:outerShdw blurRad="50800" dist="38100" dir="2700000" algn="tl" rotWithShape="0">
                <a:prstClr val="black">
                  <a:alpha val="40000"/>
                </a:prstClr>
              </a:outerShdw>
            </a:effectLst>
          </p:spPr>
        </p:pic>
        <p:pic>
          <p:nvPicPr>
            <p:cNvPr id="40" name="Picture 13" descr="http://gacc.nifc.gov/rmcc/dispatch_centers/r2gjc/central_zone_webpage/images/bigfish_400.jpg"/>
            <p:cNvPicPr>
              <a:picLocks noChangeAspect="1" noChangeArrowheads="1"/>
            </p:cNvPicPr>
            <p:nvPr/>
          </p:nvPicPr>
          <p:blipFill>
            <a:blip r:embed="rId20" cstate="print"/>
            <a:stretch>
              <a:fillRect/>
            </a:stretch>
          </p:blipFill>
          <p:spPr bwMode="auto">
            <a:xfrm>
              <a:off x="6891317" y="1450768"/>
              <a:ext cx="971358" cy="728518"/>
            </a:xfrm>
            <a:prstGeom prst="rect">
              <a:avLst/>
            </a:prstGeom>
            <a:noFill/>
            <a:effectLst>
              <a:outerShdw blurRad="50800" dist="38100" dir="2700000" algn="tl" rotWithShape="0">
                <a:prstClr val="black">
                  <a:alpha val="40000"/>
                </a:prstClr>
              </a:outerShdw>
            </a:effectLst>
          </p:spPr>
        </p:pic>
        <p:pic>
          <p:nvPicPr>
            <p:cNvPr id="41" name="Picture 9" descr="http://www.noaa.gov/features/protecting_0808/images/tornado.jpg"/>
            <p:cNvPicPr>
              <a:picLocks noChangeAspect="1" noChangeArrowheads="1"/>
            </p:cNvPicPr>
            <p:nvPr/>
          </p:nvPicPr>
          <p:blipFill rotWithShape="1">
            <a:blip r:embed="rId21" cstate="print"/>
            <a:srcRect l="1" r="9972"/>
            <a:stretch/>
          </p:blipFill>
          <p:spPr bwMode="auto">
            <a:xfrm>
              <a:off x="8003672" y="1450768"/>
              <a:ext cx="990120" cy="728518"/>
            </a:xfrm>
            <a:prstGeom prst="rect">
              <a:avLst/>
            </a:prstGeom>
            <a:noFill/>
            <a:effectLst>
              <a:outerShdw blurRad="50800" dist="38100" dir="2700000" algn="tl" rotWithShape="0">
                <a:prstClr val="black">
                  <a:alpha val="40000"/>
                </a:prstClr>
              </a:outerShdw>
            </a:effectLst>
          </p:spPr>
        </p:pic>
      </p:grpSp>
      <p:grpSp>
        <p:nvGrpSpPr>
          <p:cNvPr id="42" name="Group 41"/>
          <p:cNvGrpSpPr/>
          <p:nvPr/>
        </p:nvGrpSpPr>
        <p:grpSpPr>
          <a:xfrm>
            <a:off x="4664732" y="2545847"/>
            <a:ext cx="4329060" cy="729598"/>
            <a:chOff x="4664732" y="2460654"/>
            <a:chExt cx="4329060" cy="729598"/>
          </a:xfrm>
        </p:grpSpPr>
        <p:sp>
          <p:nvSpPr>
            <p:cNvPr id="43" name="TextBox 42"/>
            <p:cNvSpPr txBox="1"/>
            <p:nvPr/>
          </p:nvSpPr>
          <p:spPr>
            <a:xfrm>
              <a:off x="4664732" y="2641327"/>
              <a:ext cx="1034562" cy="369332"/>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Maritime</a:t>
              </a:r>
              <a:br>
                <a:rPr lang="en-US" sz="1200" b="1" dirty="0" smtClean="0">
                  <a:solidFill>
                    <a:schemeClr val="tx1">
                      <a:lumMod val="50000"/>
                      <a:lumOff val="50000"/>
                    </a:schemeClr>
                  </a:solidFill>
                  <a:latin typeface="Arial" pitchFamily="34" charset="0"/>
                  <a:cs typeface="Arial" pitchFamily="34" charset="0"/>
                </a:rPr>
              </a:br>
              <a:r>
                <a:rPr lang="en-US" sz="1200" b="1" dirty="0" smtClean="0">
                  <a:solidFill>
                    <a:schemeClr val="tx1">
                      <a:lumMod val="50000"/>
                      <a:lumOff val="50000"/>
                    </a:schemeClr>
                  </a:solidFill>
                  <a:latin typeface="Arial" pitchFamily="34" charset="0"/>
                  <a:cs typeface="Arial" pitchFamily="34" charset="0"/>
                </a:rPr>
                <a:t>Operations</a:t>
              </a:r>
            </a:p>
          </p:txBody>
        </p:sp>
        <p:pic>
          <p:nvPicPr>
            <p:cNvPr id="44" name="Pictur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753606" y="2461162"/>
              <a:ext cx="971358" cy="729090"/>
            </a:xfrm>
            <a:prstGeom prst="rect">
              <a:avLst/>
            </a:prstGeom>
            <a:effectLst>
              <a:outerShdw blurRad="50800" dist="38100" dir="2700000" algn="tl" rotWithShape="0">
                <a:prstClr val="black">
                  <a:alpha val="40000"/>
                </a:prstClr>
              </a:outerShdw>
            </a:effectLst>
          </p:spPr>
        </p:pic>
        <p:pic>
          <p:nvPicPr>
            <p:cNvPr id="45" name="Picture 19" descr="http://d2.static.dvidshub.net/media/thumbs/photos/1309/1027024/450x338_q75.jpg"/>
            <p:cNvPicPr>
              <a:picLocks noChangeAspect="1" noChangeArrowheads="1"/>
            </p:cNvPicPr>
            <p:nvPr/>
          </p:nvPicPr>
          <p:blipFill>
            <a:blip r:embed="rId23" cstate="print"/>
            <a:srcRect/>
            <a:stretch>
              <a:fillRect/>
            </a:stretch>
          </p:blipFill>
          <p:spPr bwMode="auto">
            <a:xfrm>
              <a:off x="6891317" y="2460654"/>
              <a:ext cx="971358" cy="729597"/>
            </a:xfrm>
            <a:prstGeom prst="rect">
              <a:avLst/>
            </a:prstGeom>
            <a:noFill/>
            <a:effectLst>
              <a:outerShdw blurRad="50800" dist="38100" dir="2700000" algn="tl" rotWithShape="0">
                <a:prstClr val="black">
                  <a:alpha val="40000"/>
                </a:prstClr>
              </a:outerShdw>
            </a:effectLst>
          </p:spPr>
        </p:pic>
        <p:pic>
          <p:nvPicPr>
            <p:cNvPr id="46" name="Picture 21" descr="http://www.epa.gov/climatechange/images/impacts-adaptation/OilPlatform.jpg"/>
            <p:cNvPicPr>
              <a:picLocks noChangeAspect="1" noChangeArrowheads="1"/>
            </p:cNvPicPr>
            <p:nvPr/>
          </p:nvPicPr>
          <p:blipFill>
            <a:blip r:embed="rId24" cstate="print"/>
            <a:srcRect/>
            <a:stretch>
              <a:fillRect/>
            </a:stretch>
          </p:blipFill>
          <p:spPr bwMode="auto">
            <a:xfrm>
              <a:off x="7991246" y="2461734"/>
              <a:ext cx="1002546" cy="728518"/>
            </a:xfrm>
            <a:prstGeom prst="rect">
              <a:avLst/>
            </a:prstGeom>
            <a:noFill/>
            <a:effectLst>
              <a:outerShdw blurRad="50800" dist="38100" dir="2700000" algn="tl" rotWithShape="0">
                <a:prstClr val="black">
                  <a:alpha val="40000"/>
                </a:prstClr>
              </a:outerShdw>
            </a:effectLst>
          </p:spPr>
        </p:pic>
      </p:grpSp>
      <p:grpSp>
        <p:nvGrpSpPr>
          <p:cNvPr id="47" name="Group 46"/>
          <p:cNvGrpSpPr/>
          <p:nvPr/>
        </p:nvGrpSpPr>
        <p:grpSpPr>
          <a:xfrm>
            <a:off x="4664732" y="3641467"/>
            <a:ext cx="4319679" cy="650810"/>
            <a:chOff x="4664732" y="3448219"/>
            <a:chExt cx="4319679" cy="650810"/>
          </a:xfrm>
        </p:grpSpPr>
        <p:sp>
          <p:nvSpPr>
            <p:cNvPr id="48" name="TextBox 47"/>
            <p:cNvSpPr txBox="1"/>
            <p:nvPr/>
          </p:nvSpPr>
          <p:spPr>
            <a:xfrm>
              <a:off x="4664732" y="3587618"/>
              <a:ext cx="1034562" cy="369332"/>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Military</a:t>
              </a:r>
              <a:br>
                <a:rPr lang="en-US" sz="1200" b="1" dirty="0" smtClean="0">
                  <a:solidFill>
                    <a:schemeClr val="tx1">
                      <a:lumMod val="50000"/>
                      <a:lumOff val="50000"/>
                    </a:schemeClr>
                  </a:solidFill>
                  <a:latin typeface="Arial" pitchFamily="34" charset="0"/>
                  <a:cs typeface="Arial" pitchFamily="34" charset="0"/>
                </a:rPr>
              </a:br>
              <a:r>
                <a:rPr lang="en-US" sz="1200" b="1" dirty="0" smtClean="0">
                  <a:solidFill>
                    <a:schemeClr val="tx1">
                      <a:lumMod val="50000"/>
                      <a:lumOff val="50000"/>
                    </a:schemeClr>
                  </a:solidFill>
                  <a:latin typeface="Arial" pitchFamily="34" charset="0"/>
                  <a:cs typeface="Arial" pitchFamily="34" charset="0"/>
                </a:rPr>
                <a:t>Operations</a:t>
              </a:r>
            </a:p>
          </p:txBody>
        </p:sp>
        <p:pic>
          <p:nvPicPr>
            <p:cNvPr id="49" name="Picture 6" descr="http://realitypod.com/wp-content/uploads/2010/06/f15.jpg"/>
            <p:cNvPicPr>
              <a:picLocks noChangeArrowheads="1"/>
            </p:cNvPicPr>
            <p:nvPr/>
          </p:nvPicPr>
          <p:blipFill>
            <a:blip r:embed="rId25" cstate="print"/>
            <a:srcRect/>
            <a:stretch>
              <a:fillRect/>
            </a:stretch>
          </p:blipFill>
          <p:spPr bwMode="auto">
            <a:xfrm>
              <a:off x="5753606" y="3448219"/>
              <a:ext cx="971358" cy="650810"/>
            </a:xfrm>
            <a:prstGeom prst="rect">
              <a:avLst/>
            </a:prstGeom>
            <a:noFill/>
            <a:effectLst>
              <a:outerShdw blurRad="50800" dist="38100" dir="2700000" algn="tl" rotWithShape="0">
                <a:prstClr val="black">
                  <a:alpha val="40000"/>
                </a:prstClr>
              </a:outerShdw>
            </a:effectLst>
          </p:spPr>
        </p:pic>
        <p:pic>
          <p:nvPicPr>
            <p:cNvPr id="50" name="Picture 4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891317" y="3448219"/>
              <a:ext cx="971358" cy="648130"/>
            </a:xfrm>
            <a:prstGeom prst="rect">
              <a:avLst/>
            </a:prstGeom>
            <a:effectLst>
              <a:outerShdw blurRad="50800" dist="38100" dir="2700000" algn="tl" rotWithShape="0">
                <a:prstClr val="black">
                  <a:alpha val="40000"/>
                </a:prstClr>
              </a:outerShdw>
            </a:effectLst>
          </p:spPr>
        </p:pic>
        <p:pic>
          <p:nvPicPr>
            <p:cNvPr id="51" name="Picture 4" descr="http://upload.wikimedia.org/wikipedia/commons/0/0a/US_Navy_050322-N-4308O-171_The_Nimitz-class_aircraft_carrier_USS_Harry_S._Truman_(CVN_75)_navigates_the_open_waters_of_the_Persian_Gulf.jpg"/>
            <p:cNvPicPr>
              <a:picLocks noChangeArrowheads="1"/>
            </p:cNvPicPr>
            <p:nvPr/>
          </p:nvPicPr>
          <p:blipFill>
            <a:blip r:embed="rId27" cstate="print"/>
            <a:srcRect/>
            <a:stretch>
              <a:fillRect/>
            </a:stretch>
          </p:blipFill>
          <p:spPr bwMode="auto">
            <a:xfrm>
              <a:off x="8013053" y="3448219"/>
              <a:ext cx="971358" cy="650810"/>
            </a:xfrm>
            <a:prstGeom prst="rect">
              <a:avLst/>
            </a:prstGeom>
            <a:noFill/>
            <a:effectLst>
              <a:outerShdw blurRad="50800" dist="38100" dir="2700000" algn="tl" rotWithShape="0">
                <a:prstClr val="black">
                  <a:alpha val="40000"/>
                </a:prstClr>
              </a:outerShdw>
            </a:effectLst>
          </p:spPr>
        </p:pic>
      </p:grpSp>
      <p:grpSp>
        <p:nvGrpSpPr>
          <p:cNvPr id="52" name="Group 51"/>
          <p:cNvGrpSpPr/>
          <p:nvPr/>
        </p:nvGrpSpPr>
        <p:grpSpPr>
          <a:xfrm>
            <a:off x="4610420" y="4658299"/>
            <a:ext cx="4373989" cy="681893"/>
            <a:chOff x="4610420" y="4341670"/>
            <a:chExt cx="4373989" cy="681893"/>
          </a:xfrm>
        </p:grpSpPr>
        <p:sp>
          <p:nvSpPr>
            <p:cNvPr id="53" name="TextBox 52"/>
            <p:cNvSpPr txBox="1"/>
            <p:nvPr/>
          </p:nvSpPr>
          <p:spPr>
            <a:xfrm>
              <a:off x="4610420" y="4590283"/>
              <a:ext cx="1143185" cy="184666"/>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Transportation</a:t>
              </a:r>
            </a:p>
          </p:txBody>
        </p:sp>
        <p:pic>
          <p:nvPicPr>
            <p:cNvPr id="54" name="Picture 4" descr="http://upload.wikimedia.org/wikipedia/commons/7/70/Plane_on_runway_at_Denver_International_Airport.jpg"/>
            <p:cNvPicPr>
              <a:picLocks noChangeAspect="1" noChangeArrowheads="1"/>
            </p:cNvPicPr>
            <p:nvPr/>
          </p:nvPicPr>
          <p:blipFill rotWithShape="1">
            <a:blip r:embed="rId28" cstate="print"/>
            <a:srcRect l="12069" r="4353"/>
            <a:stretch/>
          </p:blipFill>
          <p:spPr bwMode="auto">
            <a:xfrm>
              <a:off x="5753607" y="4341670"/>
              <a:ext cx="971358" cy="679950"/>
            </a:xfrm>
            <a:prstGeom prst="rect">
              <a:avLst/>
            </a:prstGeom>
            <a:noFill/>
            <a:effectLst>
              <a:outerShdw blurRad="50800" dist="38100" dir="2700000" algn="tl" rotWithShape="0">
                <a:prstClr val="black">
                  <a:alpha val="40000"/>
                </a:prstClr>
              </a:outerShdw>
            </a:effectLst>
          </p:spPr>
        </p:pic>
        <p:pic>
          <p:nvPicPr>
            <p:cNvPr id="55" name="Picture 6" descr="http://www.up.com/cs/groups/public/documents/digitalmedia/img_modern-intermodal.jpg"/>
            <p:cNvPicPr>
              <a:picLocks noChangeAspect="1" noChangeArrowheads="1"/>
            </p:cNvPicPr>
            <p:nvPr/>
          </p:nvPicPr>
          <p:blipFill>
            <a:blip r:embed="rId29" cstate="print"/>
            <a:srcRect/>
            <a:stretch>
              <a:fillRect/>
            </a:stretch>
          </p:blipFill>
          <p:spPr bwMode="auto">
            <a:xfrm>
              <a:off x="6891317" y="4341670"/>
              <a:ext cx="971358" cy="681893"/>
            </a:xfrm>
            <a:prstGeom prst="rect">
              <a:avLst/>
            </a:prstGeom>
            <a:noFill/>
            <a:effectLst>
              <a:outerShdw blurRad="50800" dist="38100" dir="2700000" algn="tl" rotWithShape="0">
                <a:prstClr val="black">
                  <a:alpha val="40000"/>
                </a:prstClr>
              </a:outerShdw>
            </a:effectLst>
          </p:spPr>
        </p:pic>
        <p:pic>
          <p:nvPicPr>
            <p:cNvPr id="56" name="Picture 8" descr="http://www.dot.state.wy.us/files/live/sites/wydot/files/shared/Public%20Affairs/photos/trucks%20west%20of%20Rawlins_copy.JPG"/>
            <p:cNvPicPr>
              <a:picLocks noChangeAspect="1" noChangeArrowheads="1"/>
            </p:cNvPicPr>
            <p:nvPr/>
          </p:nvPicPr>
          <p:blipFill rotWithShape="1">
            <a:blip r:embed="rId30" cstate="print"/>
            <a:srcRect l="42069"/>
            <a:stretch/>
          </p:blipFill>
          <p:spPr bwMode="auto">
            <a:xfrm>
              <a:off x="8013053" y="4341670"/>
              <a:ext cx="971356" cy="679950"/>
            </a:xfrm>
            <a:prstGeom prst="rect">
              <a:avLst/>
            </a:prstGeom>
            <a:noFill/>
            <a:effectLst>
              <a:outerShdw blurRad="50800" dist="38100" dir="2700000" algn="tl" rotWithShape="0">
                <a:prstClr val="black">
                  <a:alpha val="40000"/>
                </a:prstClr>
              </a:outerShdw>
            </a:effectLst>
          </p:spPr>
        </p:pic>
      </p:grpSp>
      <p:grpSp>
        <p:nvGrpSpPr>
          <p:cNvPr id="57" name="Group 56"/>
          <p:cNvGrpSpPr/>
          <p:nvPr/>
        </p:nvGrpSpPr>
        <p:grpSpPr>
          <a:xfrm>
            <a:off x="4664732" y="5706213"/>
            <a:ext cx="4329060" cy="650307"/>
            <a:chOff x="4664732" y="5706213"/>
            <a:chExt cx="4329060" cy="650307"/>
          </a:xfrm>
        </p:grpSpPr>
        <p:pic>
          <p:nvPicPr>
            <p:cNvPr id="58" name="Picture 5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753607" y="5706213"/>
              <a:ext cx="971358" cy="648094"/>
            </a:xfrm>
            <a:prstGeom prst="rect">
              <a:avLst/>
            </a:prstGeom>
          </p:spPr>
        </p:pic>
        <p:pic>
          <p:nvPicPr>
            <p:cNvPr id="59" name="Picture 5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891317" y="5706324"/>
              <a:ext cx="971358" cy="650196"/>
            </a:xfrm>
            <a:prstGeom prst="rect">
              <a:avLst/>
            </a:prstGeom>
          </p:spPr>
        </p:pic>
        <p:pic>
          <p:nvPicPr>
            <p:cNvPr id="60" name="Picture 5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022434" y="5706324"/>
              <a:ext cx="971358" cy="647983"/>
            </a:xfrm>
            <a:prstGeom prst="rect">
              <a:avLst/>
            </a:prstGeom>
          </p:spPr>
        </p:pic>
        <p:sp>
          <p:nvSpPr>
            <p:cNvPr id="61" name="TextBox 60"/>
            <p:cNvSpPr txBox="1"/>
            <p:nvPr/>
          </p:nvSpPr>
          <p:spPr>
            <a:xfrm>
              <a:off x="4664732" y="5846756"/>
              <a:ext cx="1034562" cy="369332"/>
            </a:xfrm>
            <a:prstGeom prst="rect">
              <a:avLst/>
            </a:prstGeom>
            <a:noFill/>
          </p:spPr>
          <p:txBody>
            <a:bodyPr wrap="square" lIns="0" tIns="0" rIns="0" bIns="0" rtlCol="0">
              <a:spAutoFit/>
            </a:bodyPr>
            <a:lstStyle/>
            <a:p>
              <a:pPr algn="ctr"/>
              <a:r>
                <a:rPr lang="en-US" sz="1200" b="1" dirty="0" smtClean="0">
                  <a:solidFill>
                    <a:schemeClr val="tx1">
                      <a:lumMod val="50000"/>
                      <a:lumOff val="50000"/>
                    </a:schemeClr>
                  </a:solidFill>
                  <a:latin typeface="Arial" pitchFamily="34" charset="0"/>
                  <a:cs typeface="Arial" pitchFamily="34" charset="0"/>
                </a:rPr>
                <a:t>Public</a:t>
              </a:r>
            </a:p>
            <a:p>
              <a:pPr algn="ctr"/>
              <a:r>
                <a:rPr lang="en-US" sz="1200" b="1" dirty="0" smtClean="0">
                  <a:solidFill>
                    <a:schemeClr val="tx1">
                      <a:lumMod val="50000"/>
                      <a:lumOff val="50000"/>
                    </a:schemeClr>
                  </a:solidFill>
                  <a:latin typeface="Arial" pitchFamily="34" charset="0"/>
                  <a:cs typeface="Arial" pitchFamily="34" charset="0"/>
                </a:rPr>
                <a:t>Utilities</a:t>
              </a: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48886" t="6084" r="7247" b="5243"/>
          <a:stretch>
            <a:fillRect/>
          </a:stretch>
        </p:blipFill>
        <p:spPr bwMode="auto">
          <a:xfrm>
            <a:off x="173250" y="744043"/>
            <a:ext cx="8739074" cy="5805948"/>
          </a:xfrm>
          <a:prstGeom prst="rect">
            <a:avLst/>
          </a:prstGeom>
          <a:solidFill>
            <a:srgbClr val="060606"/>
          </a:solidFill>
          <a:ln w="9525">
            <a:noFill/>
            <a:miter lim="800000"/>
            <a:headEnd/>
            <a:tailEnd/>
          </a:ln>
        </p:spPr>
      </p:pic>
      <p:sp>
        <p:nvSpPr>
          <p:cNvPr id="10" name="Rectangle 9"/>
          <p:cNvSpPr/>
          <p:nvPr/>
        </p:nvSpPr>
        <p:spPr bwMode="auto">
          <a:xfrm>
            <a:off x="117987" y="639097"/>
            <a:ext cx="7030065" cy="540774"/>
          </a:xfrm>
          <a:prstGeom prst="rect">
            <a:avLst/>
          </a:prstGeom>
          <a:solidFill>
            <a:schemeClr val="bg1"/>
          </a:solidFill>
          <a:ln w="12700" algn="ctr">
            <a:solidFill>
              <a:schemeClr val="bg1"/>
            </a:solidFill>
            <a:miter lim="800000"/>
            <a:headEnd/>
            <a:tailEnd/>
          </a:ln>
        </p:spPr>
        <p:txBody>
          <a:bodyPr wrap="none" rtlCol="0" anchor="ctr"/>
          <a:lstStyle/>
          <a:p>
            <a:pPr algn="ctr"/>
            <a:endParaRPr lang="en-US" dirty="0" smtClean="0"/>
          </a:p>
        </p:txBody>
      </p:sp>
      <p:sp>
        <p:nvSpPr>
          <p:cNvPr id="2" name="Title 1"/>
          <p:cNvSpPr>
            <a:spLocks noGrp="1"/>
          </p:cNvSpPr>
          <p:nvPr>
            <p:ph type="title"/>
          </p:nvPr>
        </p:nvSpPr>
        <p:spPr>
          <a:xfrm>
            <a:off x="1170603" y="254973"/>
            <a:ext cx="5964757" cy="685800"/>
          </a:xfrm>
        </p:spPr>
        <p:txBody>
          <a:bodyPr/>
          <a:lstStyle/>
          <a:p>
            <a:r>
              <a:rPr lang="en-US" dirty="0" smtClean="0"/>
              <a:t>Daily Operations</a:t>
            </a:r>
            <a:endParaRPr lang="en-US" dirty="0"/>
          </a:p>
        </p:txBody>
      </p:sp>
      <p:sp>
        <p:nvSpPr>
          <p:cNvPr id="11" name="Rectangle 10"/>
          <p:cNvSpPr/>
          <p:nvPr/>
        </p:nvSpPr>
        <p:spPr bwMode="auto">
          <a:xfrm>
            <a:off x="6980903" y="738626"/>
            <a:ext cx="2035278" cy="432619"/>
          </a:xfrm>
          <a:prstGeom prst="rect">
            <a:avLst/>
          </a:prstGeom>
          <a:solidFill>
            <a:schemeClr val="bg1"/>
          </a:solidFill>
          <a:ln w="12700" algn="ctr">
            <a:solidFill>
              <a:schemeClr val="bg1"/>
            </a:solidFill>
            <a:miter lim="800000"/>
            <a:headEnd/>
            <a:tailEnd/>
          </a:ln>
        </p:spPr>
        <p:txBody>
          <a:bodyPr wrap="none" rtlCol="0" anchor="ctr"/>
          <a:lstStyle/>
          <a:p>
            <a:pPr algn="ctr"/>
            <a:endParaRPr lang="en-US" dirty="0" smtClean="0"/>
          </a:p>
        </p:txBody>
      </p:sp>
      <p:cxnSp>
        <p:nvCxnSpPr>
          <p:cNvPr id="7" name="Straight Connector 6"/>
          <p:cNvCxnSpPr/>
          <p:nvPr/>
        </p:nvCxnSpPr>
        <p:spPr bwMode="auto">
          <a:xfrm>
            <a:off x="0" y="943276"/>
            <a:ext cx="9144000" cy="9625"/>
          </a:xfrm>
          <a:prstGeom prst="line">
            <a:avLst/>
          </a:prstGeom>
          <a:noFill/>
          <a:ln w="9525" cap="flat" cmpd="sng" algn="ctr">
            <a:solidFill>
              <a:srgbClr val="FF0000"/>
            </a:solidFill>
            <a:prstDash val="solid"/>
            <a:round/>
            <a:headEnd type="none" w="med" len="med"/>
            <a:tailEnd type="none" w="med" len="med"/>
          </a:ln>
          <a:effectLst/>
        </p:spPr>
      </p:cxnSp>
      <p:sp>
        <p:nvSpPr>
          <p:cNvPr id="14" name="Rectangle 13"/>
          <p:cNvSpPr/>
          <p:nvPr/>
        </p:nvSpPr>
        <p:spPr bwMode="auto">
          <a:xfrm>
            <a:off x="179039" y="1039762"/>
            <a:ext cx="8728987" cy="159773"/>
          </a:xfrm>
          <a:prstGeom prst="rect">
            <a:avLst/>
          </a:prstGeom>
          <a:solidFill>
            <a:srgbClr val="001D64"/>
          </a:solidFill>
          <a:ln w="12700" algn="ctr">
            <a:solidFill>
              <a:srgbClr val="001D64"/>
            </a:solidFill>
            <a:miter lim="800000"/>
            <a:headEnd/>
            <a:tailEnd/>
          </a:ln>
        </p:spPr>
        <p:txBody>
          <a:bodyPr wrap="none" rtlCol="0" anchor="ctr"/>
          <a:lstStyle/>
          <a:p>
            <a:pPr algn="ctr"/>
            <a:endParaRPr lang="en-US" dirty="0" smtClean="0"/>
          </a:p>
        </p:txBody>
      </p:sp>
      <p:sp>
        <p:nvSpPr>
          <p:cNvPr id="15" name="Rectangle 14"/>
          <p:cNvSpPr/>
          <p:nvPr/>
        </p:nvSpPr>
        <p:spPr bwMode="auto">
          <a:xfrm>
            <a:off x="8925232" y="978568"/>
            <a:ext cx="84222" cy="272716"/>
          </a:xfrm>
          <a:prstGeom prst="rect">
            <a:avLst/>
          </a:prstGeom>
          <a:solidFill>
            <a:schemeClr val="bg1"/>
          </a:solidFill>
          <a:ln w="12700" algn="ctr">
            <a:solidFill>
              <a:schemeClr val="bg1"/>
            </a:solidFill>
            <a:miter lim="800000"/>
            <a:headEnd/>
            <a:tailEnd/>
          </a:ln>
        </p:spPr>
        <p:txBody>
          <a:bodyPr wrap="none" rtlCol="0" anchor="ctr"/>
          <a:lstStyle/>
          <a:p>
            <a:pPr algn="ctr"/>
            <a:endParaRPr lang="en-US" dirty="0" smtClean="0"/>
          </a:p>
        </p:txBody>
      </p:sp>
      <p:cxnSp>
        <p:nvCxnSpPr>
          <p:cNvPr id="16" name="Straight Arrow Connector 15"/>
          <p:cNvCxnSpPr/>
          <p:nvPr/>
        </p:nvCxnSpPr>
        <p:spPr>
          <a:xfrm>
            <a:off x="3743864" y="1526875"/>
            <a:ext cx="353683" cy="319178"/>
          </a:xfrm>
          <a:prstGeom prst="straightConnector1">
            <a:avLst/>
          </a:prstGeom>
          <a:ln w="12700">
            <a:solidFill>
              <a:srgbClr val="B5B5B5"/>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922142" y="1472251"/>
            <a:ext cx="1012167" cy="339296"/>
          </a:xfrm>
          <a:prstGeom prst="straightConnector1">
            <a:avLst/>
          </a:prstGeom>
          <a:ln w="12700">
            <a:solidFill>
              <a:srgbClr val="B5B5B5"/>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4563799" y="2575082"/>
            <a:ext cx="553561" cy="492053"/>
          </a:xfrm>
          <a:prstGeom prst="rect">
            <a:avLst/>
          </a:prstGeom>
          <a:solidFill>
            <a:srgbClr val="040404"/>
          </a:solidFill>
          <a:ln w="12700" algn="ctr">
            <a:solidFill>
              <a:schemeClr val="tx1"/>
            </a:solidFill>
            <a:miter lim="800000"/>
            <a:headEnd/>
            <a:tailEnd/>
          </a:ln>
        </p:spPr>
        <p:txBody>
          <a:bodyPr wrap="none" rtlCol="0" anchor="ctr"/>
          <a:lstStyle/>
          <a:p>
            <a:pPr algn="ctr"/>
            <a:endParaRPr lang="en-US" dirty="0" err="1" smtClean="0"/>
          </a:p>
        </p:txBody>
      </p:sp>
      <p:sp>
        <p:nvSpPr>
          <p:cNvPr id="20" name="Rectangle 19"/>
          <p:cNvSpPr/>
          <p:nvPr/>
        </p:nvSpPr>
        <p:spPr bwMode="auto">
          <a:xfrm>
            <a:off x="4481790" y="2837510"/>
            <a:ext cx="98410" cy="114813"/>
          </a:xfrm>
          <a:prstGeom prst="rect">
            <a:avLst/>
          </a:prstGeom>
          <a:solidFill>
            <a:srgbClr val="060606"/>
          </a:solidFill>
          <a:ln w="12700" algn="ctr">
            <a:solidFill>
              <a:srgbClr val="060606"/>
            </a:solidFill>
            <a:miter lim="800000"/>
            <a:headEnd/>
            <a:tailEnd/>
          </a:ln>
        </p:spPr>
        <p:txBody>
          <a:bodyPr wrap="none" rtlCol="0" anchor="ctr"/>
          <a:lstStyle/>
          <a:p>
            <a:pPr algn="ctr"/>
            <a:endParaRPr lang="en-US" dirty="0" err="1"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Isaac in Infrared</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isaac_20120827_1850_SVI05-1024x742.png"/>
          <p:cNvPicPr>
            <a:picLocks noChangeAspect="1"/>
          </p:cNvPicPr>
          <p:nvPr/>
        </p:nvPicPr>
        <p:blipFill>
          <a:blip r:embed="rId2" cstate="print"/>
          <a:stretch>
            <a:fillRect/>
          </a:stretch>
        </p:blipFill>
        <p:spPr>
          <a:xfrm>
            <a:off x="344031" y="1084241"/>
            <a:ext cx="7695446" cy="5576192"/>
          </a:xfrm>
          <a:prstGeom prst="rect">
            <a:avLst/>
          </a:prstGeom>
        </p:spPr>
      </p:pic>
      <p:sp>
        <p:nvSpPr>
          <p:cNvPr id="6" name="TextBox 5"/>
          <p:cNvSpPr txBox="1"/>
          <p:nvPr/>
        </p:nvSpPr>
        <p:spPr>
          <a:xfrm>
            <a:off x="6130025" y="6611779"/>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Societal Benefits</a:t>
            </a:r>
          </a:p>
          <a:p>
            <a:pPr lvl="1"/>
            <a:r>
              <a:rPr lang="en-US" dirty="0" smtClean="0"/>
              <a:t> Interactive exercise: environmental effects on daily life</a:t>
            </a:r>
          </a:p>
          <a:p>
            <a:pPr lvl="1"/>
            <a:r>
              <a:rPr lang="en-US" dirty="0" smtClean="0"/>
              <a:t> How weather affects us</a:t>
            </a:r>
          </a:p>
          <a:p>
            <a:pPr lvl="1"/>
            <a:r>
              <a:rPr lang="en-US" dirty="0" smtClean="0"/>
              <a:t> How improvements in technology improves life</a:t>
            </a:r>
          </a:p>
          <a:p>
            <a:r>
              <a:rPr lang="en-US" dirty="0" smtClean="0"/>
              <a:t>Phenomena</a:t>
            </a:r>
          </a:p>
          <a:p>
            <a:pPr lvl="1"/>
            <a:r>
              <a:rPr lang="en-US" dirty="0" smtClean="0"/>
              <a:t> What's relevant and how do we detect it?</a:t>
            </a:r>
          </a:p>
          <a:p>
            <a:pPr lvl="1"/>
            <a:r>
              <a:rPr lang="en-US" dirty="0" smtClean="0"/>
              <a:t> Interactive demonstration. Interaction between environment &amp; photons</a:t>
            </a:r>
          </a:p>
          <a:p>
            <a:r>
              <a:rPr lang="en-US" dirty="0" smtClean="0"/>
              <a:t>Engineering</a:t>
            </a:r>
          </a:p>
          <a:p>
            <a:pPr lvl="1"/>
            <a:r>
              <a:rPr lang="en-US" dirty="0" smtClean="0"/>
              <a:t> Sensors to Products to Actionable Information</a:t>
            </a:r>
          </a:p>
          <a:p>
            <a:r>
              <a:rPr lang="en-US" dirty="0" smtClean="0"/>
              <a:t>Conclusion</a:t>
            </a:r>
          </a:p>
          <a:p>
            <a:r>
              <a:rPr lang="en-US" dirty="0" smtClean="0"/>
              <a:t>Resources</a:t>
            </a:r>
          </a:p>
          <a:p>
            <a:pPr>
              <a:buNone/>
            </a:pP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True Color – Waldo Canyon Fire</a:t>
            </a:r>
            <a:endParaRPr lang="en-US" dirty="0"/>
          </a:p>
        </p:txBody>
      </p:sp>
      <p:pic>
        <p:nvPicPr>
          <p:cNvPr id="5" name="Content Placeholder 4" descr="VIIRS Waldo Canyon fire.jpg"/>
          <p:cNvPicPr>
            <a:picLocks noGrp="1" noChangeAspect="1"/>
          </p:cNvPicPr>
          <p:nvPr>
            <p:ph idx="1"/>
          </p:nvPr>
        </p:nvPicPr>
        <p:blipFill>
          <a:blip r:embed="rId2" cstate="print"/>
          <a:stretch>
            <a:fillRect/>
          </a:stretch>
        </p:blipFill>
        <p:spPr>
          <a:xfrm>
            <a:off x="981075" y="1095375"/>
            <a:ext cx="7181850" cy="4787900"/>
          </a:xfrm>
        </p:spPr>
      </p:pic>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dirty="0"/>
          </a:p>
        </p:txBody>
      </p:sp>
      <p:sp>
        <p:nvSpPr>
          <p:cNvPr id="6" name="TextBox 5"/>
          <p:cNvSpPr txBox="1"/>
          <p:nvPr/>
        </p:nvSpPr>
        <p:spPr>
          <a:xfrm>
            <a:off x="6075698" y="6487312"/>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Night Visible Fire Detection</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night fires.JPG"/>
          <p:cNvPicPr>
            <a:picLocks noChangeAspect="1"/>
          </p:cNvPicPr>
          <p:nvPr/>
        </p:nvPicPr>
        <p:blipFill>
          <a:blip r:embed="rId2" cstate="print"/>
          <a:stretch>
            <a:fillRect/>
          </a:stretch>
        </p:blipFill>
        <p:spPr>
          <a:xfrm>
            <a:off x="561315" y="1084583"/>
            <a:ext cx="8075360" cy="5404486"/>
          </a:xfrm>
          <a:prstGeom prst="rect">
            <a:avLst/>
          </a:prstGeom>
        </p:spPr>
      </p:pic>
      <p:sp>
        <p:nvSpPr>
          <p:cNvPr id="6" name="TextBox 5"/>
          <p:cNvSpPr txBox="1"/>
          <p:nvPr/>
        </p:nvSpPr>
        <p:spPr>
          <a:xfrm>
            <a:off x="6075698" y="6487312"/>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OMPS Smoke (Aerosol) Detection</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OMPS_AI_over_MODIS_RGB_US_2012_09_15.png"/>
          <p:cNvPicPr>
            <a:picLocks noChangeAspect="1"/>
          </p:cNvPicPr>
          <p:nvPr/>
        </p:nvPicPr>
        <p:blipFill>
          <a:blip r:embed="rId2" cstate="print"/>
          <a:stretch>
            <a:fillRect/>
          </a:stretch>
        </p:blipFill>
        <p:spPr>
          <a:xfrm>
            <a:off x="0" y="1216820"/>
            <a:ext cx="9144000" cy="5275385"/>
          </a:xfrm>
          <a:prstGeom prst="rect">
            <a:avLst/>
          </a:prstGeom>
        </p:spPr>
      </p:pic>
      <p:sp>
        <p:nvSpPr>
          <p:cNvPr id="6" name="TextBox 5"/>
          <p:cNvSpPr txBox="1"/>
          <p:nvPr/>
        </p:nvSpPr>
        <p:spPr>
          <a:xfrm>
            <a:off x="6075698" y="6487312"/>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OMPS Measurement of Ozone Hole</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OMPS_ozone_south_pole_2012_09_29.png"/>
          <p:cNvPicPr>
            <a:picLocks noChangeAspect="1"/>
          </p:cNvPicPr>
          <p:nvPr/>
        </p:nvPicPr>
        <p:blipFill>
          <a:blip r:embed="rId2" cstate="print"/>
          <a:stretch>
            <a:fillRect/>
          </a:stretch>
        </p:blipFill>
        <p:spPr>
          <a:xfrm>
            <a:off x="1854953" y="1186003"/>
            <a:ext cx="4763129" cy="5358520"/>
          </a:xfrm>
          <a:prstGeom prst="rect">
            <a:avLst/>
          </a:prstGeom>
        </p:spPr>
      </p:pic>
      <p:sp>
        <p:nvSpPr>
          <p:cNvPr id="6" name="TextBox 5"/>
          <p:cNvSpPr txBox="1"/>
          <p:nvPr/>
        </p:nvSpPr>
        <p:spPr>
          <a:xfrm>
            <a:off x="6075698" y="6487312"/>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VIIRS Ice Detection – Day and Night</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6" name="Picture 5" descr="20120620_000014_npp_viirs_True-Color_ChukchiSea_covg100p00.jpg"/>
          <p:cNvPicPr>
            <a:picLocks noChangeAspect="1"/>
          </p:cNvPicPr>
          <p:nvPr/>
        </p:nvPicPr>
        <p:blipFill>
          <a:blip r:embed="rId2" cstate="print"/>
          <a:stretch>
            <a:fillRect/>
          </a:stretch>
        </p:blipFill>
        <p:spPr>
          <a:xfrm>
            <a:off x="-286327" y="1127110"/>
            <a:ext cx="5587654" cy="4309450"/>
          </a:xfrm>
          <a:prstGeom prst="rect">
            <a:avLst/>
          </a:prstGeom>
        </p:spPr>
      </p:pic>
      <p:pic>
        <p:nvPicPr>
          <p:cNvPr id="7" name="Picture 6" descr="sea_ice-2.jpg"/>
          <p:cNvPicPr>
            <a:picLocks noChangeAspect="1"/>
          </p:cNvPicPr>
          <p:nvPr/>
        </p:nvPicPr>
        <p:blipFill>
          <a:blip r:embed="rId3" cstate="print"/>
          <a:stretch>
            <a:fillRect/>
          </a:stretch>
        </p:blipFill>
        <p:spPr>
          <a:xfrm>
            <a:off x="4642901" y="2771592"/>
            <a:ext cx="6667500" cy="3752850"/>
          </a:xfrm>
          <a:prstGeom prst="rect">
            <a:avLst/>
          </a:prstGeom>
        </p:spPr>
      </p:pic>
      <p:sp>
        <p:nvSpPr>
          <p:cNvPr id="8" name="TextBox 7"/>
          <p:cNvSpPr txBox="1"/>
          <p:nvPr/>
        </p:nvSpPr>
        <p:spPr>
          <a:xfrm>
            <a:off x="461818" y="5754254"/>
            <a:ext cx="732893" cy="461665"/>
          </a:xfrm>
          <a:prstGeom prst="rect">
            <a:avLst/>
          </a:prstGeom>
          <a:noFill/>
        </p:spPr>
        <p:txBody>
          <a:bodyPr wrap="none" rtlCol="0">
            <a:spAutoFit/>
          </a:bodyPr>
          <a:lstStyle/>
          <a:p>
            <a:r>
              <a:rPr lang="en-US" dirty="0" smtClean="0"/>
              <a:t>Day</a:t>
            </a:r>
            <a:endParaRPr lang="en-US" dirty="0"/>
          </a:p>
        </p:txBody>
      </p:sp>
      <p:sp>
        <p:nvSpPr>
          <p:cNvPr id="9" name="TextBox 8"/>
          <p:cNvSpPr txBox="1"/>
          <p:nvPr/>
        </p:nvSpPr>
        <p:spPr>
          <a:xfrm>
            <a:off x="7758546" y="2142836"/>
            <a:ext cx="904415" cy="461665"/>
          </a:xfrm>
          <a:prstGeom prst="rect">
            <a:avLst/>
          </a:prstGeom>
          <a:noFill/>
        </p:spPr>
        <p:txBody>
          <a:bodyPr wrap="none" rtlCol="0">
            <a:spAutoFit/>
          </a:bodyPr>
          <a:lstStyle/>
          <a:p>
            <a:r>
              <a:rPr lang="en-US" dirty="0" smtClean="0"/>
              <a:t>Night</a:t>
            </a:r>
            <a:endParaRPr lang="en-US" dirty="0"/>
          </a:p>
        </p:txBody>
      </p:sp>
      <p:sp>
        <p:nvSpPr>
          <p:cNvPr id="10" name="TextBox 9"/>
          <p:cNvSpPr txBox="1"/>
          <p:nvPr/>
        </p:nvSpPr>
        <p:spPr>
          <a:xfrm>
            <a:off x="6075698" y="6487312"/>
            <a:ext cx="1645002" cy="246221"/>
          </a:xfrm>
          <a:prstGeom prst="rect">
            <a:avLst/>
          </a:prstGeom>
          <a:noFill/>
        </p:spPr>
        <p:txBody>
          <a:bodyPr wrap="none" rtlCol="0">
            <a:spAutoFit/>
          </a:bodyPr>
          <a:lstStyle/>
          <a:p>
            <a:r>
              <a:rPr lang="en-US" sz="1000" dirty="0" smtClean="0"/>
              <a:t>Images courtesy of NASA</a:t>
            </a:r>
            <a:endParaRPr lang="en-US" sz="10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Understanding the environment provides direct benefits to people in terms of safety, quality of life, and future needs</a:t>
            </a:r>
          </a:p>
          <a:p>
            <a:r>
              <a:rPr lang="en-US" dirty="0" smtClean="0"/>
              <a:t>Measuring the environment in great detail allows people to understand its current state and predict its future</a:t>
            </a:r>
          </a:p>
          <a:p>
            <a:r>
              <a:rPr lang="en-US" dirty="0" smtClean="0"/>
              <a:t>Only way to measure the entire globe in detail is by using remote sensing techniques</a:t>
            </a:r>
          </a:p>
          <a:p>
            <a:r>
              <a:rPr lang="en-US" dirty="0" smtClean="0"/>
              <a:t>Understanding how electromagnetic energy interacts with the environment makes remote sensing possible</a:t>
            </a:r>
          </a:p>
          <a:p>
            <a:r>
              <a:rPr lang="en-US" dirty="0" smtClean="0"/>
              <a:t>Engineering brings it all together – building sensors, flying satellites, processing the data, making forecasts, delivering the information</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Interactive blue marble  </a:t>
            </a:r>
            <a:r>
              <a:rPr lang="en-US" sz="2000" dirty="0" smtClean="0">
                <a:hlinkClick r:id="rId2"/>
              </a:rPr>
              <a:t>http://www.raytheon.com/newsroom/technology/rtn12_bluemarble/</a:t>
            </a:r>
            <a:endParaRPr lang="en-US" dirty="0" smtClean="0"/>
          </a:p>
          <a:p>
            <a:r>
              <a:rPr lang="en-US" dirty="0" smtClean="0"/>
              <a:t>S-NPP information</a:t>
            </a:r>
          </a:p>
          <a:p>
            <a:pPr>
              <a:buNone/>
            </a:pPr>
            <a:r>
              <a:rPr lang="en-US" dirty="0" smtClean="0"/>
              <a:t>   </a:t>
            </a:r>
            <a:r>
              <a:rPr lang="en-US" dirty="0" smtClean="0">
                <a:hlinkClick r:id="rId3"/>
              </a:rPr>
              <a:t>http://npp.gsfc.nasa.gov/suomi.html</a:t>
            </a:r>
            <a:endParaRPr lang="en-US" dirty="0" smtClean="0"/>
          </a:p>
          <a:p>
            <a:pPr>
              <a:buNone/>
            </a:pPr>
            <a:r>
              <a:rPr lang="en-US" dirty="0" smtClean="0"/>
              <a:t>   </a:t>
            </a:r>
            <a:r>
              <a:rPr lang="en-US" dirty="0" smtClean="0">
                <a:hlinkClick r:id="rId4"/>
              </a:rPr>
              <a:t>http://www.nasa.gov/mission_pages/NPP/main/</a:t>
            </a:r>
            <a:endParaRPr lang="en-US" dirty="0" smtClean="0"/>
          </a:p>
          <a:p>
            <a:r>
              <a:rPr lang="en-US" dirty="0" smtClean="0"/>
              <a:t>Instrument overviews</a:t>
            </a:r>
          </a:p>
          <a:p>
            <a:pPr>
              <a:buNone/>
            </a:pPr>
            <a:r>
              <a:rPr lang="en-US" dirty="0" smtClean="0"/>
              <a:t>   </a:t>
            </a:r>
            <a:r>
              <a:rPr lang="en-US" dirty="0" smtClean="0">
                <a:hlinkClick r:id="rId5"/>
              </a:rPr>
              <a:t>http://npp.gsfc.nasa.gov/viirs.html</a:t>
            </a:r>
            <a:r>
              <a:rPr lang="en-US" dirty="0" smtClean="0"/>
              <a:t>  </a:t>
            </a:r>
            <a:r>
              <a:rPr lang="en-US" dirty="0" smtClean="0">
                <a:hlinkClick r:id="rId6"/>
              </a:rPr>
              <a:t>http://npp.gsfc.nasa.gov/cris.html</a:t>
            </a:r>
            <a:r>
              <a:rPr lang="en-US" dirty="0" smtClean="0"/>
              <a:t>  </a:t>
            </a:r>
            <a:r>
              <a:rPr lang="en-US" dirty="0" smtClean="0">
                <a:hlinkClick r:id="rId7"/>
              </a:rPr>
              <a:t>http://npp.gsfc.nasa.gov/atms.html</a:t>
            </a:r>
            <a:r>
              <a:rPr lang="en-US" dirty="0" smtClean="0"/>
              <a:t>  </a:t>
            </a:r>
            <a:r>
              <a:rPr lang="en-US" dirty="0" smtClean="0">
                <a:hlinkClick r:id="rId8"/>
              </a:rPr>
              <a:t>http://npp.gsfc.nasa.gov/omps.html</a:t>
            </a:r>
            <a:r>
              <a:rPr lang="en-US" dirty="0" smtClean="0"/>
              <a:t>  </a:t>
            </a:r>
            <a:r>
              <a:rPr lang="en-US" dirty="0" smtClean="0">
                <a:hlinkClick r:id="rId9"/>
              </a:rPr>
              <a:t>http://npp.gsfc.nasa.gov/ceres.html</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234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Observation – what’s that?</a:t>
            </a:r>
            <a:endParaRPr lang="en-US" dirty="0"/>
          </a:p>
        </p:txBody>
      </p:sp>
      <p:sp>
        <p:nvSpPr>
          <p:cNvPr id="3" name="Content Placeholder 2"/>
          <p:cNvSpPr>
            <a:spLocks noGrp="1"/>
          </p:cNvSpPr>
          <p:nvPr>
            <p:ph idx="1"/>
          </p:nvPr>
        </p:nvSpPr>
        <p:spPr>
          <a:xfrm>
            <a:off x="304800" y="1095375"/>
            <a:ext cx="4077077" cy="4787900"/>
          </a:xfrm>
        </p:spPr>
        <p:txBody>
          <a:bodyPr/>
          <a:lstStyle/>
          <a:p>
            <a:r>
              <a:rPr lang="en-US" b="1" dirty="0" smtClean="0"/>
              <a:t>Earth observation </a:t>
            </a:r>
            <a:r>
              <a:rPr lang="en-US" dirty="0" smtClean="0"/>
              <a:t>is the gathering of information about planet Earth’s physical, chemical and biological systems via </a:t>
            </a:r>
            <a:r>
              <a:rPr lang="en-US" u="sng" dirty="0" smtClean="0"/>
              <a:t>remote sensing</a:t>
            </a:r>
            <a:r>
              <a:rPr lang="en-US" dirty="0" smtClean="0"/>
              <a:t> technologies </a:t>
            </a:r>
          </a:p>
          <a:p>
            <a:r>
              <a:rPr lang="en-US" b="1" dirty="0" smtClean="0"/>
              <a:t>Remote sensing</a:t>
            </a:r>
            <a:r>
              <a:rPr lang="en-US" dirty="0" smtClean="0"/>
              <a:t> is the acquisition of information about an object or phenomenon without making physical contact with the object </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arctic_vir_2012147_lrg.jpg"/>
          <p:cNvPicPr>
            <a:picLocks noChangeAspect="1"/>
          </p:cNvPicPr>
          <p:nvPr/>
        </p:nvPicPr>
        <p:blipFill>
          <a:blip r:embed="rId2" cstate="print"/>
          <a:stretch>
            <a:fillRect/>
          </a:stretch>
        </p:blipFill>
        <p:spPr>
          <a:xfrm>
            <a:off x="4282290" y="1482507"/>
            <a:ext cx="4651216" cy="4651216"/>
          </a:xfrm>
          <a:prstGeom prst="rect">
            <a:avLst/>
          </a:prstGeom>
        </p:spPr>
      </p:pic>
      <p:sp>
        <p:nvSpPr>
          <p:cNvPr id="6" name="TextBox 5"/>
          <p:cNvSpPr txBox="1"/>
          <p:nvPr/>
        </p:nvSpPr>
        <p:spPr>
          <a:xfrm>
            <a:off x="7352237" y="6242868"/>
            <a:ext cx="1580882" cy="246221"/>
          </a:xfrm>
          <a:prstGeom prst="rect">
            <a:avLst/>
          </a:prstGeom>
          <a:noFill/>
        </p:spPr>
        <p:txBody>
          <a:bodyPr wrap="none" rtlCol="0">
            <a:spAutoFit/>
          </a:bodyPr>
          <a:lstStyle/>
          <a:p>
            <a:r>
              <a:rPr lang="en-US" sz="1000" dirty="0" smtClean="0"/>
              <a:t>Image courtesy of NASA</a:t>
            </a:r>
            <a:endParaRPr lang="en-US" sz="10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Earth Observation Missions</a:t>
            </a:r>
            <a:endParaRPr lang="en-US" dirty="0"/>
          </a:p>
        </p:txBody>
      </p:sp>
      <p:sp>
        <p:nvSpPr>
          <p:cNvPr id="3" name="Content Placeholder 2"/>
          <p:cNvSpPr>
            <a:spLocks noGrp="1"/>
          </p:cNvSpPr>
          <p:nvPr>
            <p:ph idx="1"/>
          </p:nvPr>
        </p:nvSpPr>
        <p:spPr>
          <a:xfrm>
            <a:off x="304800" y="1095375"/>
            <a:ext cx="4393949" cy="4787900"/>
          </a:xfrm>
        </p:spPr>
        <p:txBody>
          <a:bodyPr/>
          <a:lstStyle/>
          <a:p>
            <a:r>
              <a:rPr lang="en-US" sz="2000" dirty="0" smtClean="0"/>
              <a:t>Weather </a:t>
            </a:r>
          </a:p>
          <a:p>
            <a:pPr lvl="1"/>
            <a:r>
              <a:rPr lang="en-US" sz="1800" dirty="0" smtClean="0"/>
              <a:t>Geostationary</a:t>
            </a:r>
          </a:p>
          <a:p>
            <a:pPr lvl="1"/>
            <a:r>
              <a:rPr lang="en-US" sz="1800" dirty="0" smtClean="0"/>
              <a:t>Polar Orbiting</a:t>
            </a:r>
          </a:p>
          <a:p>
            <a:r>
              <a:rPr lang="en-US" sz="2000" dirty="0" smtClean="0"/>
              <a:t>Climate</a:t>
            </a:r>
          </a:p>
          <a:p>
            <a:r>
              <a:rPr lang="en-US" sz="2000" dirty="0" smtClean="0"/>
              <a:t>Land Use</a:t>
            </a:r>
          </a:p>
          <a:p>
            <a:pPr lvl="1"/>
            <a:r>
              <a:rPr lang="en-US" sz="1800" dirty="0" smtClean="0"/>
              <a:t>Vegetation</a:t>
            </a:r>
          </a:p>
          <a:p>
            <a:pPr lvl="1"/>
            <a:r>
              <a:rPr lang="en-US" sz="1800" dirty="0" smtClean="0"/>
              <a:t>Urbanization</a:t>
            </a:r>
          </a:p>
          <a:p>
            <a:r>
              <a:rPr lang="en-US" sz="2000" dirty="0" smtClean="0"/>
              <a:t>Ocean</a:t>
            </a:r>
          </a:p>
          <a:p>
            <a:pPr lvl="1"/>
            <a:r>
              <a:rPr lang="en-US" sz="1800" dirty="0" smtClean="0"/>
              <a:t>Biology</a:t>
            </a:r>
          </a:p>
          <a:p>
            <a:pPr lvl="1"/>
            <a:r>
              <a:rPr lang="en-US" sz="1800" dirty="0" smtClean="0"/>
              <a:t>Winds and currents</a:t>
            </a:r>
          </a:p>
          <a:p>
            <a:pPr lvl="1"/>
            <a:r>
              <a:rPr lang="en-US" sz="1800" dirty="0" smtClean="0"/>
              <a:t>Ice</a:t>
            </a:r>
          </a:p>
          <a:p>
            <a:r>
              <a:rPr lang="en-US" sz="2000" dirty="0" smtClean="0"/>
              <a:t>Intelligence, Surveillance, &amp; Reconnaissance (ISR)</a:t>
            </a:r>
          </a:p>
          <a:p>
            <a:pPr lvl="1"/>
            <a:r>
              <a:rPr lang="en-US" sz="1800" dirty="0" smtClean="0"/>
              <a:t>Imagery</a:t>
            </a:r>
          </a:p>
          <a:p>
            <a:pPr lvl="1"/>
            <a:r>
              <a:rPr lang="en-US" sz="1800" dirty="0" smtClean="0"/>
              <a:t>Signals</a:t>
            </a:r>
            <a:endParaRPr lang="en-US" sz="1800"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20130613__20130614_A18_BZ14DIGIGLOBE~p1.jpg"/>
          <p:cNvPicPr>
            <a:picLocks noChangeAspect="1"/>
          </p:cNvPicPr>
          <p:nvPr/>
        </p:nvPicPr>
        <p:blipFill>
          <a:blip r:embed="rId2" cstate="print"/>
          <a:stretch>
            <a:fillRect/>
          </a:stretch>
        </p:blipFill>
        <p:spPr>
          <a:xfrm>
            <a:off x="3942784" y="1387444"/>
            <a:ext cx="4787020" cy="4787020"/>
          </a:xfrm>
          <a:prstGeom prst="rect">
            <a:avLst/>
          </a:prstGeom>
        </p:spPr>
      </p:pic>
      <p:sp>
        <p:nvSpPr>
          <p:cNvPr id="6" name="TextBox 5"/>
          <p:cNvSpPr txBox="1"/>
          <p:nvPr/>
        </p:nvSpPr>
        <p:spPr>
          <a:xfrm>
            <a:off x="7515199" y="6224761"/>
            <a:ext cx="1234633" cy="246221"/>
          </a:xfrm>
          <a:prstGeom prst="rect">
            <a:avLst/>
          </a:prstGeom>
          <a:noFill/>
        </p:spPr>
        <p:txBody>
          <a:bodyPr wrap="none" rtlCol="0">
            <a:spAutoFit/>
          </a:bodyPr>
          <a:lstStyle/>
          <a:p>
            <a:r>
              <a:rPr lang="en-US" sz="1000" dirty="0" err="1" smtClean="0"/>
              <a:t>Digitalglobe</a:t>
            </a:r>
            <a:r>
              <a:rPr lang="en-US" sz="1000" dirty="0" smtClean="0"/>
              <a:t> image</a:t>
            </a:r>
            <a:endParaRPr lang="en-US" sz="1000"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Weather and Climate</a:t>
            </a:r>
            <a:endParaRPr lang="en-US" dirty="0"/>
          </a:p>
        </p:txBody>
      </p:sp>
      <p:sp>
        <p:nvSpPr>
          <p:cNvPr id="3" name="Content Placeholder 2"/>
          <p:cNvSpPr>
            <a:spLocks noGrp="1"/>
          </p:cNvSpPr>
          <p:nvPr>
            <p:ph idx="1"/>
          </p:nvPr>
        </p:nvSpPr>
        <p:spPr/>
        <p:txBody>
          <a:bodyPr/>
          <a:lstStyle/>
          <a:p>
            <a:r>
              <a:rPr lang="en-US" dirty="0" smtClean="0"/>
              <a:t>Who wants environmental information?</a:t>
            </a:r>
          </a:p>
          <a:p>
            <a:r>
              <a:rPr lang="en-US" dirty="0" smtClean="0"/>
              <a:t>How does environmental information get to these people?</a:t>
            </a:r>
          </a:p>
          <a:p>
            <a:r>
              <a:rPr lang="en-US" dirty="0" smtClean="0"/>
              <a:t>Why is technology so important?</a:t>
            </a:r>
          </a:p>
          <a:p>
            <a:r>
              <a:rPr lang="en-US" dirty="0" smtClean="0"/>
              <a:t>How do people benefit?</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EF1 Tornado Centennial June 7 2009.jpg"/>
          <p:cNvPicPr>
            <a:picLocks noChangeAspect="1"/>
          </p:cNvPicPr>
          <p:nvPr/>
        </p:nvPicPr>
        <p:blipFill>
          <a:blip r:embed="rId2" cstate="print"/>
          <a:stretch>
            <a:fillRect/>
          </a:stretch>
        </p:blipFill>
        <p:spPr>
          <a:xfrm>
            <a:off x="1036056" y="3132498"/>
            <a:ext cx="2413880" cy="3218507"/>
          </a:xfrm>
          <a:prstGeom prst="rect">
            <a:avLst/>
          </a:prstGeom>
        </p:spPr>
      </p:pic>
      <p:pic>
        <p:nvPicPr>
          <p:cNvPr id="6" name="Picture 5" descr="DSC_3037.jpg"/>
          <p:cNvPicPr>
            <a:picLocks noChangeAspect="1"/>
          </p:cNvPicPr>
          <p:nvPr/>
        </p:nvPicPr>
        <p:blipFill>
          <a:blip r:embed="rId3" cstate="print"/>
          <a:stretch>
            <a:fillRect/>
          </a:stretch>
        </p:blipFill>
        <p:spPr>
          <a:xfrm>
            <a:off x="3837542" y="3250195"/>
            <a:ext cx="4555019" cy="3035813"/>
          </a:xfrm>
          <a:prstGeom prst="rect">
            <a:avLst/>
          </a:prstGeom>
        </p:spPr>
      </p:pic>
      <p:sp>
        <p:nvSpPr>
          <p:cNvPr id="7" name="TextBox 6"/>
          <p:cNvSpPr txBox="1"/>
          <p:nvPr/>
        </p:nvSpPr>
        <p:spPr>
          <a:xfrm>
            <a:off x="6311088" y="6333403"/>
            <a:ext cx="1922321" cy="246221"/>
          </a:xfrm>
          <a:prstGeom prst="rect">
            <a:avLst/>
          </a:prstGeom>
          <a:noFill/>
        </p:spPr>
        <p:txBody>
          <a:bodyPr wrap="none" rtlCol="0">
            <a:spAutoFit/>
          </a:bodyPr>
          <a:lstStyle/>
          <a:p>
            <a:r>
              <a:rPr lang="en-US" sz="1000" dirty="0" smtClean="0"/>
              <a:t>Photos © Kerry D. Grant, 2014</a:t>
            </a:r>
            <a:endParaRPr lang="en-US" sz="10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sz="2400" dirty="0" smtClean="0">
                <a:solidFill>
                  <a:schemeClr val="accent1"/>
                </a:solidFill>
              </a:rPr>
              <a:t>Activity:</a:t>
            </a:r>
            <a:r>
              <a:rPr lang="en-US" sz="2400" dirty="0" smtClean="0"/>
              <a:t> Choosing Environmental Parameters to Describe a Given Location</a:t>
            </a:r>
          </a:p>
        </p:txBody>
      </p:sp>
      <p:sp>
        <p:nvSpPr>
          <p:cNvPr id="9221" name="Rectangle 3"/>
          <p:cNvSpPr>
            <a:spLocks noGrp="1" noChangeArrowheads="1"/>
          </p:cNvSpPr>
          <p:nvPr>
            <p:ph type="body" idx="1"/>
          </p:nvPr>
        </p:nvSpPr>
        <p:spPr>
          <a:xfrm>
            <a:off x="304800" y="1095375"/>
            <a:ext cx="8534400" cy="5294313"/>
          </a:xfrm>
        </p:spPr>
        <p:txBody>
          <a:bodyPr/>
          <a:lstStyle/>
          <a:p>
            <a:pPr eaLnBrk="1" hangingPunct="1">
              <a:lnSpc>
                <a:spcPct val="90000"/>
              </a:lnSpc>
            </a:pPr>
            <a:r>
              <a:rPr lang="en-US" sz="2000" b="1" dirty="0" smtClean="0">
                <a:solidFill>
                  <a:schemeClr val="accent1"/>
                </a:solidFill>
              </a:rPr>
              <a:t>Preparation for the activity</a:t>
            </a:r>
          </a:p>
          <a:p>
            <a:pPr lvl="1" eaLnBrk="1" hangingPunct="1">
              <a:lnSpc>
                <a:spcPct val="90000"/>
              </a:lnSpc>
            </a:pPr>
            <a:r>
              <a:rPr lang="en-US" sz="1800" dirty="0" smtClean="0"/>
              <a:t>Form a team</a:t>
            </a:r>
          </a:p>
          <a:p>
            <a:pPr lvl="1" eaLnBrk="1" hangingPunct="1">
              <a:lnSpc>
                <a:spcPct val="90000"/>
              </a:lnSpc>
            </a:pPr>
            <a:r>
              <a:rPr lang="en-US" sz="1800" dirty="0" smtClean="0"/>
              <a:t>Each team will elect a spokesperson</a:t>
            </a:r>
          </a:p>
          <a:p>
            <a:pPr lvl="1" eaLnBrk="1" hangingPunct="1">
              <a:lnSpc>
                <a:spcPct val="90000"/>
              </a:lnSpc>
            </a:pPr>
            <a:r>
              <a:rPr lang="en-US" sz="1800" dirty="0" smtClean="0"/>
              <a:t>Total time to complete activity: 15 minutes</a:t>
            </a:r>
          </a:p>
          <a:p>
            <a:pPr eaLnBrk="1" hangingPunct="1">
              <a:lnSpc>
                <a:spcPct val="90000"/>
              </a:lnSpc>
            </a:pPr>
            <a:r>
              <a:rPr lang="en-US" sz="2000" b="1" dirty="0" smtClean="0">
                <a:solidFill>
                  <a:schemeClr val="accent1"/>
                </a:solidFill>
              </a:rPr>
              <a:t>Description of activity</a:t>
            </a:r>
          </a:p>
          <a:p>
            <a:pPr lvl="1" eaLnBrk="1" hangingPunct="1">
              <a:lnSpc>
                <a:spcPct val="90000"/>
              </a:lnSpc>
            </a:pPr>
            <a:r>
              <a:rPr lang="en-US" sz="1800" dirty="0" smtClean="0"/>
              <a:t>Each team will be assigned a city (or location)</a:t>
            </a:r>
          </a:p>
          <a:p>
            <a:pPr lvl="1" eaLnBrk="1" hangingPunct="1">
              <a:lnSpc>
                <a:spcPct val="90000"/>
              </a:lnSpc>
            </a:pPr>
            <a:r>
              <a:rPr lang="en-US" sz="1800" dirty="0" smtClean="0"/>
              <a:t>Each team will brainstorm and provide 5 environmental parameters for their assigned city</a:t>
            </a:r>
          </a:p>
          <a:p>
            <a:pPr lvl="1" eaLnBrk="1" hangingPunct="1">
              <a:lnSpc>
                <a:spcPct val="90000"/>
              </a:lnSpc>
            </a:pPr>
            <a:r>
              <a:rPr lang="en-US" sz="1800" dirty="0" smtClean="0"/>
              <a:t>Each team will discuss their parameters with the class</a:t>
            </a:r>
          </a:p>
          <a:p>
            <a:pPr lvl="1" eaLnBrk="1" hangingPunct="1">
              <a:lnSpc>
                <a:spcPct val="90000"/>
              </a:lnSpc>
            </a:pPr>
            <a:r>
              <a:rPr lang="en-US" sz="1800" dirty="0" smtClean="0"/>
              <a:t>The class gets to guess the team’s location</a:t>
            </a:r>
          </a:p>
          <a:p>
            <a:pPr>
              <a:lnSpc>
                <a:spcPct val="90000"/>
              </a:lnSpc>
              <a:buNone/>
            </a:pPr>
            <a:endParaRPr lang="en-US" sz="22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facts about weather impacts</a:t>
            </a:r>
            <a:endParaRPr lang="en-US" dirty="0"/>
          </a:p>
        </p:txBody>
      </p:sp>
      <p:sp>
        <p:nvSpPr>
          <p:cNvPr id="3" name="Content Placeholder 2"/>
          <p:cNvSpPr>
            <a:spLocks noGrp="1"/>
          </p:cNvSpPr>
          <p:nvPr>
            <p:ph idx="1"/>
          </p:nvPr>
        </p:nvSpPr>
        <p:spPr/>
        <p:txBody>
          <a:bodyPr/>
          <a:lstStyle/>
          <a:p>
            <a:r>
              <a:rPr lang="en-US" dirty="0" smtClean="0"/>
              <a:t>Weather disasters with impacts exceeding $1 billion have hit the US 151 times since 1980.</a:t>
            </a:r>
          </a:p>
          <a:p>
            <a:r>
              <a:rPr lang="en-US" dirty="0" smtClean="0"/>
              <a:t>Federal disaster declarations have risen from 65 in 2004 to 98 in 2012</a:t>
            </a:r>
          </a:p>
          <a:p>
            <a:r>
              <a:rPr lang="en-US" dirty="0" smtClean="0"/>
              <a:t>Average value of all US daily weather forecast information is around $109 per household; $11.4 billion in total</a:t>
            </a:r>
            <a:endParaRPr lang="en-US" dirty="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mudslide9_1376107041971_698974_ver1_0_640_480.jpg"/>
          <p:cNvPicPr>
            <a:picLocks noChangeAspect="1"/>
          </p:cNvPicPr>
          <p:nvPr/>
        </p:nvPicPr>
        <p:blipFill>
          <a:blip r:embed="rId2" cstate="print"/>
          <a:stretch>
            <a:fillRect/>
          </a:stretch>
        </p:blipFill>
        <p:spPr>
          <a:xfrm>
            <a:off x="627706" y="3558012"/>
            <a:ext cx="3693814" cy="2770360"/>
          </a:xfrm>
          <a:prstGeom prst="rect">
            <a:avLst/>
          </a:prstGeom>
        </p:spPr>
      </p:pic>
      <p:pic>
        <p:nvPicPr>
          <p:cNvPr id="6" name="Picture 5" descr="RAW_Video_Black_Forest_Fire_660030003_428110_ver1_0_640_480.jpg"/>
          <p:cNvPicPr>
            <a:picLocks noChangeAspect="1"/>
          </p:cNvPicPr>
          <p:nvPr/>
        </p:nvPicPr>
        <p:blipFill>
          <a:blip r:embed="rId3" cstate="print"/>
          <a:stretch>
            <a:fillRect/>
          </a:stretch>
        </p:blipFill>
        <p:spPr>
          <a:xfrm>
            <a:off x="4662535" y="3558013"/>
            <a:ext cx="3819555" cy="2864666"/>
          </a:xfrm>
          <a:prstGeom prst="rect">
            <a:avLst/>
          </a:prstGeom>
        </p:spPr>
      </p:pic>
      <p:sp>
        <p:nvSpPr>
          <p:cNvPr id="7" name="TextBox 6"/>
          <p:cNvSpPr txBox="1"/>
          <p:nvPr/>
        </p:nvSpPr>
        <p:spPr>
          <a:xfrm>
            <a:off x="5867461" y="6414884"/>
            <a:ext cx="2751074" cy="246221"/>
          </a:xfrm>
          <a:prstGeom prst="rect">
            <a:avLst/>
          </a:prstGeom>
          <a:noFill/>
        </p:spPr>
        <p:txBody>
          <a:bodyPr wrap="none" rtlCol="0">
            <a:spAutoFit/>
          </a:bodyPr>
          <a:lstStyle/>
          <a:p>
            <a:r>
              <a:rPr lang="en-US" sz="1000" dirty="0" smtClean="0"/>
              <a:t>Photos courtesy of CBS 4 (Colorado Springs)</a:t>
            </a:r>
            <a:endParaRPr lang="en-US" sz="1000"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life better today?</a:t>
            </a:r>
            <a:endParaRPr lang="en-US" dirty="0"/>
          </a:p>
        </p:txBody>
      </p:sp>
      <p:sp>
        <p:nvSpPr>
          <p:cNvPr id="3" name="Content Placeholder 2"/>
          <p:cNvSpPr>
            <a:spLocks noGrp="1"/>
          </p:cNvSpPr>
          <p:nvPr>
            <p:ph idx="1"/>
          </p:nvPr>
        </p:nvSpPr>
        <p:spPr>
          <a:xfrm>
            <a:off x="304800" y="1095375"/>
            <a:ext cx="4928103" cy="2526011"/>
          </a:xfrm>
        </p:spPr>
        <p:txBody>
          <a:bodyPr/>
          <a:lstStyle/>
          <a:p>
            <a:r>
              <a:rPr lang="en-US" dirty="0" smtClean="0"/>
              <a:t>Weather forecasts have become more accurate</a:t>
            </a:r>
          </a:p>
          <a:p>
            <a:r>
              <a:rPr lang="en-US" dirty="0" smtClean="0"/>
              <a:t>Weather forecasts can be made further out in time</a:t>
            </a:r>
          </a:p>
          <a:p>
            <a:r>
              <a:rPr lang="en-US" dirty="0" smtClean="0"/>
              <a:t>Climate forecasts are more accurate</a:t>
            </a:r>
          </a:p>
          <a:p>
            <a:endParaRPr lang="en-US" dirty="0" smtClean="0"/>
          </a:p>
          <a:p>
            <a:endParaRPr lang="en-US" dirty="0" smtClean="0"/>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fld id="{299B4E82-64B7-4410-8708-1546E022E925}" type="datetime1">
              <a:rPr lang="en-US" smtClean="0"/>
              <a:pPr>
                <a:defRPr/>
              </a:pPr>
              <a:t>5/29/2014</a:t>
            </a:fld>
            <a:endParaRPr lang="en-US"/>
          </a:p>
        </p:txBody>
      </p:sp>
      <p:pic>
        <p:nvPicPr>
          <p:cNvPr id="5" name="Picture 4" descr="p2001b959g23001.jpg"/>
          <p:cNvPicPr>
            <a:picLocks noChangeAspect="1"/>
          </p:cNvPicPr>
          <p:nvPr/>
        </p:nvPicPr>
        <p:blipFill>
          <a:blip r:embed="rId2" cstate="print"/>
          <a:stretch>
            <a:fillRect/>
          </a:stretch>
        </p:blipFill>
        <p:spPr>
          <a:xfrm>
            <a:off x="4888871" y="1091707"/>
            <a:ext cx="4141584" cy="2399710"/>
          </a:xfrm>
          <a:prstGeom prst="rect">
            <a:avLst/>
          </a:prstGeom>
        </p:spPr>
      </p:pic>
      <p:sp>
        <p:nvSpPr>
          <p:cNvPr id="7" name="Content Placeholder 2"/>
          <p:cNvSpPr txBox="1">
            <a:spLocks/>
          </p:cNvSpPr>
          <p:nvPr/>
        </p:nvSpPr>
        <p:spPr bwMode="auto">
          <a:xfrm>
            <a:off x="267077" y="3674104"/>
            <a:ext cx="8550998" cy="25260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r>
              <a:rPr lang="en-US" dirty="0" smtClean="0"/>
              <a:t>These technology driven changes allow people to plan better</a:t>
            </a:r>
          </a:p>
          <a:p>
            <a:pPr marL="917575" lvl="1" indent="-455613">
              <a:buFont typeface="Courier New" pitchFamily="49" charset="0"/>
              <a:buChar char="o"/>
            </a:pPr>
            <a:r>
              <a:rPr lang="en-US" dirty="0" smtClean="0"/>
              <a:t>Prepare for bad weather events (blizzards, hurricanes, tornados)</a:t>
            </a:r>
          </a:p>
          <a:p>
            <a:pPr marL="917575" lvl="1" indent="-455613">
              <a:buFont typeface="Courier New" pitchFamily="49" charset="0"/>
              <a:buChar char="o"/>
            </a:pPr>
            <a:r>
              <a:rPr lang="en-US" dirty="0" smtClean="0"/>
              <a:t>Plan for changes in climate (longer periods of drought, more violent weather, rising sea levels)</a:t>
            </a:r>
          </a:p>
          <a:p>
            <a:pPr marL="917575" lvl="1" indent="-455613">
              <a:buFont typeface="Courier New" pitchFamily="49" charset="0"/>
              <a:buChar char="o"/>
            </a:pPr>
            <a:r>
              <a:rPr lang="en-US" dirty="0" smtClean="0"/>
              <a:t>Schedule outdoor activities (want to go swimming?  climb a mountain? fly a kite?)</a:t>
            </a: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230188" marR="0" lvl="0" indent="-230188" algn="l" defTabSz="914400" rtl="0" eaLnBrk="1" fontAlgn="base" latinLnBrk="0" hangingPunct="1">
              <a:lnSpc>
                <a:spcPct val="100000"/>
              </a:lnSpc>
              <a:spcBef>
                <a:spcPct val="20000"/>
              </a:spcBef>
              <a:spcAft>
                <a:spcPct val="0"/>
              </a:spcAft>
              <a:buClr>
                <a:schemeClr val="tx1"/>
              </a:buClr>
              <a:buSzPct val="60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271463" y="223838"/>
            <a:ext cx="7042150" cy="762000"/>
          </a:xfrm>
        </p:spPr>
        <p:txBody>
          <a:bodyPr/>
          <a:lstStyle/>
          <a:p>
            <a:pPr eaLnBrk="1" hangingPunct="1"/>
            <a:r>
              <a:rPr lang="en-US" smtClean="0"/>
              <a:t>Building A More Capable System </a:t>
            </a:r>
            <a:br>
              <a:rPr lang="en-US" smtClean="0"/>
            </a:br>
            <a:r>
              <a:rPr lang="en-US" smtClean="0"/>
              <a:t>The Historical Context</a:t>
            </a:r>
          </a:p>
        </p:txBody>
      </p:sp>
      <p:pic>
        <p:nvPicPr>
          <p:cNvPr id="12293" name="Picture 3" descr="tiros1"/>
          <p:cNvPicPr>
            <a:picLocks noChangeAspect="1" noChangeArrowheads="1"/>
          </p:cNvPicPr>
          <p:nvPr/>
        </p:nvPicPr>
        <p:blipFill>
          <a:blip r:embed="rId3" cstate="print"/>
          <a:srcRect l="9265" t="14540" r="5565" b="2710"/>
          <a:stretch>
            <a:fillRect/>
          </a:stretch>
        </p:blipFill>
        <p:spPr bwMode="auto">
          <a:xfrm>
            <a:off x="204788" y="1779588"/>
            <a:ext cx="4251325" cy="4373562"/>
          </a:xfrm>
          <a:prstGeom prst="rect">
            <a:avLst/>
          </a:prstGeom>
          <a:noFill/>
          <a:ln w="9525">
            <a:noFill/>
            <a:miter lim="800000"/>
            <a:headEnd/>
            <a:tailEnd/>
          </a:ln>
        </p:spPr>
      </p:pic>
      <p:sp>
        <p:nvSpPr>
          <p:cNvPr id="12294" name="Text Box 4"/>
          <p:cNvSpPr txBox="1">
            <a:spLocks noChangeArrowheads="1"/>
          </p:cNvSpPr>
          <p:nvPr/>
        </p:nvSpPr>
        <p:spPr bwMode="auto">
          <a:xfrm>
            <a:off x="363538" y="1154113"/>
            <a:ext cx="3730625" cy="477837"/>
          </a:xfrm>
          <a:prstGeom prst="rect">
            <a:avLst/>
          </a:prstGeom>
          <a:noFill/>
          <a:ln w="9525">
            <a:noFill/>
            <a:miter lim="800000"/>
            <a:headEnd/>
            <a:tailEnd/>
          </a:ln>
        </p:spPr>
        <p:txBody>
          <a:bodyPr lIns="90488" tIns="44450" rIns="90488" bIns="44450">
            <a:spAutoFit/>
          </a:bodyPr>
          <a:lstStyle/>
          <a:p>
            <a:pPr algn="ctr" eaLnBrk="0" hangingPunct="0">
              <a:lnSpc>
                <a:spcPct val="70000"/>
              </a:lnSpc>
              <a:spcBef>
                <a:spcPct val="50000"/>
              </a:spcBef>
            </a:pPr>
            <a:r>
              <a:rPr lang="en-US" sz="1800" b="1" i="0">
                <a:latin typeface="Tahoma" charset="0"/>
              </a:rPr>
              <a:t>First Image from TIROS-1 (April 1, 1960)</a:t>
            </a:r>
          </a:p>
        </p:txBody>
      </p:sp>
      <p:sp>
        <p:nvSpPr>
          <p:cNvPr id="12295" name="Text Box 5"/>
          <p:cNvSpPr txBox="1">
            <a:spLocks noChangeArrowheads="1"/>
          </p:cNvSpPr>
          <p:nvPr/>
        </p:nvSpPr>
        <p:spPr bwMode="auto">
          <a:xfrm>
            <a:off x="4254500" y="1152525"/>
            <a:ext cx="4675188" cy="280988"/>
          </a:xfrm>
          <a:prstGeom prst="rect">
            <a:avLst/>
          </a:prstGeom>
          <a:noFill/>
          <a:ln w="9525">
            <a:noFill/>
            <a:miter lim="800000"/>
            <a:headEnd/>
            <a:tailEnd/>
          </a:ln>
        </p:spPr>
        <p:txBody>
          <a:bodyPr lIns="90488" tIns="44450" rIns="90488" bIns="44450">
            <a:spAutoFit/>
          </a:bodyPr>
          <a:lstStyle/>
          <a:p>
            <a:pPr algn="ctr" eaLnBrk="0" hangingPunct="0">
              <a:lnSpc>
                <a:spcPct val="70000"/>
              </a:lnSpc>
              <a:spcBef>
                <a:spcPct val="50000"/>
              </a:spcBef>
            </a:pPr>
            <a:r>
              <a:rPr lang="en-US" sz="1800" b="1" dirty="0" smtClean="0">
                <a:latin typeface="Tahoma" charset="0"/>
              </a:rPr>
              <a:t>S-</a:t>
            </a:r>
            <a:r>
              <a:rPr lang="en-US" sz="1800" b="1" i="0" dirty="0" smtClean="0">
                <a:latin typeface="Tahoma" charset="0"/>
              </a:rPr>
              <a:t>NPP </a:t>
            </a:r>
            <a:r>
              <a:rPr lang="en-US" sz="1800" b="1" i="0" dirty="0">
                <a:latin typeface="Tahoma" charset="0"/>
              </a:rPr>
              <a:t>VIIRS Image-375 m</a:t>
            </a:r>
          </a:p>
        </p:txBody>
      </p:sp>
      <p:pic>
        <p:nvPicPr>
          <p:cNvPr id="12296" name="Picture 9" descr="VIIRS useastcoast_vir_2011326 first light small.jpg"/>
          <p:cNvPicPr>
            <a:picLocks noChangeAspect="1"/>
          </p:cNvPicPr>
          <p:nvPr/>
        </p:nvPicPr>
        <p:blipFill>
          <a:blip r:embed="rId4" cstate="print"/>
          <a:srcRect/>
          <a:stretch>
            <a:fillRect/>
          </a:stretch>
        </p:blipFill>
        <p:spPr bwMode="auto">
          <a:xfrm>
            <a:off x="4630738" y="1784350"/>
            <a:ext cx="4351337" cy="4351338"/>
          </a:xfrm>
          <a:prstGeom prst="rect">
            <a:avLst/>
          </a:prstGeom>
          <a:noFill/>
          <a:ln w="9525">
            <a:noFill/>
            <a:miter lim="800000"/>
            <a:headEnd/>
            <a:tailEnd/>
          </a:ln>
        </p:spPr>
      </p:pic>
      <p:sp>
        <p:nvSpPr>
          <p:cNvPr id="12297" name="Rectangle 10"/>
          <p:cNvSpPr>
            <a:spLocks noChangeArrowheads="1"/>
          </p:cNvSpPr>
          <p:nvPr/>
        </p:nvSpPr>
        <p:spPr bwMode="auto">
          <a:xfrm>
            <a:off x="4675188" y="6208713"/>
            <a:ext cx="4292600" cy="280987"/>
          </a:xfrm>
          <a:prstGeom prst="rect">
            <a:avLst/>
          </a:prstGeom>
          <a:solidFill>
            <a:schemeClr val="accent1"/>
          </a:solidFill>
          <a:ln w="9525" algn="ctr">
            <a:solidFill>
              <a:schemeClr val="tx1"/>
            </a:solidFill>
            <a:round/>
            <a:headEnd/>
            <a:tailEnd/>
          </a:ln>
        </p:spPr>
        <p:txBody>
          <a:bodyPr/>
          <a:lstStyle/>
          <a:p>
            <a:r>
              <a:rPr lang="en-US" sz="1800" dirty="0"/>
              <a:t>VIIRS First Light – US East Coast</a:t>
            </a:r>
          </a:p>
        </p:txBody>
      </p:sp>
      <p:sp>
        <p:nvSpPr>
          <p:cNvPr id="12298" name="Rectangle 11"/>
          <p:cNvSpPr>
            <a:spLocks noChangeArrowheads="1"/>
          </p:cNvSpPr>
          <p:nvPr/>
        </p:nvSpPr>
        <p:spPr bwMode="auto">
          <a:xfrm>
            <a:off x="196850" y="6229350"/>
            <a:ext cx="4291013" cy="279400"/>
          </a:xfrm>
          <a:prstGeom prst="rect">
            <a:avLst/>
          </a:prstGeom>
          <a:solidFill>
            <a:schemeClr val="accent1"/>
          </a:solidFill>
          <a:ln w="9525" algn="ctr">
            <a:solidFill>
              <a:schemeClr val="tx1"/>
            </a:solidFill>
            <a:round/>
            <a:headEnd/>
            <a:tailEnd/>
          </a:ln>
        </p:spPr>
        <p:txBody>
          <a:bodyPr/>
          <a:lstStyle/>
          <a:p>
            <a:r>
              <a:rPr lang="en-US" sz="1800" dirty="0"/>
              <a:t>New Brunswick and Nova Scotia</a:t>
            </a:r>
          </a:p>
        </p:txBody>
      </p:sp>
      <p:sp>
        <p:nvSpPr>
          <p:cNvPr id="9" name="TextBox 8"/>
          <p:cNvSpPr txBox="1"/>
          <p:nvPr/>
        </p:nvSpPr>
        <p:spPr>
          <a:xfrm>
            <a:off x="6292981" y="6496366"/>
            <a:ext cx="1645002" cy="246221"/>
          </a:xfrm>
          <a:prstGeom prst="rect">
            <a:avLst/>
          </a:prstGeom>
          <a:noFill/>
        </p:spPr>
        <p:txBody>
          <a:bodyPr wrap="none" rtlCol="0">
            <a:spAutoFit/>
          </a:bodyPr>
          <a:lstStyle/>
          <a:p>
            <a:r>
              <a:rPr lang="en-US" sz="1000" dirty="0" smtClean="0"/>
              <a:t>Images courtesy of NASA</a:t>
            </a:r>
            <a:endParaRPr lang="en-US" sz="10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rayppt03 1">
      <a:dk1>
        <a:srgbClr val="000000"/>
      </a:dk1>
      <a:lt1>
        <a:srgbClr val="FFFFFF"/>
      </a:lt1>
      <a:dk2>
        <a:srgbClr val="000000"/>
      </a:dk2>
      <a:lt2>
        <a:srgbClr val="AC9F89"/>
      </a:lt2>
      <a:accent1>
        <a:srgbClr val="95A289"/>
      </a:accent1>
      <a:accent2>
        <a:srgbClr val="DAD9AD"/>
      </a:accent2>
      <a:accent3>
        <a:srgbClr val="FFFFFF"/>
      </a:accent3>
      <a:accent4>
        <a:srgbClr val="000000"/>
      </a:accent4>
      <a:accent5>
        <a:srgbClr val="C8CEC4"/>
      </a:accent5>
      <a:accent6>
        <a:srgbClr val="C5C49C"/>
      </a:accent6>
      <a:hlink>
        <a:srgbClr val="7C96A1"/>
      </a:hlink>
      <a:folHlink>
        <a:srgbClr val="CE1126"/>
      </a:folHlink>
    </a:clrScheme>
    <a:fontScheme name="rayppt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230188" marR="0" indent="-230188" algn="l" defTabSz="914400" rtl="0" eaLnBrk="0" fontAlgn="base" latinLnBrk="0" hangingPunct="0">
          <a:lnSpc>
            <a:spcPct val="100000"/>
          </a:lnSpc>
          <a:spcBef>
            <a:spcPct val="20000"/>
          </a:spcBef>
          <a:spcAft>
            <a:spcPct val="0"/>
          </a:spcAft>
          <a:buClr>
            <a:schemeClr val="tx1"/>
          </a:buClr>
          <a:buSzPct val="110000"/>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rayppt03 1">
        <a:dk1>
          <a:srgbClr val="000000"/>
        </a:dk1>
        <a:lt1>
          <a:srgbClr val="FFFFFF"/>
        </a:lt1>
        <a:dk2>
          <a:srgbClr val="000000"/>
        </a:dk2>
        <a:lt2>
          <a:srgbClr val="AC9F89"/>
        </a:lt2>
        <a:accent1>
          <a:srgbClr val="95A289"/>
        </a:accent1>
        <a:accent2>
          <a:srgbClr val="DAD9AD"/>
        </a:accent2>
        <a:accent3>
          <a:srgbClr val="FFFFFF"/>
        </a:accent3>
        <a:accent4>
          <a:srgbClr val="000000"/>
        </a:accent4>
        <a:accent5>
          <a:srgbClr val="C8CEC4"/>
        </a:accent5>
        <a:accent6>
          <a:srgbClr val="C5C49C"/>
        </a:accent6>
        <a:hlink>
          <a:srgbClr val="7C96A1"/>
        </a:hlink>
        <a:folHlink>
          <a:srgbClr val="CE11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1098</TotalTime>
  <Pages>28</Pages>
  <Words>1180</Words>
  <Application>Microsoft Office PowerPoint</Application>
  <PresentationFormat>On-screen Show (4:3)</PresentationFormat>
  <Paragraphs>202</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vt:lpstr>
      <vt:lpstr>Observing Earth From Space: Engineering to Change the World</vt:lpstr>
      <vt:lpstr>Agenda</vt:lpstr>
      <vt:lpstr>Earth Observation – what’s that?</vt:lpstr>
      <vt:lpstr>Classes of Earth Observation Missions</vt:lpstr>
      <vt:lpstr>Focus: Weather and Climate</vt:lpstr>
      <vt:lpstr>Activity: Choosing Environmental Parameters to Describe a Given Location</vt:lpstr>
      <vt:lpstr>Interesting facts about weather impacts</vt:lpstr>
      <vt:lpstr>How is life better today?</vt:lpstr>
      <vt:lpstr>Building A More Capable System  The Historical Context</vt:lpstr>
      <vt:lpstr>The problem of remote sensing</vt:lpstr>
      <vt:lpstr>What we can measure</vt:lpstr>
      <vt:lpstr>Electromagnetic Energy Flow</vt:lpstr>
      <vt:lpstr>Demonstration</vt:lpstr>
      <vt:lpstr>The Electromagnetic Spectrum and the Atmosphere</vt:lpstr>
      <vt:lpstr>Observing the Electromagnetic Spectrum – the Suomi NPP spacecraft</vt:lpstr>
      <vt:lpstr>The Suomi NPP Satellite </vt:lpstr>
      <vt:lpstr>Sensors to Products to Actionable Info </vt:lpstr>
      <vt:lpstr>Daily Operations</vt:lpstr>
      <vt:lpstr>Hurricane Isaac in Infrared</vt:lpstr>
      <vt:lpstr>VIIRS True Color – Waldo Canyon Fire</vt:lpstr>
      <vt:lpstr>VIIRS Night Visible Fire Detection</vt:lpstr>
      <vt:lpstr>OMPS Smoke (Aerosol) Detection</vt:lpstr>
      <vt:lpstr>OMPS Measurement of Ozone Hole</vt:lpstr>
      <vt:lpstr>VIIRS Ice Detection – Day and Night</vt:lpstr>
      <vt:lpstr>Conclusion</vt:lpstr>
      <vt:lpstr>Resources</vt:lpstr>
      <vt:lpstr>PowerPoint Presentation</vt:lpstr>
    </vt:vector>
  </TitlesOfParts>
  <Company>Raytheon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Observing Earth From Space: Engineering to Change the World</dc:title>
  <dc:creator>kgrant</dc:creator>
  <cp:lastModifiedBy>Stef Petryszyn</cp:lastModifiedBy>
  <cp:revision>116</cp:revision>
  <cp:lastPrinted>2009-04-22T19:24:48Z</cp:lastPrinted>
  <dcterms:created xsi:type="dcterms:W3CDTF">2014-03-05T23:18:54Z</dcterms:created>
  <dcterms:modified xsi:type="dcterms:W3CDTF">2014-05-29T20:01:43Z</dcterms:modified>
</cp:coreProperties>
</file>