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3" r:id="rId2"/>
    <p:sldId id="266" r:id="rId3"/>
    <p:sldId id="257" r:id="rId4"/>
    <p:sldId id="270" r:id="rId5"/>
    <p:sldId id="264" r:id="rId6"/>
    <p:sldId id="274" r:id="rId7"/>
    <p:sldId id="258" r:id="rId8"/>
    <p:sldId id="275" r:id="rId9"/>
    <p:sldId id="261" r:id="rId10"/>
    <p:sldId id="259" r:id="rId11"/>
    <p:sldId id="263" r:id="rId12"/>
    <p:sldId id="271" r:id="rId13"/>
    <p:sldId id="269" r:id="rId14"/>
    <p:sldId id="276" r:id="rId15"/>
    <p:sldId id="277" r:id="rId16"/>
    <p:sldId id="278"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78591651-0814-4C8E-A77C-299EA8E09299}" type="datetimeFigureOut">
              <a:rPr lang="en-US" smtClean="0"/>
              <a:pPr/>
              <a:t>11/9/2013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F5D10639-51C6-4D36-B67E-C2AE44F0968C}" type="slidenum">
              <a:rPr lang="en-US" smtClean="0"/>
              <a:pPr/>
              <a:t>‹#›</a:t>
            </a:fld>
            <a:endParaRPr lang="en-US"/>
          </a:p>
        </p:txBody>
      </p:sp>
    </p:spTree>
    <p:extLst>
      <p:ext uri="{BB962C8B-B14F-4D97-AF65-F5344CB8AC3E}">
        <p14:creationId xmlns:p14="http://schemas.microsoft.com/office/powerpoint/2010/main" xmlns="" val="253824857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246AB46-A1F6-4BD8-92D2-46EB66FF26C5}" type="datetimeFigureOut">
              <a:rPr lang="en-US" smtClean="0"/>
              <a:pPr/>
              <a:t>11/9/2013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ACBD57F-ABD0-41E2-9ECC-95349FD5B613}" type="slidenum">
              <a:rPr lang="en-US" smtClean="0"/>
              <a:pPr/>
              <a:t>‹#›</a:t>
            </a:fld>
            <a:endParaRPr lang="en-US"/>
          </a:p>
        </p:txBody>
      </p:sp>
    </p:spTree>
    <p:extLst>
      <p:ext uri="{BB962C8B-B14F-4D97-AF65-F5344CB8AC3E}">
        <p14:creationId xmlns:p14="http://schemas.microsoft.com/office/powerpoint/2010/main" xmlns="" val="9616117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oogle.com/imgres?imgurl=http://msnbcmedia2.msn.com/j/msnbc/Components/Photos/031229/mars_911.grid-6x2.jpg&amp;imgrefurl=http://www.msnbc.msn.com/id/3832494/ns/technology_and_science-space/t/mars-emergency-who-ya-gonna-call/&amp;usg=__bYAE6Mbpi6sx8CcCFCKXkvTlgsY=&amp;h=336&amp;w=474&amp;sz=32&amp;hl=en&amp;start=2&amp;zoom=1&amp;tbnid=i5x-3yAGDTjZfM:&amp;tbnh=91&amp;tbnw=129&amp;ei=c_SpT5vHNIWq8ATptJmuBw&amp;prev=/search%3Fq%3DLockheed%2BMartin%2B%2522mission%2Bsupport%2Barea%2522%26um%3D1%26hl%3Den%26sa%3DN%26gbv%3D2%26tbm%3Disch&amp;um=1&amp;itbs=1</a:t>
            </a:r>
          </a:p>
          <a:p>
            <a:endParaRPr lang="en-US" dirty="0" smtClean="0"/>
          </a:p>
          <a:p>
            <a:r>
              <a:rPr lang="en-US" smtClean="0"/>
              <a:t>http://lasp.colorado.edu/home/maven/files/2012/04/MAVEN-Tank_reduced.jpg</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BD57F-ABD0-41E2-9ECC-95349FD5B61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http://www.nasa.gov/mission_pages/MRO/news/mro20110804.html</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BD57F-ABD0-41E2-9ECC-95349FD5B613}"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Arial" pitchFamily="34" charset="0"/>
                <a:ea typeface="ＭＳ Ｐゴシック" pitchFamily="34" charset="-128"/>
              </a:defRPr>
            </a:lvl1pPr>
            <a:lvl2pPr marL="742950" indent="-285750" defTabSz="930275">
              <a:defRPr sz="2400">
                <a:solidFill>
                  <a:schemeClr val="tx1"/>
                </a:solidFill>
                <a:latin typeface="Arial" pitchFamily="34" charset="0"/>
                <a:ea typeface="ＭＳ Ｐゴシック" pitchFamily="34" charset="-128"/>
              </a:defRPr>
            </a:lvl2pPr>
            <a:lvl3pPr marL="1143000" indent="-228600" defTabSz="930275">
              <a:defRPr sz="2400">
                <a:solidFill>
                  <a:schemeClr val="tx1"/>
                </a:solidFill>
                <a:latin typeface="Arial" pitchFamily="34" charset="0"/>
                <a:ea typeface="ＭＳ Ｐゴシック" pitchFamily="34" charset="-128"/>
              </a:defRPr>
            </a:lvl3pPr>
            <a:lvl4pPr marL="1600200" indent="-228600" defTabSz="930275">
              <a:defRPr sz="2400">
                <a:solidFill>
                  <a:schemeClr val="tx1"/>
                </a:solidFill>
                <a:latin typeface="Arial" pitchFamily="34" charset="0"/>
                <a:ea typeface="ＭＳ Ｐゴシック" pitchFamily="34" charset="-128"/>
              </a:defRPr>
            </a:lvl4pPr>
            <a:lvl5pPr marL="2057400" indent="-228600" defTabSz="930275">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A4C469-162B-42B1-8A8D-AC063DE4E846}" type="slidenum">
              <a:rPr lang="en-US" altLang="en-US" sz="1200">
                <a:latin typeface="Eurostile" pitchFamily="-84" charset="0"/>
              </a:rPr>
              <a:pPr/>
              <a:t>14</a:t>
            </a:fld>
            <a:endParaRPr lang="en-US" altLang="en-US" sz="1200">
              <a:latin typeface="Eurostile" pitchFamily="-84"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Main points: (1) MAVEN measures all external drivers </a:t>
            </a:r>
            <a:r>
              <a:rPr lang="en-US" altLang="en-US" i="1" smtClean="0">
                <a:latin typeface="Arial" pitchFamily="34" charset="0"/>
                <a:ea typeface="ＭＳ Ｐゴシック" pitchFamily="34" charset="-128"/>
              </a:rPr>
              <a:t>at Mars</a:t>
            </a:r>
            <a:r>
              <a:rPr lang="en-US" altLang="en-US" smtClean="0">
                <a:latin typeface="Arial" pitchFamily="34" charset="0"/>
                <a:ea typeface="ＭＳ Ｐゴシック" pitchFamily="34" charset="-128"/>
              </a:rPr>
              <a:t>, measures the neutral and ion reservoirs that supply the exosphere, places multiple constraints on all known loss processes, and measures the escape products themselves.  (2) MAVEN addresses the different loss processes as an interrelated system, including supply of the escape reservoir and feedback mechanisms.  (3) The MAVEN mission will sample a wide range of solar activity, from the quiet Sun to extreme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162A90-3753-4F1D-822B-E543EBA0868C}"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2A90-3753-4F1D-822B-E543EBA0868C}"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2A90-3753-4F1D-822B-E543EBA0868C}"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2A90-3753-4F1D-822B-E543EBA0868C}"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162A90-3753-4F1D-822B-E543EBA0868C}"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162A90-3753-4F1D-822B-E543EBA0868C}"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162A90-3753-4F1D-822B-E543EBA0868C}" type="datetimeFigureOut">
              <a:rPr lang="en-US" smtClean="0"/>
              <a:pPr/>
              <a:t>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62A90-3753-4F1D-822B-E543EBA0868C}" type="datetimeFigureOut">
              <a:rPr lang="en-US" smtClean="0"/>
              <a:pPr/>
              <a:t>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62A90-3753-4F1D-822B-E543EBA0868C}" type="datetimeFigureOut">
              <a:rPr lang="en-US" smtClean="0"/>
              <a:pPr/>
              <a:t>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2A90-3753-4F1D-822B-E543EBA0868C}"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2A90-3753-4F1D-822B-E543EBA0868C}"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F4C30-9C0C-4B02-9B91-3C61F17E7A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019800"/>
            <a:ext cx="8229600" cy="701675"/>
          </a:xfrm>
          <a:prstGeom prst="rect">
            <a:avLst/>
          </a:prstGeom>
        </p:spPr>
        <p:txBody>
          <a:bodyPr vert="horz" lIns="91440" tIns="45720" rIns="91440" bIns="45720" rtlCol="0" anchor="ctr"/>
          <a:lstStyle>
            <a:lvl1pPr algn="l">
              <a:defRPr sz="800">
                <a:solidFill>
                  <a:schemeClr val="tx1">
                    <a:tint val="75000"/>
                  </a:schemeClr>
                </a:solidFill>
              </a:defRPr>
            </a:lvl1pPr>
          </a:lstStyle>
          <a:p>
            <a:fld id="{0C162A90-3753-4F1D-822B-E543EBA0868C}" type="datetimeFigureOut">
              <a:rPr lang="en-US" smtClean="0"/>
              <a:pPr/>
              <a:t>11/9/2013</a:t>
            </a:fld>
            <a:endParaRPr lang="en-US"/>
          </a:p>
        </p:txBody>
      </p:sp>
      <p:sp>
        <p:nvSpPr>
          <p:cNvPr id="5" name="Footer Placeholder 4"/>
          <p:cNvSpPr>
            <a:spLocks noGrp="1"/>
          </p:cNvSpPr>
          <p:nvPr>
            <p:ph type="ftr" sz="quarter" idx="3"/>
          </p:nvPr>
        </p:nvSpPr>
        <p:spPr>
          <a:xfrm>
            <a:off x="457200" y="6019800"/>
            <a:ext cx="8229600" cy="70167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019800"/>
            <a:ext cx="8229600" cy="701675"/>
          </a:xfrm>
          <a:prstGeom prst="rect">
            <a:avLst/>
          </a:prstGeom>
        </p:spPr>
        <p:txBody>
          <a:bodyPr vert="horz" lIns="91440" tIns="45720" rIns="91440" bIns="45720" rtlCol="0" anchor="ctr"/>
          <a:lstStyle>
            <a:lvl1pPr algn="r">
              <a:defRPr sz="800">
                <a:solidFill>
                  <a:schemeClr val="tx1">
                    <a:tint val="75000"/>
                  </a:schemeClr>
                </a:solidFill>
              </a:defRPr>
            </a:lvl1pPr>
          </a:lstStyle>
          <a:p>
            <a:fld id="{45DF4C30-9C0C-4B02-9B91-3C61F17E7A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universetoday.com/wp-content/uploads/2012/03/633103main_pia15514-43_1024-768_Moon.jpg" TargetMode="External"/><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olarsystem.nasa.gov/docs/GRAIL%20T-Vac%2004-29-11_004%20sm1.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spacetoday.org/SolSys/images/Mars/MarsOdysseyFirstImageNAS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paceflight.nasa.gov/gallery/images/station/crew-24/hires/iss024e013421.jpg"/>
          <p:cNvPicPr>
            <a:picLocks noChangeAspect="1" noChangeArrowheads="1"/>
          </p:cNvPicPr>
          <p:nvPr/>
        </p:nvPicPr>
        <p:blipFill>
          <a:blip r:embed="rId2" cstate="email"/>
          <a:srcRect/>
          <a:stretch>
            <a:fillRect/>
          </a:stretch>
        </p:blipFill>
        <p:spPr bwMode="auto">
          <a:xfrm>
            <a:off x="-850205" y="0"/>
            <a:ext cx="10374647" cy="7086600"/>
          </a:xfrm>
          <a:prstGeom prst="rect">
            <a:avLst/>
          </a:prstGeom>
          <a:noFill/>
        </p:spPr>
      </p:pic>
      <p:sp>
        <p:nvSpPr>
          <p:cNvPr id="7" name="TextBox 6"/>
          <p:cNvSpPr txBox="1"/>
          <p:nvPr/>
        </p:nvSpPr>
        <p:spPr>
          <a:xfrm>
            <a:off x="3581400" y="1905000"/>
            <a:ext cx="5181600" cy="2062103"/>
          </a:xfrm>
          <a:prstGeom prst="rect">
            <a:avLst/>
          </a:prstGeom>
          <a:noFill/>
        </p:spPr>
        <p:txBody>
          <a:bodyPr wrap="square" rtlCol="0">
            <a:spAutoFit/>
          </a:bodyPr>
          <a:lstStyle/>
          <a:p>
            <a:pPr algn="r"/>
            <a:r>
              <a:rPr lang="en-US" sz="2400" b="1" dirty="0" smtClean="0">
                <a:solidFill>
                  <a:schemeClr val="bg1"/>
                </a:solidFill>
              </a:rPr>
              <a:t>Christy Edwards-Stewart</a:t>
            </a:r>
            <a:endParaRPr lang="en-US" sz="2000" b="1" dirty="0" smtClean="0">
              <a:solidFill>
                <a:schemeClr val="bg1"/>
              </a:solidFill>
            </a:endParaRPr>
          </a:p>
          <a:p>
            <a:pPr algn="r"/>
            <a:r>
              <a:rPr lang="en-US" sz="2000" b="1" dirty="0" smtClean="0">
                <a:solidFill>
                  <a:schemeClr val="bg1"/>
                </a:solidFill>
              </a:rPr>
              <a:t>Solar System Ambassador</a:t>
            </a:r>
          </a:p>
          <a:p>
            <a:pPr algn="r"/>
            <a:r>
              <a:rPr lang="en-US" sz="2000" b="1" dirty="0" smtClean="0">
                <a:solidFill>
                  <a:schemeClr val="bg1"/>
                </a:solidFill>
              </a:rPr>
              <a:t>Lockheed Martin Aerospace Engineer</a:t>
            </a:r>
          </a:p>
          <a:p>
            <a:pPr algn="r"/>
            <a:endParaRPr lang="en-US" sz="2000" b="1" dirty="0" smtClean="0">
              <a:solidFill>
                <a:schemeClr val="bg1"/>
              </a:solidFill>
            </a:endParaRPr>
          </a:p>
          <a:p>
            <a:pPr algn="r"/>
            <a:r>
              <a:rPr lang="en-US" sz="2400" b="1" dirty="0">
                <a:solidFill>
                  <a:schemeClr val="bg1"/>
                </a:solidFill>
              </a:rPr>
              <a:t>Christine Kryscio</a:t>
            </a:r>
          </a:p>
          <a:p>
            <a:pPr algn="r"/>
            <a:r>
              <a:rPr lang="en-US" sz="2000" b="1" dirty="0">
                <a:solidFill>
                  <a:schemeClr val="bg1"/>
                </a:solidFill>
              </a:rPr>
              <a:t>Lockheed Martin Materials Engineer</a:t>
            </a:r>
          </a:p>
        </p:txBody>
      </p:sp>
      <p:sp>
        <p:nvSpPr>
          <p:cNvPr id="8" name="TextBox 7"/>
          <p:cNvSpPr txBox="1"/>
          <p:nvPr/>
        </p:nvSpPr>
        <p:spPr>
          <a:xfrm>
            <a:off x="533400" y="228600"/>
            <a:ext cx="8382000" cy="769441"/>
          </a:xfrm>
          <a:prstGeom prst="rect">
            <a:avLst/>
          </a:prstGeom>
          <a:noFill/>
        </p:spPr>
        <p:txBody>
          <a:bodyPr wrap="square" rtlCol="0">
            <a:spAutoFit/>
          </a:bodyPr>
          <a:lstStyle/>
          <a:p>
            <a:pPr algn="r"/>
            <a:r>
              <a:rPr lang="en-US" sz="4400" b="1" dirty="0" smtClean="0">
                <a:solidFill>
                  <a:schemeClr val="bg1"/>
                </a:solidFill>
              </a:rPr>
              <a:t>Lunar and Planetary Spacecraft</a:t>
            </a:r>
          </a:p>
        </p:txBody>
      </p:sp>
      <p:sp>
        <p:nvSpPr>
          <p:cNvPr id="6" name="Rectangle 5"/>
          <p:cNvSpPr/>
          <p:nvPr/>
        </p:nvSpPr>
        <p:spPr>
          <a:xfrm>
            <a:off x="6705600" y="6488668"/>
            <a:ext cx="2211824" cy="369332"/>
          </a:xfrm>
          <a:prstGeom prst="rect">
            <a:avLst/>
          </a:prstGeom>
        </p:spPr>
        <p:txBody>
          <a:bodyPr wrap="none">
            <a:spAutoFit/>
          </a:bodyPr>
          <a:lstStyle/>
          <a:p>
            <a:r>
              <a:rPr lang="en-US" dirty="0" smtClean="0">
                <a:solidFill>
                  <a:schemeClr val="bg1"/>
                </a:solidFill>
              </a:rPr>
              <a:t>Image Courtesy NASA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solidFill>
                  <a:schemeClr val="bg1"/>
                </a:solidFill>
              </a:rPr>
              <a:t>Mars Reconnaissance Orbiter</a:t>
            </a:r>
            <a:endParaRPr lang="en-US" dirty="0">
              <a:solidFill>
                <a:schemeClr val="bg1"/>
              </a:solidFill>
            </a:endParaRPr>
          </a:p>
        </p:txBody>
      </p:sp>
      <p:pic>
        <p:nvPicPr>
          <p:cNvPr id="16386" name="Picture 2" descr="http://orbitalhub.com/wp-content/uploads/2008/12/mro-front-view.jpg"/>
          <p:cNvPicPr>
            <a:picLocks noChangeAspect="1" noChangeArrowheads="1"/>
          </p:cNvPicPr>
          <p:nvPr/>
        </p:nvPicPr>
        <p:blipFill>
          <a:blip r:embed="rId3" cstate="email"/>
          <a:srcRect/>
          <a:stretch>
            <a:fillRect/>
          </a:stretch>
        </p:blipFill>
        <p:spPr bwMode="auto">
          <a:xfrm>
            <a:off x="304800" y="685799"/>
            <a:ext cx="4267199" cy="3376578"/>
          </a:xfrm>
          <a:prstGeom prst="rect">
            <a:avLst/>
          </a:prstGeom>
          <a:noFill/>
        </p:spPr>
      </p:pic>
      <p:pic>
        <p:nvPicPr>
          <p:cNvPr id="9221" name="Picture 5" descr="http://ph.cdn.photos.upi.com/sv/ph/UPI-46811336170279/6c0358ec733df21106a91f9586b40fce/Mars-rover-sees-evidence-of-ancient-water.jpg"/>
          <p:cNvPicPr>
            <a:picLocks noChangeAspect="1" noChangeArrowheads="1"/>
          </p:cNvPicPr>
          <p:nvPr/>
        </p:nvPicPr>
        <p:blipFill>
          <a:blip r:embed="rId4" cstate="email"/>
          <a:srcRect/>
          <a:stretch>
            <a:fillRect/>
          </a:stretch>
        </p:blipFill>
        <p:spPr bwMode="auto">
          <a:xfrm>
            <a:off x="6099717" y="4169937"/>
            <a:ext cx="3048000" cy="2290853"/>
          </a:xfrm>
          <a:prstGeom prst="rect">
            <a:avLst/>
          </a:prstGeom>
          <a:noFill/>
        </p:spPr>
      </p:pic>
      <p:sp>
        <p:nvSpPr>
          <p:cNvPr id="7" name="Rectangle 6"/>
          <p:cNvSpPr/>
          <p:nvPr/>
        </p:nvSpPr>
        <p:spPr>
          <a:xfrm>
            <a:off x="5699724" y="6488668"/>
            <a:ext cx="3444276" cy="369332"/>
          </a:xfrm>
          <a:prstGeom prst="rect">
            <a:avLst/>
          </a:prstGeom>
        </p:spPr>
        <p:txBody>
          <a:bodyPr wrap="none">
            <a:spAutoFit/>
          </a:bodyPr>
          <a:lstStyle/>
          <a:p>
            <a:r>
              <a:rPr lang="en-US" dirty="0" smtClean="0">
                <a:solidFill>
                  <a:schemeClr val="bg1"/>
                </a:solidFill>
              </a:rPr>
              <a:t>Images Courtesy NASA/JPL-Caltech</a:t>
            </a:r>
            <a:endParaRPr lang="en-US" dirty="0">
              <a:solidFill>
                <a:schemeClr val="bg1"/>
              </a:solidFill>
            </a:endParaRPr>
          </a:p>
        </p:txBody>
      </p:sp>
      <p:sp>
        <p:nvSpPr>
          <p:cNvPr id="9" name="TextBox 8"/>
          <p:cNvSpPr txBox="1"/>
          <p:nvPr/>
        </p:nvSpPr>
        <p:spPr>
          <a:xfrm>
            <a:off x="7434" y="4060754"/>
            <a:ext cx="6146963" cy="3231654"/>
          </a:xfrm>
          <a:prstGeom prst="rect">
            <a:avLst/>
          </a:prstGeom>
          <a:noFill/>
        </p:spPr>
        <p:txBody>
          <a:bodyPr wrap="square" rtlCol="0">
            <a:spAutoFit/>
          </a:bodyPr>
          <a:lstStyle/>
          <a:p>
            <a:pPr algn="ctr"/>
            <a:r>
              <a:rPr lang="en-US" sz="2400" b="1" dirty="0" smtClean="0">
                <a:solidFill>
                  <a:schemeClr val="accent6">
                    <a:lumMod val="60000"/>
                    <a:lumOff val="40000"/>
                  </a:schemeClr>
                </a:solidFill>
              </a:rPr>
              <a:t>MRO Facts – Launched 2005</a:t>
            </a:r>
          </a:p>
          <a:p>
            <a:pPr marL="285750" indent="-285750">
              <a:buFont typeface="Arial" pitchFamily="34" charset="0"/>
              <a:buChar char="•"/>
            </a:pPr>
            <a:r>
              <a:rPr lang="en-US" sz="2000" b="1" dirty="0" smtClean="0">
                <a:solidFill>
                  <a:schemeClr val="accent6">
                    <a:lumMod val="60000"/>
                    <a:lumOff val="40000"/>
                  </a:schemeClr>
                </a:solidFill>
              </a:rPr>
              <a:t>Mission: Mapping the Mars Surface and Rover Relay</a:t>
            </a:r>
          </a:p>
          <a:p>
            <a:pPr marL="742950" lvl="1" indent="-285750">
              <a:buFont typeface="Arial" pitchFamily="34" charset="0"/>
              <a:buChar char="•"/>
            </a:pPr>
            <a:r>
              <a:rPr lang="en-US" sz="2000" dirty="0" smtClean="0">
                <a:solidFill>
                  <a:schemeClr val="accent6">
                    <a:lumMod val="60000"/>
                    <a:lumOff val="40000"/>
                  </a:schemeClr>
                </a:solidFill>
              </a:rPr>
              <a:t>Martian geology in visible spectrum</a:t>
            </a:r>
          </a:p>
          <a:p>
            <a:pPr marL="742950" lvl="1" indent="-285750">
              <a:buFont typeface="Arial" pitchFamily="34" charset="0"/>
              <a:buChar char="•"/>
            </a:pPr>
            <a:r>
              <a:rPr lang="en-US" sz="2000" dirty="0" smtClean="0">
                <a:solidFill>
                  <a:schemeClr val="accent6">
                    <a:lumMod val="60000"/>
                    <a:lumOff val="40000"/>
                  </a:schemeClr>
                </a:solidFill>
              </a:rPr>
              <a:t>Communication with Opportunity and Curiosity</a:t>
            </a:r>
          </a:p>
          <a:p>
            <a:pPr marL="285750" indent="-285750">
              <a:buFont typeface="Arial" pitchFamily="34" charset="0"/>
              <a:buChar char="•"/>
            </a:pPr>
            <a:r>
              <a:rPr lang="en-US" sz="2000" dirty="0" smtClean="0">
                <a:solidFill>
                  <a:schemeClr val="accent6">
                    <a:lumMod val="60000"/>
                    <a:lumOff val="40000"/>
                  </a:schemeClr>
                </a:solidFill>
              </a:rPr>
              <a:t>Camera can see rocks the size of beach balls, rover tracks, dust devils</a:t>
            </a:r>
          </a:p>
          <a:p>
            <a:pPr marL="742950" lvl="1" indent="-285750">
              <a:buFont typeface="Arial" pitchFamily="34" charset="0"/>
              <a:buChar char="•"/>
            </a:pPr>
            <a:r>
              <a:rPr lang="en-US" sz="2000" dirty="0">
                <a:solidFill>
                  <a:schemeClr val="accent6">
                    <a:lumMod val="60000"/>
                    <a:lumOff val="40000"/>
                  </a:schemeClr>
                </a:solidFill>
              </a:rPr>
              <a:t>T</a:t>
            </a:r>
            <a:r>
              <a:rPr lang="en-US" sz="2000" dirty="0" smtClean="0">
                <a:solidFill>
                  <a:schemeClr val="accent6">
                    <a:lumMod val="60000"/>
                    <a:lumOff val="40000"/>
                  </a:schemeClr>
                </a:solidFill>
              </a:rPr>
              <a:t>ook pictures of rover landing sites</a:t>
            </a:r>
          </a:p>
          <a:p>
            <a:pPr marL="285750" indent="-285750">
              <a:buFont typeface="Arial" pitchFamily="34" charset="0"/>
              <a:buChar char="•"/>
            </a:pPr>
            <a:r>
              <a:rPr lang="en-US" sz="2000" dirty="0" smtClean="0">
                <a:solidFill>
                  <a:schemeClr val="accent6">
                    <a:lumMod val="60000"/>
                    <a:lumOff val="40000"/>
                  </a:schemeClr>
                </a:solidFill>
              </a:rPr>
              <a:t>Discovered what appears to be flowing water on Mars in 2011</a:t>
            </a:r>
          </a:p>
          <a:p>
            <a:pPr marL="285750" indent="-285750">
              <a:buFont typeface="Arial" pitchFamily="34" charset="0"/>
              <a:buChar char="•"/>
            </a:pPr>
            <a:endParaRPr lang="en-US" sz="2000" dirty="0" smtClean="0">
              <a:solidFill>
                <a:schemeClr val="accent6">
                  <a:lumMod val="60000"/>
                  <a:lumOff val="40000"/>
                </a:schemeClr>
              </a:solidFill>
            </a:endParaRPr>
          </a:p>
        </p:txBody>
      </p:sp>
      <p:pic>
        <p:nvPicPr>
          <p:cNvPr id="10" name="Picture 9" descr="MRO_Water.gif"/>
          <p:cNvPicPr>
            <a:picLocks noChangeAspect="1"/>
          </p:cNvPicPr>
          <p:nvPr/>
        </p:nvPicPr>
        <p:blipFill>
          <a:blip r:embed="rId5" cstate="screen"/>
          <a:stretch>
            <a:fillRect/>
          </a:stretch>
        </p:blipFill>
        <p:spPr>
          <a:xfrm>
            <a:off x="4800600" y="674676"/>
            <a:ext cx="4114800" cy="33988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6" y="152400"/>
            <a:ext cx="3505200" cy="1143000"/>
          </a:xfrm>
        </p:spPr>
        <p:txBody>
          <a:bodyPr>
            <a:normAutofit fontScale="90000"/>
          </a:bodyPr>
          <a:lstStyle/>
          <a:p>
            <a:r>
              <a:rPr lang="en-US" dirty="0" smtClean="0">
                <a:solidFill>
                  <a:schemeClr val="bg1"/>
                </a:solidFill>
              </a:rPr>
              <a:t>Phoenix and </a:t>
            </a:r>
            <a:r>
              <a:rPr lang="en-US" dirty="0" err="1" smtClean="0">
                <a:solidFill>
                  <a:schemeClr val="bg1"/>
                </a:solidFill>
              </a:rPr>
              <a:t>InSight</a:t>
            </a:r>
            <a:endParaRPr lang="en-US" dirty="0">
              <a:solidFill>
                <a:schemeClr val="bg1"/>
              </a:solidFill>
            </a:endParaRPr>
          </a:p>
        </p:txBody>
      </p:sp>
      <p:pic>
        <p:nvPicPr>
          <p:cNvPr id="22532" name="Picture 4" descr="http://www.thelivingmoon.com/43ancients/04images/Mars5/Phoenix/PSP_008579_9020_cut.jpg"/>
          <p:cNvPicPr>
            <a:picLocks noChangeAspect="1" noChangeArrowheads="1"/>
          </p:cNvPicPr>
          <p:nvPr/>
        </p:nvPicPr>
        <p:blipFill>
          <a:blip r:embed="rId2" cstate="email"/>
          <a:srcRect/>
          <a:stretch>
            <a:fillRect/>
          </a:stretch>
        </p:blipFill>
        <p:spPr bwMode="auto">
          <a:xfrm>
            <a:off x="5410200" y="3083236"/>
            <a:ext cx="7657051" cy="3810000"/>
          </a:xfrm>
          <a:prstGeom prst="rect">
            <a:avLst/>
          </a:prstGeom>
          <a:noFill/>
        </p:spPr>
      </p:pic>
      <p:pic>
        <p:nvPicPr>
          <p:cNvPr id="22530" name="Picture 2" descr="http://i.dailymail.co.uk/i/pix/2010/05/25/article-1281231-014D5D91000004B0-692_634x364.jpg"/>
          <p:cNvPicPr>
            <a:picLocks noChangeAspect="1" noChangeArrowheads="1"/>
          </p:cNvPicPr>
          <p:nvPr/>
        </p:nvPicPr>
        <p:blipFill>
          <a:blip r:embed="rId3" cstate="email"/>
          <a:srcRect/>
          <a:stretch>
            <a:fillRect/>
          </a:stretch>
        </p:blipFill>
        <p:spPr bwMode="auto">
          <a:xfrm>
            <a:off x="3509913" y="-96982"/>
            <a:ext cx="5610520" cy="3221182"/>
          </a:xfrm>
          <a:prstGeom prst="rect">
            <a:avLst/>
          </a:prstGeom>
          <a:noFill/>
        </p:spPr>
      </p:pic>
      <p:pic>
        <p:nvPicPr>
          <p:cNvPr id="5122" name="Picture 2" descr="http://1.bp.blogspot.com/_DzWFKhu_mdM/TImu_Ze4FMI/AAAAAAAAGyI/2PBEzgdo5Yw/s1600/phoenix+mars+lander+ice.jpg"/>
          <p:cNvPicPr>
            <a:picLocks noChangeAspect="1" noChangeArrowheads="1"/>
          </p:cNvPicPr>
          <p:nvPr/>
        </p:nvPicPr>
        <p:blipFill>
          <a:blip r:embed="rId4" cstate="email"/>
          <a:srcRect/>
          <a:stretch>
            <a:fillRect/>
          </a:stretch>
        </p:blipFill>
        <p:spPr bwMode="auto">
          <a:xfrm>
            <a:off x="3505200" y="3124200"/>
            <a:ext cx="1905000" cy="3810000"/>
          </a:xfrm>
          <a:prstGeom prst="rect">
            <a:avLst/>
          </a:prstGeom>
          <a:noFill/>
        </p:spPr>
      </p:pic>
      <p:sp>
        <p:nvSpPr>
          <p:cNvPr id="6" name="Rectangle 5"/>
          <p:cNvSpPr/>
          <p:nvPr/>
        </p:nvSpPr>
        <p:spPr>
          <a:xfrm>
            <a:off x="5699724" y="6488668"/>
            <a:ext cx="3444276" cy="369332"/>
          </a:xfrm>
          <a:prstGeom prst="rect">
            <a:avLst/>
          </a:prstGeom>
        </p:spPr>
        <p:txBody>
          <a:bodyPr wrap="none">
            <a:spAutoFit/>
          </a:bodyPr>
          <a:lstStyle/>
          <a:p>
            <a:r>
              <a:rPr lang="en-US" dirty="0" smtClean="0">
                <a:solidFill>
                  <a:schemeClr val="bg1"/>
                </a:solidFill>
              </a:rPr>
              <a:t>Images Courtesy NASA/JPL-Caltech</a:t>
            </a:r>
            <a:endParaRPr lang="en-US" dirty="0">
              <a:solidFill>
                <a:schemeClr val="bg1"/>
              </a:solidFill>
            </a:endParaRPr>
          </a:p>
        </p:txBody>
      </p:sp>
      <p:sp>
        <p:nvSpPr>
          <p:cNvPr id="7" name="TextBox 6"/>
          <p:cNvSpPr txBox="1"/>
          <p:nvPr/>
        </p:nvSpPr>
        <p:spPr>
          <a:xfrm>
            <a:off x="0" y="1513609"/>
            <a:ext cx="3509913" cy="4216539"/>
          </a:xfrm>
          <a:prstGeom prst="rect">
            <a:avLst/>
          </a:prstGeom>
          <a:noFill/>
        </p:spPr>
        <p:txBody>
          <a:bodyPr wrap="square" rtlCol="0">
            <a:spAutoFit/>
          </a:bodyPr>
          <a:lstStyle/>
          <a:p>
            <a:pPr algn="ctr"/>
            <a:r>
              <a:rPr lang="en-US" sz="2400" b="1" dirty="0" smtClean="0">
                <a:solidFill>
                  <a:schemeClr val="accent6">
                    <a:lumMod val="60000"/>
                    <a:lumOff val="40000"/>
                  </a:schemeClr>
                </a:solidFill>
              </a:rPr>
              <a:t>Phoenix – Launched 2007</a:t>
            </a:r>
          </a:p>
          <a:p>
            <a:pPr marL="285750" indent="-285750">
              <a:buFont typeface="Arial" pitchFamily="34" charset="0"/>
              <a:buChar char="•"/>
            </a:pPr>
            <a:r>
              <a:rPr lang="en-US" sz="2000" dirty="0" smtClean="0">
                <a:solidFill>
                  <a:schemeClr val="accent6">
                    <a:lumMod val="60000"/>
                    <a:lumOff val="40000"/>
                  </a:schemeClr>
                </a:solidFill>
              </a:rPr>
              <a:t>MRO’s famous picture: first time a spacecraft has been imaged landing on another planet</a:t>
            </a:r>
          </a:p>
          <a:p>
            <a:pPr marL="285750" indent="-285750">
              <a:buFont typeface="Arial" pitchFamily="34" charset="0"/>
              <a:buChar char="•"/>
            </a:pPr>
            <a:r>
              <a:rPr lang="en-US" sz="2000" dirty="0" smtClean="0">
                <a:solidFill>
                  <a:schemeClr val="accent6">
                    <a:lumMod val="60000"/>
                    <a:lumOff val="40000"/>
                  </a:schemeClr>
                </a:solidFill>
              </a:rPr>
              <a:t>Found water ice beneath the Mars soil, using a scoop</a:t>
            </a:r>
          </a:p>
          <a:p>
            <a:pPr marL="285750" indent="-285750">
              <a:buFont typeface="Arial" pitchFamily="34" charset="0"/>
              <a:buChar char="•"/>
            </a:pPr>
            <a:endParaRPr lang="en-US" sz="2000" dirty="0">
              <a:solidFill>
                <a:schemeClr val="accent6">
                  <a:lumMod val="60000"/>
                  <a:lumOff val="40000"/>
                </a:schemeClr>
              </a:solidFill>
            </a:endParaRPr>
          </a:p>
          <a:p>
            <a:pPr algn="ctr"/>
            <a:r>
              <a:rPr lang="en-US" sz="2400" b="1" dirty="0" err="1" smtClean="0">
                <a:solidFill>
                  <a:schemeClr val="accent6">
                    <a:lumMod val="60000"/>
                    <a:lumOff val="40000"/>
                  </a:schemeClr>
                </a:solidFill>
              </a:rPr>
              <a:t>InSight</a:t>
            </a:r>
            <a:r>
              <a:rPr lang="en-US" sz="2400" b="1" dirty="0" smtClean="0">
                <a:solidFill>
                  <a:schemeClr val="accent6">
                    <a:lumMod val="60000"/>
                    <a:lumOff val="40000"/>
                  </a:schemeClr>
                </a:solidFill>
              </a:rPr>
              <a:t> – Launches 2016</a:t>
            </a:r>
          </a:p>
          <a:p>
            <a:pPr marL="285750" indent="-285750">
              <a:buFont typeface="Arial" pitchFamily="34" charset="0"/>
              <a:buChar char="•"/>
            </a:pPr>
            <a:r>
              <a:rPr lang="en-US" sz="2000" dirty="0" smtClean="0">
                <a:solidFill>
                  <a:schemeClr val="accent6">
                    <a:lumMod val="60000"/>
                    <a:lumOff val="40000"/>
                  </a:schemeClr>
                </a:solidFill>
              </a:rPr>
              <a:t>Spacecraft will look like Phoenix</a:t>
            </a:r>
          </a:p>
          <a:p>
            <a:pPr marL="285750" indent="-285750">
              <a:buFont typeface="Arial" pitchFamily="34" charset="0"/>
              <a:buChar char="•"/>
            </a:pPr>
            <a:r>
              <a:rPr lang="en-US" sz="2000" dirty="0" smtClean="0">
                <a:solidFill>
                  <a:schemeClr val="accent6">
                    <a:lumMod val="60000"/>
                    <a:lumOff val="40000"/>
                  </a:schemeClr>
                </a:solidFill>
              </a:rPr>
              <a:t>Will measure Mars-quakes</a:t>
            </a:r>
            <a:endParaRPr lang="en-US" sz="2000" dirty="0">
              <a:solidFill>
                <a:schemeClr val="accent6">
                  <a:lumMod val="60000"/>
                  <a:lumOff val="40000"/>
                </a:schemeClr>
              </a:solidFill>
            </a:endParaRPr>
          </a:p>
          <a:p>
            <a:pPr marL="285750" indent="-285750">
              <a:buFont typeface="Arial" pitchFamily="34" charset="0"/>
              <a:buChar char="•"/>
            </a:pPr>
            <a:endParaRPr lang="en-US" sz="20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images.gizmag.com/hero/curiosity-landing.jpg"/>
          <p:cNvPicPr>
            <a:picLocks noChangeAspect="1" noChangeArrowheads="1"/>
          </p:cNvPicPr>
          <p:nvPr/>
        </p:nvPicPr>
        <p:blipFill>
          <a:blip r:embed="rId2" cstate="email"/>
          <a:srcRect/>
          <a:stretch>
            <a:fillRect/>
          </a:stretch>
        </p:blipFill>
        <p:spPr bwMode="auto">
          <a:xfrm>
            <a:off x="3771900" y="4400550"/>
            <a:ext cx="3810000" cy="2135038"/>
          </a:xfrm>
          <a:prstGeom prst="rect">
            <a:avLst/>
          </a:prstGeom>
          <a:noFill/>
        </p:spPr>
      </p:pic>
      <p:pic>
        <p:nvPicPr>
          <p:cNvPr id="27650" name="Picture 2" descr="http://www.sciencecodex.com/files/Curiosity%20landing%20on%20Mars.jpg"/>
          <p:cNvPicPr>
            <a:picLocks noChangeAspect="1" noChangeArrowheads="1"/>
          </p:cNvPicPr>
          <p:nvPr/>
        </p:nvPicPr>
        <p:blipFill>
          <a:blip r:embed="rId3" cstate="email"/>
          <a:srcRect/>
          <a:stretch>
            <a:fillRect/>
          </a:stretch>
        </p:blipFill>
        <p:spPr bwMode="auto">
          <a:xfrm>
            <a:off x="2895600" y="2057400"/>
            <a:ext cx="3124200" cy="2343150"/>
          </a:xfrm>
          <a:prstGeom prst="rect">
            <a:avLst/>
          </a:prstGeom>
          <a:noFill/>
        </p:spPr>
      </p:pic>
      <p:pic>
        <p:nvPicPr>
          <p:cNvPr id="27662" name="Picture 14" descr="http://www.nasa.gov/images/content/676029main_pia16052-color-full_full.jpg"/>
          <p:cNvPicPr>
            <a:picLocks noChangeAspect="1" noChangeArrowheads="1"/>
          </p:cNvPicPr>
          <p:nvPr/>
        </p:nvPicPr>
        <p:blipFill>
          <a:blip r:embed="rId4" cstate="email"/>
          <a:srcRect/>
          <a:stretch>
            <a:fillRect/>
          </a:stretch>
        </p:blipFill>
        <p:spPr bwMode="auto">
          <a:xfrm>
            <a:off x="7058722" y="4315808"/>
            <a:ext cx="3453336" cy="2596800"/>
          </a:xfrm>
          <a:prstGeom prst="rect">
            <a:avLst/>
          </a:prstGeom>
          <a:noFill/>
        </p:spPr>
      </p:pic>
      <p:pic>
        <p:nvPicPr>
          <p:cNvPr id="27656" name="Picture 8" descr="http://www.nasa.gov/images/content/674789main_pia16021-full_full.jpg"/>
          <p:cNvPicPr>
            <a:picLocks noChangeAspect="1" noChangeArrowheads="1"/>
          </p:cNvPicPr>
          <p:nvPr/>
        </p:nvPicPr>
        <p:blipFill>
          <a:blip r:embed="rId5" cstate="email"/>
          <a:srcRect/>
          <a:stretch>
            <a:fillRect/>
          </a:stretch>
        </p:blipFill>
        <p:spPr bwMode="auto">
          <a:xfrm>
            <a:off x="0" y="2284018"/>
            <a:ext cx="2832100" cy="2059382"/>
          </a:xfrm>
          <a:prstGeom prst="rect">
            <a:avLst/>
          </a:prstGeom>
          <a:noFill/>
        </p:spPr>
      </p:pic>
      <p:pic>
        <p:nvPicPr>
          <p:cNvPr id="8" name="Picture 2" descr="http://www.nasa.gov/centers/jpl/images/content/92490main_craft2-browse.jpg"/>
          <p:cNvPicPr>
            <a:picLocks noChangeAspect="1" noChangeArrowheads="1"/>
          </p:cNvPicPr>
          <p:nvPr/>
        </p:nvPicPr>
        <p:blipFill>
          <a:blip r:embed="rId6" cstate="email"/>
          <a:srcRect/>
          <a:stretch>
            <a:fillRect/>
          </a:stretch>
        </p:blipFill>
        <p:spPr bwMode="auto">
          <a:xfrm>
            <a:off x="6324600" y="1"/>
            <a:ext cx="2819400" cy="2256098"/>
          </a:xfrm>
          <a:prstGeom prst="rect">
            <a:avLst/>
          </a:prstGeom>
          <a:noFill/>
        </p:spPr>
      </p:pic>
      <p:pic>
        <p:nvPicPr>
          <p:cNvPr id="7" name="Picture 2" descr="http://orbitalhub.com/wp-content/uploads/2008/12/mro-front-view.jpg"/>
          <p:cNvPicPr>
            <a:picLocks noChangeAspect="1" noChangeArrowheads="1"/>
          </p:cNvPicPr>
          <p:nvPr/>
        </p:nvPicPr>
        <p:blipFill>
          <a:blip r:embed="rId7" cstate="email"/>
          <a:srcRect/>
          <a:stretch>
            <a:fillRect/>
          </a:stretch>
        </p:blipFill>
        <p:spPr bwMode="auto">
          <a:xfrm>
            <a:off x="0" y="0"/>
            <a:ext cx="2819401" cy="2230955"/>
          </a:xfrm>
          <a:prstGeom prst="rect">
            <a:avLst/>
          </a:prstGeom>
          <a:noFill/>
        </p:spPr>
      </p:pic>
      <p:sp>
        <p:nvSpPr>
          <p:cNvPr id="6" name="Title 1"/>
          <p:cNvSpPr>
            <a:spLocks noGrp="1"/>
          </p:cNvSpPr>
          <p:nvPr>
            <p:ph type="title"/>
          </p:nvPr>
        </p:nvSpPr>
        <p:spPr>
          <a:xfrm>
            <a:off x="838200" y="228600"/>
            <a:ext cx="7620000" cy="1143000"/>
          </a:xfrm>
        </p:spPr>
        <p:txBody>
          <a:bodyPr>
            <a:normAutofit fontScale="90000"/>
          </a:bodyPr>
          <a:lstStyle/>
          <a:p>
            <a:r>
              <a:rPr lang="en-US" dirty="0">
                <a:solidFill>
                  <a:schemeClr val="bg1"/>
                </a:solidFill>
              </a:rPr>
              <a:t>Mars Curiosity </a:t>
            </a:r>
            <a:r>
              <a:rPr lang="en-US" dirty="0" smtClean="0">
                <a:solidFill>
                  <a:schemeClr val="bg1"/>
                </a:solidFill>
              </a:rPr>
              <a:t>Rover</a:t>
            </a:r>
            <a:br>
              <a:rPr lang="en-US" dirty="0" smtClean="0">
                <a:solidFill>
                  <a:schemeClr val="bg1"/>
                </a:solidFill>
              </a:rPr>
            </a:br>
            <a:r>
              <a:rPr lang="en-US" dirty="0" smtClean="0">
                <a:solidFill>
                  <a:schemeClr val="bg1"/>
                </a:solidFill>
              </a:rPr>
              <a:t>Landed in 2012!</a:t>
            </a:r>
            <a:endParaRPr lang="en-US" dirty="0">
              <a:solidFill>
                <a:schemeClr val="bg1"/>
              </a:solidFill>
            </a:endParaRPr>
          </a:p>
        </p:txBody>
      </p:sp>
      <p:pic>
        <p:nvPicPr>
          <p:cNvPr id="27652" name="Picture 4" descr="http://i.i.com.com/cnwk.1d/i/tim/2012/08/05/en_0805_blackstone_480x360.jpg"/>
          <p:cNvPicPr>
            <a:picLocks noChangeAspect="1" noChangeArrowheads="1"/>
          </p:cNvPicPr>
          <p:nvPr/>
        </p:nvPicPr>
        <p:blipFill>
          <a:blip r:embed="rId8" cstate="email"/>
          <a:srcRect/>
          <a:stretch>
            <a:fillRect/>
          </a:stretch>
        </p:blipFill>
        <p:spPr bwMode="auto">
          <a:xfrm>
            <a:off x="6019800" y="2057400"/>
            <a:ext cx="3124200" cy="2343150"/>
          </a:xfrm>
          <a:prstGeom prst="rect">
            <a:avLst/>
          </a:prstGeom>
          <a:noFill/>
        </p:spPr>
      </p:pic>
      <p:sp>
        <p:nvSpPr>
          <p:cNvPr id="16" name="Rectangle 15"/>
          <p:cNvSpPr/>
          <p:nvPr/>
        </p:nvSpPr>
        <p:spPr>
          <a:xfrm>
            <a:off x="3979609" y="6535588"/>
            <a:ext cx="3079113" cy="338554"/>
          </a:xfrm>
          <a:prstGeom prst="rect">
            <a:avLst/>
          </a:prstGeom>
        </p:spPr>
        <p:txBody>
          <a:bodyPr wrap="none">
            <a:spAutoFit/>
          </a:bodyPr>
          <a:lstStyle/>
          <a:p>
            <a:r>
              <a:rPr lang="en-US" sz="1600" dirty="0" smtClean="0">
                <a:solidFill>
                  <a:schemeClr val="bg1"/>
                </a:solidFill>
              </a:rPr>
              <a:t>Images Courtesy NASA/JPL-Caltech</a:t>
            </a:r>
            <a:endParaRPr lang="en-US" sz="1600" dirty="0">
              <a:solidFill>
                <a:schemeClr val="bg1"/>
              </a:solidFill>
            </a:endParaRPr>
          </a:p>
        </p:txBody>
      </p:sp>
      <p:sp>
        <p:nvSpPr>
          <p:cNvPr id="13" name="TextBox 12"/>
          <p:cNvSpPr txBox="1"/>
          <p:nvPr/>
        </p:nvSpPr>
        <p:spPr>
          <a:xfrm>
            <a:off x="0" y="4419600"/>
            <a:ext cx="3764465" cy="2308324"/>
          </a:xfrm>
          <a:prstGeom prst="rect">
            <a:avLst/>
          </a:prstGeom>
          <a:noFill/>
        </p:spPr>
        <p:txBody>
          <a:bodyPr wrap="square" rtlCol="0">
            <a:spAutoFit/>
          </a:bodyPr>
          <a:lstStyle/>
          <a:p>
            <a:pPr algn="ctr"/>
            <a:r>
              <a:rPr lang="en-US" sz="2400" b="1" dirty="0" smtClean="0">
                <a:solidFill>
                  <a:schemeClr val="accent6">
                    <a:lumMod val="60000"/>
                    <a:lumOff val="40000"/>
                  </a:schemeClr>
                </a:solidFill>
              </a:rPr>
              <a:t>Curiosity Landing Facts</a:t>
            </a:r>
          </a:p>
          <a:p>
            <a:pPr marL="285750" indent="-285750">
              <a:buFont typeface="Arial" pitchFamily="34" charset="0"/>
              <a:buChar char="•"/>
            </a:pPr>
            <a:r>
              <a:rPr lang="en-US" sz="2000" dirty="0" smtClean="0">
                <a:solidFill>
                  <a:schemeClr val="accent6">
                    <a:lumMod val="60000"/>
                    <a:lumOff val="40000"/>
                  </a:schemeClr>
                </a:solidFill>
              </a:rPr>
              <a:t>Heat shield build in Colorado</a:t>
            </a:r>
          </a:p>
          <a:p>
            <a:pPr marL="285750" indent="-285750">
              <a:buFont typeface="Arial" pitchFamily="34" charset="0"/>
              <a:buChar char="•"/>
            </a:pPr>
            <a:r>
              <a:rPr lang="en-US" sz="2000" dirty="0" smtClean="0">
                <a:solidFill>
                  <a:schemeClr val="accent6">
                    <a:lumMod val="60000"/>
                    <a:lumOff val="40000"/>
                  </a:schemeClr>
                </a:solidFill>
              </a:rPr>
              <a:t>Odyssey was communication satellite for rover to send data and pictures to Earth</a:t>
            </a:r>
          </a:p>
          <a:p>
            <a:pPr marL="285750" indent="-285750">
              <a:buFont typeface="Arial" pitchFamily="34" charset="0"/>
              <a:buChar char="•"/>
            </a:pPr>
            <a:r>
              <a:rPr lang="en-US" sz="2000" dirty="0" smtClean="0">
                <a:solidFill>
                  <a:schemeClr val="accent6">
                    <a:lumMod val="60000"/>
                    <a:lumOff val="40000"/>
                  </a:schemeClr>
                </a:solidFill>
              </a:rPr>
              <a:t>MRO took picture of Curiosity parachute and lander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Maven</a:t>
            </a:r>
            <a:endParaRPr lang="en-US" dirty="0">
              <a:solidFill>
                <a:schemeClr val="bg1"/>
              </a:solidFill>
            </a:endParaRPr>
          </a:p>
        </p:txBody>
      </p:sp>
      <p:pic>
        <p:nvPicPr>
          <p:cNvPr id="30726" name="Picture 6" descr="http://www.jpl.nasa.gov/images/mars/20101005/maven20101005-browse.jpg"/>
          <p:cNvPicPr>
            <a:picLocks noChangeAspect="1" noChangeArrowheads="1"/>
          </p:cNvPicPr>
          <p:nvPr/>
        </p:nvPicPr>
        <p:blipFill>
          <a:blip r:embed="rId2" cstate="email"/>
          <a:srcRect/>
          <a:stretch>
            <a:fillRect/>
          </a:stretch>
        </p:blipFill>
        <p:spPr bwMode="auto">
          <a:xfrm>
            <a:off x="0" y="990600"/>
            <a:ext cx="5867400" cy="3208734"/>
          </a:xfrm>
          <a:prstGeom prst="rect">
            <a:avLst/>
          </a:prstGeom>
          <a:noFill/>
        </p:spPr>
      </p:pic>
      <p:sp>
        <p:nvSpPr>
          <p:cNvPr id="5" name="Rectangle 4"/>
          <p:cNvSpPr/>
          <p:nvPr/>
        </p:nvSpPr>
        <p:spPr>
          <a:xfrm>
            <a:off x="5699724" y="6488668"/>
            <a:ext cx="3444276" cy="369332"/>
          </a:xfrm>
          <a:prstGeom prst="rect">
            <a:avLst/>
          </a:prstGeom>
        </p:spPr>
        <p:txBody>
          <a:bodyPr wrap="none">
            <a:spAutoFit/>
          </a:bodyPr>
          <a:lstStyle/>
          <a:p>
            <a:r>
              <a:rPr lang="en-US" dirty="0" smtClean="0">
                <a:solidFill>
                  <a:schemeClr val="bg1"/>
                </a:solidFill>
              </a:rPr>
              <a:t>Images Courtesy NASA/JPL-Caltech</a:t>
            </a:r>
            <a:endParaRPr lang="en-US" dirty="0">
              <a:solidFill>
                <a:schemeClr val="bg1"/>
              </a:solidFill>
            </a:endParaRPr>
          </a:p>
        </p:txBody>
      </p:sp>
      <p:pic>
        <p:nvPicPr>
          <p:cNvPr id="6" name="Picture 2" descr="http://lasp.colorado.edu/home/maven/files/2012/04/MAVEN-Tank_reduce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6400" y="3352800"/>
            <a:ext cx="3433618" cy="239273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76200" y="4634805"/>
            <a:ext cx="5410200" cy="1384995"/>
          </a:xfrm>
          <a:prstGeom prst="rect">
            <a:avLst/>
          </a:prstGeom>
          <a:noFill/>
        </p:spPr>
        <p:txBody>
          <a:bodyPr wrap="square" rtlCol="0">
            <a:spAutoFit/>
          </a:bodyPr>
          <a:lstStyle/>
          <a:p>
            <a:pPr algn="ctr"/>
            <a:r>
              <a:rPr lang="en-US" sz="2400" b="1" dirty="0" smtClean="0">
                <a:solidFill>
                  <a:schemeClr val="accent6">
                    <a:lumMod val="60000"/>
                    <a:lumOff val="40000"/>
                  </a:schemeClr>
                </a:solidFill>
              </a:rPr>
              <a:t>Maven Facts – Launches 2013</a:t>
            </a:r>
          </a:p>
          <a:p>
            <a:pPr marL="285750" indent="-285750">
              <a:buFont typeface="Arial" pitchFamily="34" charset="0"/>
              <a:buChar char="•"/>
            </a:pPr>
            <a:r>
              <a:rPr lang="en-US" sz="2000" dirty="0" smtClean="0">
                <a:solidFill>
                  <a:schemeClr val="accent6">
                    <a:lumMod val="60000"/>
                    <a:lumOff val="40000"/>
                  </a:schemeClr>
                </a:solidFill>
              </a:rPr>
              <a:t>Mission: Study Mars atmosphere and climate</a:t>
            </a:r>
          </a:p>
          <a:p>
            <a:pPr marL="285750" indent="-285750">
              <a:buFont typeface="Arial" pitchFamily="34" charset="0"/>
              <a:buChar char="•"/>
            </a:pPr>
            <a:r>
              <a:rPr lang="en-US" sz="2000" dirty="0" smtClean="0">
                <a:solidFill>
                  <a:schemeClr val="accent6">
                    <a:lumMod val="60000"/>
                    <a:lumOff val="40000"/>
                  </a:schemeClr>
                </a:solidFill>
              </a:rPr>
              <a:t>Will perform “deep dives” into atmosphere</a:t>
            </a:r>
          </a:p>
          <a:p>
            <a:pPr marL="285750" indent="-285750">
              <a:buFont typeface="Arial" pitchFamily="34" charset="0"/>
              <a:buChar char="•"/>
            </a:pPr>
            <a:endParaRPr lang="en-US" sz="20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1"/>
          <p:cNvSpPr>
            <a:spLocks noGrp="1" noChangeArrowheads="1"/>
          </p:cNvSpPr>
          <p:nvPr>
            <p:ph type="title"/>
          </p:nvPr>
        </p:nvSpPr>
        <p:spPr>
          <a:xfrm>
            <a:off x="1143000" y="228600"/>
            <a:ext cx="6858000" cy="609600"/>
          </a:xfrm>
        </p:spPr>
        <p:txBody>
          <a:bodyPr>
            <a:normAutofit fontScale="90000"/>
          </a:bodyPr>
          <a:lstStyle/>
          <a:p>
            <a:pPr eaLnBrk="1" hangingPunct="1"/>
            <a:r>
              <a:rPr lang="en-US" altLang="en-US" sz="2400" dirty="0" smtClean="0">
                <a:solidFill>
                  <a:schemeClr val="bg1"/>
                </a:solidFill>
              </a:rPr>
              <a:t>MAVEN Will Allow Us To Understand Escape Of Atmospheric Gases To Space</a:t>
            </a:r>
          </a:p>
        </p:txBody>
      </p:sp>
      <p:sp>
        <p:nvSpPr>
          <p:cNvPr id="57346" name="Text Box 52"/>
          <p:cNvSpPr txBox="1">
            <a:spLocks noChangeArrowheads="1"/>
          </p:cNvSpPr>
          <p:nvPr/>
        </p:nvSpPr>
        <p:spPr bwMode="auto">
          <a:xfrm>
            <a:off x="228600" y="5637213"/>
            <a:ext cx="41148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Font typeface="Times" pitchFamily="-84" charset="0"/>
              <a:buChar char="•"/>
            </a:pPr>
            <a:r>
              <a:rPr lang="en-US" altLang="en-US" sz="1800" dirty="0" smtClean="0">
                <a:solidFill>
                  <a:schemeClr val="accent6"/>
                </a:solidFill>
              </a:rPr>
              <a:t> MAVEN </a:t>
            </a:r>
            <a:r>
              <a:rPr lang="en-US" altLang="en-US" sz="1800" dirty="0">
                <a:solidFill>
                  <a:schemeClr val="accent6"/>
                </a:solidFill>
              </a:rPr>
              <a:t>will determine the present state of the upper atmosphere and today</a:t>
            </a:r>
            <a:r>
              <a:rPr lang="ja-JP" altLang="en-US" sz="1800" dirty="0">
                <a:solidFill>
                  <a:schemeClr val="accent6"/>
                </a:solidFill>
              </a:rPr>
              <a:t>’</a:t>
            </a:r>
            <a:r>
              <a:rPr lang="en-US" altLang="ja-JP" sz="1800" dirty="0">
                <a:solidFill>
                  <a:schemeClr val="accent6"/>
                </a:solidFill>
              </a:rPr>
              <a:t>s rates of loss to space.</a:t>
            </a:r>
            <a:endParaRPr lang="en-US" altLang="en-US" sz="1800" dirty="0">
              <a:solidFill>
                <a:schemeClr val="accent6"/>
              </a:solidFill>
            </a:endParaRPr>
          </a:p>
        </p:txBody>
      </p:sp>
      <p:sp>
        <p:nvSpPr>
          <p:cNvPr id="57347" name="Text Box 54"/>
          <p:cNvSpPr txBox="1">
            <a:spLocks noChangeArrowheads="1"/>
          </p:cNvSpPr>
          <p:nvPr/>
        </p:nvSpPr>
        <p:spPr bwMode="auto">
          <a:xfrm>
            <a:off x="4648200" y="5629275"/>
            <a:ext cx="4495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FontTx/>
              <a:buChar char="•"/>
            </a:pPr>
            <a:r>
              <a:rPr lang="en-US" altLang="en-US" sz="1800" dirty="0" smtClean="0">
                <a:solidFill>
                  <a:schemeClr val="accent6"/>
                </a:solidFill>
              </a:rPr>
              <a:t> Measurements </a:t>
            </a:r>
            <a:r>
              <a:rPr lang="en-US" altLang="en-US" sz="1800" dirty="0">
                <a:solidFill>
                  <a:schemeClr val="accent6"/>
                </a:solidFill>
              </a:rPr>
              <a:t>will allow determination of the net integrated loss to space through time.</a:t>
            </a:r>
          </a:p>
        </p:txBody>
      </p:sp>
      <p:pic>
        <p:nvPicPr>
          <p:cNvPr id="57348" name="Picture 5" descr="Untitled-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6088" y="1184275"/>
            <a:ext cx="5751512" cy="4302125"/>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1471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524000" y="228600"/>
            <a:ext cx="6172200" cy="609600"/>
          </a:xfrm>
        </p:spPr>
        <p:txBody>
          <a:bodyPr>
            <a:normAutofit fontScale="90000"/>
          </a:bodyPr>
          <a:lstStyle/>
          <a:p>
            <a:r>
              <a:rPr lang="en-US" altLang="en-US" dirty="0" smtClean="0">
                <a:solidFill>
                  <a:schemeClr val="bg1"/>
                </a:solidFill>
              </a:rPr>
              <a:t>The MAVEN Spacecraft</a:t>
            </a:r>
          </a:p>
        </p:txBody>
      </p:sp>
      <p:pic>
        <p:nvPicPr>
          <p:cNvPr id="61442" name="Picture 5" descr="MAVEN_spacecraf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14903">
            <a:off x="19050" y="-98425"/>
            <a:ext cx="5246688"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3"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813" y="4267200"/>
            <a:ext cx="4598987" cy="200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TextBox 7"/>
          <p:cNvSpPr txBox="1">
            <a:spLocks noChangeArrowheads="1"/>
          </p:cNvSpPr>
          <p:nvPr/>
        </p:nvSpPr>
        <p:spPr bwMode="auto">
          <a:xfrm>
            <a:off x="5029200" y="5562600"/>
            <a:ext cx="3505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solidFill>
                  <a:schemeClr val="bg1"/>
                </a:solidFill>
              </a:rPr>
              <a:t>Same length as a school bus – wingtip-to-wingtip length of 37ft.</a:t>
            </a:r>
          </a:p>
        </p:txBody>
      </p:sp>
      <p:pic>
        <p:nvPicPr>
          <p:cNvPr id="61445"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22860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TextBox 9"/>
          <p:cNvSpPr txBox="1">
            <a:spLocks noChangeArrowheads="1"/>
          </p:cNvSpPr>
          <p:nvPr/>
        </p:nvSpPr>
        <p:spPr bwMode="auto">
          <a:xfrm>
            <a:off x="5765800" y="3316288"/>
            <a:ext cx="3302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solidFill>
                  <a:schemeClr val="bg1"/>
                </a:solidFill>
              </a:rPr>
              <a:t>Same weight fully loaded as a GMC Yukon – 2550 kg.</a:t>
            </a:r>
          </a:p>
        </p:txBody>
      </p:sp>
    </p:spTree>
    <p:extLst>
      <p:ext uri="{BB962C8B-B14F-4D97-AF65-F5344CB8AC3E}">
        <p14:creationId xmlns:p14="http://schemas.microsoft.com/office/powerpoint/2010/main" xmlns="" val="3692374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1"/>
                </a:solidFill>
              </a:rPr>
              <a:t>MAVEN Fun Facts</a:t>
            </a:r>
            <a:endParaRPr lang="en-US" dirty="0"/>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r>
              <a:rPr lang="en-US" dirty="0">
                <a:solidFill>
                  <a:schemeClr val="bg1"/>
                </a:solidFill>
              </a:rPr>
              <a:t>A</a:t>
            </a:r>
            <a:r>
              <a:rPr lang="en-US" dirty="0" smtClean="0">
                <a:solidFill>
                  <a:schemeClr val="bg1"/>
                </a:solidFill>
              </a:rPr>
              <a:t>verage </a:t>
            </a:r>
            <a:r>
              <a:rPr lang="en-US" dirty="0">
                <a:solidFill>
                  <a:schemeClr val="bg1"/>
                </a:solidFill>
              </a:rPr>
              <a:t>power required </a:t>
            </a:r>
            <a:r>
              <a:rPr lang="en-US" dirty="0" smtClean="0">
                <a:solidFill>
                  <a:schemeClr val="bg1"/>
                </a:solidFill>
              </a:rPr>
              <a:t>is ~300 </a:t>
            </a:r>
            <a:r>
              <a:rPr lang="en-US" dirty="0">
                <a:solidFill>
                  <a:schemeClr val="bg1"/>
                </a:solidFill>
              </a:rPr>
              <a:t>Watts.  You could power six spacecraft with the energy required to run the average blow dryer. </a:t>
            </a:r>
            <a:endParaRPr lang="en-US" dirty="0" smtClean="0">
              <a:solidFill>
                <a:schemeClr val="bg1"/>
              </a:solidFill>
            </a:endParaRPr>
          </a:p>
          <a:p>
            <a:r>
              <a:rPr lang="en-US" dirty="0">
                <a:solidFill>
                  <a:schemeClr val="bg1"/>
                </a:solidFill>
              </a:rPr>
              <a:t>296 connectors, 1637 splices, 10,396 wire terminations with over 10 miles of wire</a:t>
            </a:r>
            <a:r>
              <a:rPr lang="en-US" dirty="0" smtClean="0">
                <a:solidFill>
                  <a:schemeClr val="bg1"/>
                </a:solidFill>
              </a:rPr>
              <a:t>.</a:t>
            </a:r>
          </a:p>
          <a:p>
            <a:r>
              <a:rPr lang="en-US" dirty="0">
                <a:solidFill>
                  <a:schemeClr val="bg1"/>
                </a:solidFill>
              </a:rPr>
              <a:t>The MAVEN communication system can transmit data to Earth up to 550,000 bits per second, which is similar to 3G cellphone service</a:t>
            </a:r>
            <a:r>
              <a:rPr lang="en-US" dirty="0" smtClean="0">
                <a:solidFill>
                  <a:schemeClr val="bg1"/>
                </a:solidFill>
              </a:rPr>
              <a:t>.</a:t>
            </a:r>
          </a:p>
          <a:p>
            <a:r>
              <a:rPr lang="en-US" dirty="0">
                <a:solidFill>
                  <a:schemeClr val="bg1"/>
                </a:solidFill>
              </a:rPr>
              <a:t>The MAVEN fuel tank holds about 500 gallons of hydrazine propellant, or nearly 900 (889) six packs of </a:t>
            </a:r>
            <a:r>
              <a:rPr lang="en-US" dirty="0" smtClean="0">
                <a:solidFill>
                  <a:schemeClr val="bg1"/>
                </a:solidFill>
              </a:rPr>
              <a:t>Coke</a:t>
            </a:r>
            <a:r>
              <a:rPr lang="en-US" dirty="0" smtClean="0">
                <a:solidFill>
                  <a:schemeClr val="bg1"/>
                </a:solidFill>
              </a:rPr>
              <a:t>. </a:t>
            </a:r>
            <a:endParaRPr lang="en-US" dirty="0" smtClean="0">
              <a:solidFill>
                <a:schemeClr val="bg1"/>
              </a:solidFill>
            </a:endParaRPr>
          </a:p>
          <a:p>
            <a:r>
              <a:rPr lang="en-US" dirty="0" smtClean="0">
                <a:solidFill>
                  <a:schemeClr val="bg1"/>
                </a:solidFill>
              </a:rPr>
              <a:t>If </a:t>
            </a:r>
            <a:r>
              <a:rPr lang="en-US" dirty="0">
                <a:solidFill>
                  <a:schemeClr val="bg1"/>
                </a:solidFill>
              </a:rPr>
              <a:t>MAVEN uses up all its fuel at the end of the mission, it will have traveled about 300 million miles and have gotten about 600,000 miles per gallon</a:t>
            </a:r>
            <a:r>
              <a:rPr lang="en-US" dirty="0" smtClean="0">
                <a:solidFill>
                  <a:schemeClr val="bg1"/>
                </a:solidFill>
              </a:rPr>
              <a:t>.</a:t>
            </a:r>
          </a:p>
          <a:p>
            <a:r>
              <a:rPr lang="en-US" dirty="0">
                <a:solidFill>
                  <a:schemeClr val="bg1"/>
                </a:solidFill>
              </a:rPr>
              <a:t>The MAVEN spacecraft has two 55 A-</a:t>
            </a:r>
            <a:r>
              <a:rPr lang="en-US" dirty="0" err="1">
                <a:solidFill>
                  <a:schemeClr val="bg1"/>
                </a:solidFill>
              </a:rPr>
              <a:t>hr</a:t>
            </a:r>
            <a:r>
              <a:rPr lang="en-US" dirty="0">
                <a:solidFill>
                  <a:schemeClr val="bg1"/>
                </a:solidFill>
              </a:rPr>
              <a:t> 28V batteries. That’s enough energy to run your </a:t>
            </a:r>
            <a:r>
              <a:rPr lang="en-US" dirty="0" err="1">
                <a:solidFill>
                  <a:schemeClr val="bg1"/>
                </a:solidFill>
              </a:rPr>
              <a:t>iPad</a:t>
            </a:r>
            <a:r>
              <a:rPr lang="en-US" dirty="0">
                <a:solidFill>
                  <a:schemeClr val="bg1"/>
                </a:solidFill>
              </a:rPr>
              <a:t> continuously for about a year and a half on a single charge. </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321251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56426" y="1134629"/>
            <a:ext cx="4876800" cy="3230029"/>
          </a:xfrm>
          <a:prstGeom prst="rect">
            <a:avLst/>
          </a:prstGeom>
        </p:spPr>
      </p:pic>
      <p:pic>
        <p:nvPicPr>
          <p:cNvPr id="3074" name="Picture 2" descr="http://lasp.colorado.edu/home/maven/files/2012/04/MAVEN-Tank_reduced.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1134629"/>
            <a:ext cx="4656426" cy="32448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09600" y="0"/>
            <a:ext cx="7696200" cy="1143000"/>
          </a:xfrm>
        </p:spPr>
        <p:txBody>
          <a:bodyPr>
            <a:normAutofit fontScale="90000"/>
          </a:bodyPr>
          <a:lstStyle/>
          <a:p>
            <a:r>
              <a:rPr lang="en-US" dirty="0" smtClean="0">
                <a:solidFill>
                  <a:schemeClr val="bg1"/>
                </a:solidFill>
              </a:rPr>
              <a:t>Spacecraft Engineering and Operations in Colorado</a:t>
            </a:r>
            <a:endParaRPr lang="en-US" dirty="0">
              <a:solidFill>
                <a:schemeClr val="bg1"/>
              </a:solidFill>
            </a:endParaRPr>
          </a:p>
        </p:txBody>
      </p:sp>
      <p:sp>
        <p:nvSpPr>
          <p:cNvPr id="5" name="Rectangle 4"/>
          <p:cNvSpPr/>
          <p:nvPr/>
        </p:nvSpPr>
        <p:spPr>
          <a:xfrm>
            <a:off x="6131252" y="4081046"/>
            <a:ext cx="3012748" cy="338554"/>
          </a:xfrm>
          <a:prstGeom prst="rect">
            <a:avLst/>
          </a:prstGeom>
        </p:spPr>
        <p:txBody>
          <a:bodyPr wrap="none">
            <a:spAutoFit/>
          </a:bodyPr>
          <a:lstStyle/>
          <a:p>
            <a:r>
              <a:rPr lang="en-US" sz="1600" dirty="0" smtClean="0"/>
              <a:t>Images Courtesy Lockheed Martin</a:t>
            </a:r>
            <a:endParaRPr lang="en-US" sz="1600" dirty="0"/>
          </a:p>
        </p:txBody>
      </p:sp>
      <p:sp>
        <p:nvSpPr>
          <p:cNvPr id="6" name="TextBox 5"/>
          <p:cNvSpPr txBox="1"/>
          <p:nvPr/>
        </p:nvSpPr>
        <p:spPr>
          <a:xfrm>
            <a:off x="4572000" y="4540984"/>
            <a:ext cx="4487574" cy="1631216"/>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6">
                    <a:lumMod val="60000"/>
                    <a:lumOff val="40000"/>
                  </a:schemeClr>
                </a:solidFill>
              </a:rPr>
              <a:t>Many NASA robotic spacecraft are flown from Lockheed Martin</a:t>
            </a:r>
          </a:p>
          <a:p>
            <a:pPr marL="285750" indent="-285750">
              <a:buFont typeface="Arial" pitchFamily="34" charset="0"/>
              <a:buChar char="•"/>
            </a:pPr>
            <a:r>
              <a:rPr lang="en-US" sz="2000" dirty="0" smtClean="0">
                <a:solidFill>
                  <a:schemeClr val="accent6">
                    <a:lumMod val="60000"/>
                    <a:lumOff val="40000"/>
                  </a:schemeClr>
                </a:solidFill>
              </a:rPr>
              <a:t>The mission control center has consoles for each subsystem</a:t>
            </a:r>
          </a:p>
          <a:p>
            <a:pPr marL="285750" indent="-285750">
              <a:buFont typeface="Arial" pitchFamily="34" charset="0"/>
              <a:buChar char="•"/>
            </a:pPr>
            <a:r>
              <a:rPr lang="en-US" sz="2000" dirty="0" smtClean="0">
                <a:solidFill>
                  <a:schemeClr val="accent6">
                    <a:lumMod val="60000"/>
                    <a:lumOff val="40000"/>
                  </a:schemeClr>
                </a:solidFill>
              </a:rPr>
              <a:t>Joint team: Lockheed Martin and JPL</a:t>
            </a:r>
          </a:p>
        </p:txBody>
      </p:sp>
      <p:sp>
        <p:nvSpPr>
          <p:cNvPr id="8" name="TextBox 7"/>
          <p:cNvSpPr txBox="1"/>
          <p:nvPr/>
        </p:nvSpPr>
        <p:spPr>
          <a:xfrm>
            <a:off x="84426" y="4535031"/>
            <a:ext cx="4487574" cy="2246769"/>
          </a:xfrm>
          <a:prstGeom prst="rect">
            <a:avLst/>
          </a:prstGeom>
          <a:noFill/>
        </p:spPr>
        <p:txBody>
          <a:bodyPr wrap="square" rtlCol="0">
            <a:spAutoFit/>
          </a:bodyPr>
          <a:lstStyle/>
          <a:p>
            <a:pPr marL="285750" indent="-285750">
              <a:buFont typeface="Arial" pitchFamily="34" charset="0"/>
              <a:buChar char="•"/>
            </a:pPr>
            <a:r>
              <a:rPr lang="en-US" sz="2000" dirty="0">
                <a:solidFill>
                  <a:schemeClr val="accent6">
                    <a:lumMod val="60000"/>
                    <a:lumOff val="40000"/>
                  </a:schemeClr>
                </a:solidFill>
              </a:rPr>
              <a:t>S</a:t>
            </a:r>
            <a:r>
              <a:rPr lang="en-US" sz="2000" dirty="0" smtClean="0">
                <a:solidFill>
                  <a:schemeClr val="accent6">
                    <a:lumMod val="60000"/>
                    <a:lumOff val="40000"/>
                  </a:schemeClr>
                </a:solidFill>
              </a:rPr>
              <a:t>pacecraft are built in the high-bay at Lockheed Martin</a:t>
            </a:r>
          </a:p>
          <a:p>
            <a:pPr marL="285750" indent="-285750">
              <a:buFont typeface="Arial" pitchFamily="34" charset="0"/>
              <a:buChar char="•"/>
            </a:pPr>
            <a:r>
              <a:rPr lang="en-US" sz="2000" dirty="0" smtClean="0">
                <a:solidFill>
                  <a:schemeClr val="accent6">
                    <a:lumMod val="60000"/>
                    <a:lumOff val="40000"/>
                  </a:schemeClr>
                </a:solidFill>
              </a:rPr>
              <a:t>Engineers and technicians wear “bunny suits” to protect spacecraft</a:t>
            </a:r>
          </a:p>
          <a:p>
            <a:pPr marL="285750" indent="-285750">
              <a:buFont typeface="Arial" pitchFamily="34" charset="0"/>
              <a:buChar char="•"/>
            </a:pPr>
            <a:r>
              <a:rPr lang="en-US" sz="2000" dirty="0" smtClean="0">
                <a:solidFill>
                  <a:schemeClr val="accent6">
                    <a:lumMod val="60000"/>
                    <a:lumOff val="40000"/>
                  </a:schemeClr>
                </a:solidFill>
              </a:rPr>
              <a:t>MAVEN, a Mars orbiter, was the most recent spacecraft to be assembled</a:t>
            </a:r>
          </a:p>
          <a:p>
            <a:pPr marL="285750" indent="-285750">
              <a:buFont typeface="Arial" pitchFamily="34" charset="0"/>
              <a:buChar char="•"/>
            </a:pPr>
            <a:endParaRPr lang="en-US" sz="20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larsystem.nasa.gov/grail/gallery/images/GRAIL_Poster_4875-wide.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09800" y="-22302"/>
            <a:ext cx="4269841" cy="32144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479641" y="-76200"/>
            <a:ext cx="2590800" cy="1143000"/>
          </a:xfrm>
        </p:spPr>
        <p:txBody>
          <a:bodyPr/>
          <a:lstStyle/>
          <a:p>
            <a:r>
              <a:rPr lang="en-US" dirty="0" smtClean="0">
                <a:solidFill>
                  <a:schemeClr val="bg1"/>
                </a:solidFill>
              </a:rPr>
              <a:t>GRAIL</a:t>
            </a:r>
            <a:endParaRPr lang="en-US" dirty="0">
              <a:solidFill>
                <a:schemeClr val="bg1"/>
              </a:solidFill>
            </a:endParaRPr>
          </a:p>
        </p:txBody>
      </p:sp>
      <p:pic>
        <p:nvPicPr>
          <p:cNvPr id="11268" name="Picture 4" descr="http://www.universetoday.com/wp-content/uploads/2012/03/633103main_pia15514-43_1024-768_Moon-467x580.jpg">
            <a:hlinkClick r:id="rId3"/>
          </p:cNvPr>
          <p:cNvPicPr>
            <a:picLocks noChangeAspect="1" noChangeArrowheads="1"/>
          </p:cNvPicPr>
          <p:nvPr/>
        </p:nvPicPr>
        <p:blipFill>
          <a:blip r:embed="rId4" cstate="email"/>
          <a:srcRect/>
          <a:stretch>
            <a:fillRect/>
          </a:stretch>
        </p:blipFill>
        <p:spPr bwMode="auto">
          <a:xfrm>
            <a:off x="6301" y="3192171"/>
            <a:ext cx="2944998" cy="3657600"/>
          </a:xfrm>
          <a:prstGeom prst="rect">
            <a:avLst/>
          </a:prstGeom>
          <a:noFill/>
        </p:spPr>
      </p:pic>
      <p:pic>
        <p:nvPicPr>
          <p:cNvPr id="11272" name="Picture 8" descr="Technicians prepare to hoist one of the two GRAIL spacecraft upon completion of a thermal vacuum test in Denver">
            <a:hlinkClick r:id="rId5"/>
          </p:cNvPr>
          <p:cNvPicPr>
            <a:picLocks noChangeAspect="1" noChangeArrowheads="1"/>
          </p:cNvPicPr>
          <p:nvPr/>
        </p:nvPicPr>
        <p:blipFill>
          <a:blip r:embed="rId6" cstate="email"/>
          <a:srcRect/>
          <a:stretch>
            <a:fillRect/>
          </a:stretch>
        </p:blipFill>
        <p:spPr bwMode="auto">
          <a:xfrm>
            <a:off x="6202055" y="826647"/>
            <a:ext cx="2804775" cy="2174890"/>
          </a:xfrm>
          <a:prstGeom prst="rect">
            <a:avLst/>
          </a:prstGeom>
          <a:noFill/>
        </p:spPr>
      </p:pic>
      <p:sp>
        <p:nvSpPr>
          <p:cNvPr id="7" name="Rectangle 6"/>
          <p:cNvSpPr/>
          <p:nvPr/>
        </p:nvSpPr>
        <p:spPr>
          <a:xfrm>
            <a:off x="6064887" y="6536004"/>
            <a:ext cx="3079113" cy="338554"/>
          </a:xfrm>
          <a:prstGeom prst="rect">
            <a:avLst/>
          </a:prstGeom>
        </p:spPr>
        <p:txBody>
          <a:bodyPr wrap="none">
            <a:spAutoFit/>
          </a:bodyPr>
          <a:lstStyle/>
          <a:p>
            <a:r>
              <a:rPr lang="en-US" sz="1600" dirty="0" smtClean="0">
                <a:solidFill>
                  <a:schemeClr val="bg1"/>
                </a:solidFill>
              </a:rPr>
              <a:t>Images Courtesy NASA/JPL-Caltech</a:t>
            </a:r>
            <a:endParaRPr lang="en-US" sz="1600" dirty="0">
              <a:solidFill>
                <a:schemeClr val="bg1"/>
              </a:solidFill>
            </a:endParaRPr>
          </a:p>
        </p:txBody>
      </p:sp>
      <p:sp>
        <p:nvSpPr>
          <p:cNvPr id="3" name="TextBox 2"/>
          <p:cNvSpPr txBox="1"/>
          <p:nvPr/>
        </p:nvSpPr>
        <p:spPr>
          <a:xfrm>
            <a:off x="2991405" y="3169146"/>
            <a:ext cx="6146963" cy="3539430"/>
          </a:xfrm>
          <a:prstGeom prst="rect">
            <a:avLst/>
          </a:prstGeom>
          <a:noFill/>
        </p:spPr>
        <p:txBody>
          <a:bodyPr wrap="square" rtlCol="0">
            <a:spAutoFit/>
          </a:bodyPr>
          <a:lstStyle/>
          <a:p>
            <a:pPr algn="ctr"/>
            <a:r>
              <a:rPr lang="en-US" sz="2400" b="1" dirty="0" smtClean="0">
                <a:solidFill>
                  <a:schemeClr val="accent6">
                    <a:lumMod val="60000"/>
                    <a:lumOff val="40000"/>
                  </a:schemeClr>
                </a:solidFill>
              </a:rPr>
              <a:t>GRAIL Facts - Mission 2011-2012</a:t>
            </a:r>
          </a:p>
          <a:p>
            <a:pPr marL="285750" indent="-285750">
              <a:buFont typeface="Arial" pitchFamily="34" charset="0"/>
              <a:buChar char="•"/>
            </a:pPr>
            <a:r>
              <a:rPr lang="en-US" sz="2000" b="1" dirty="0" smtClean="0">
                <a:solidFill>
                  <a:schemeClr val="accent6">
                    <a:lumMod val="60000"/>
                    <a:lumOff val="40000"/>
                  </a:schemeClr>
                </a:solidFill>
              </a:rPr>
              <a:t>Mission: Mapping the Moon’s gravity</a:t>
            </a:r>
          </a:p>
          <a:p>
            <a:pPr marL="742950" lvl="1" indent="-285750">
              <a:buFont typeface="Arial" pitchFamily="34" charset="0"/>
              <a:buChar char="•"/>
            </a:pPr>
            <a:r>
              <a:rPr lang="en-US" sz="2000" dirty="0" smtClean="0">
                <a:solidFill>
                  <a:schemeClr val="accent6">
                    <a:lumMod val="60000"/>
                    <a:lumOff val="40000"/>
                  </a:schemeClr>
                </a:solidFill>
              </a:rPr>
              <a:t>Geomorphology and Geology – how Moon formed</a:t>
            </a:r>
          </a:p>
          <a:p>
            <a:pPr marL="285750" indent="-285750">
              <a:buFont typeface="Arial" pitchFamily="34" charset="0"/>
              <a:buChar char="•"/>
            </a:pPr>
            <a:r>
              <a:rPr lang="en-US" sz="2000" dirty="0" smtClean="0">
                <a:solidFill>
                  <a:schemeClr val="accent6">
                    <a:lumMod val="60000"/>
                    <a:lumOff val="40000"/>
                  </a:schemeClr>
                </a:solidFill>
              </a:rPr>
              <a:t>Spacecraft Size: Washer and Dryer Machines</a:t>
            </a:r>
          </a:p>
          <a:p>
            <a:pPr marL="285750" indent="-285750">
              <a:buFont typeface="Arial" pitchFamily="34" charset="0"/>
              <a:buChar char="•"/>
            </a:pPr>
            <a:r>
              <a:rPr lang="en-US" sz="2000" dirty="0" smtClean="0">
                <a:solidFill>
                  <a:schemeClr val="accent6">
                    <a:lumMod val="60000"/>
                    <a:lumOff val="40000"/>
                  </a:schemeClr>
                </a:solidFill>
              </a:rPr>
              <a:t>Flew in formation with 200 km separation distance</a:t>
            </a:r>
          </a:p>
          <a:p>
            <a:pPr marL="285750" indent="-285750">
              <a:buFont typeface="Arial" pitchFamily="34" charset="0"/>
              <a:buChar char="•"/>
            </a:pPr>
            <a:r>
              <a:rPr lang="en-US" sz="2000" dirty="0" smtClean="0">
                <a:solidFill>
                  <a:schemeClr val="accent6">
                    <a:lumMod val="60000"/>
                    <a:lumOff val="40000"/>
                  </a:schemeClr>
                </a:solidFill>
              </a:rPr>
              <a:t>Cruise altitude as low as 8 km (5 miles) above the mountains in extended mission</a:t>
            </a:r>
          </a:p>
          <a:p>
            <a:pPr marL="742950" lvl="1" indent="-285750">
              <a:buFont typeface="Arial" pitchFamily="34" charset="0"/>
              <a:buChar char="•"/>
            </a:pPr>
            <a:r>
              <a:rPr lang="en-US" sz="2000" dirty="0" smtClean="0">
                <a:solidFill>
                  <a:schemeClr val="accent6">
                    <a:lumMod val="60000"/>
                    <a:lumOff val="40000"/>
                  </a:schemeClr>
                </a:solidFill>
              </a:rPr>
              <a:t>Flew as low as an airplane</a:t>
            </a:r>
          </a:p>
          <a:p>
            <a:pPr marL="285750" indent="-285750">
              <a:buFont typeface="Arial" pitchFamily="34" charset="0"/>
              <a:buChar char="•"/>
            </a:pPr>
            <a:r>
              <a:rPr lang="en-US" sz="2000" dirty="0" err="1" smtClean="0">
                <a:solidFill>
                  <a:schemeClr val="accent6">
                    <a:lumMod val="60000"/>
                    <a:lumOff val="40000"/>
                  </a:schemeClr>
                </a:solidFill>
              </a:rPr>
              <a:t>MoonKam</a:t>
            </a:r>
            <a:r>
              <a:rPr lang="en-US" sz="2000" dirty="0" smtClean="0">
                <a:solidFill>
                  <a:schemeClr val="accent6">
                    <a:lumMod val="60000"/>
                    <a:lumOff val="40000"/>
                  </a:schemeClr>
                </a:solidFill>
              </a:rPr>
              <a:t> provided the opportunity for middle-school students to take pictures of Moon’s surface</a:t>
            </a:r>
          </a:p>
          <a:p>
            <a:pPr marL="285750" indent="-285750">
              <a:buFont typeface="Arial" pitchFamily="34" charset="0"/>
              <a:buChar char="•"/>
            </a:pPr>
            <a:r>
              <a:rPr lang="en-US" sz="2000" dirty="0" smtClean="0">
                <a:solidFill>
                  <a:schemeClr val="accent6">
                    <a:lumMod val="60000"/>
                    <a:lumOff val="40000"/>
                  </a:schemeClr>
                </a:solidFill>
              </a:rPr>
              <a:t>End of mission – smashed into the Moon</a:t>
            </a:r>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01" y="189571"/>
            <a:ext cx="2758573" cy="270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4419600" cy="762000"/>
          </a:xfrm>
        </p:spPr>
        <p:txBody>
          <a:bodyPr>
            <a:normAutofit/>
          </a:bodyPr>
          <a:lstStyle/>
          <a:p>
            <a:r>
              <a:rPr lang="en-US" dirty="0" smtClean="0">
                <a:solidFill>
                  <a:schemeClr val="bg1"/>
                </a:solidFill>
              </a:rPr>
              <a:t>Spitzer</a:t>
            </a:r>
            <a:endParaRPr lang="en-US" dirty="0">
              <a:solidFill>
                <a:schemeClr val="bg1"/>
              </a:solidFill>
            </a:endParaRPr>
          </a:p>
        </p:txBody>
      </p:sp>
      <p:pic>
        <p:nvPicPr>
          <p:cNvPr id="17410" name="Picture 2" descr="http://solarsystem.nasa.gov/multimedia/gallery/Spitzer_01.jpg"/>
          <p:cNvPicPr>
            <a:picLocks noChangeAspect="1" noChangeArrowheads="1"/>
          </p:cNvPicPr>
          <p:nvPr/>
        </p:nvPicPr>
        <p:blipFill>
          <a:blip r:embed="rId2" cstate="email"/>
          <a:srcRect/>
          <a:stretch>
            <a:fillRect/>
          </a:stretch>
        </p:blipFill>
        <p:spPr bwMode="auto">
          <a:xfrm>
            <a:off x="347518" y="1"/>
            <a:ext cx="3453294" cy="2590800"/>
          </a:xfrm>
          <a:prstGeom prst="rect">
            <a:avLst/>
          </a:prstGeom>
          <a:noFill/>
        </p:spPr>
      </p:pic>
      <p:pic>
        <p:nvPicPr>
          <p:cNvPr id="8194" name="Picture 2" descr="http://www.universetoday.com/wp-content/uploads/2007/04/2007-0430sombrero.jpg"/>
          <p:cNvPicPr>
            <a:picLocks noChangeAspect="1" noChangeArrowheads="1"/>
          </p:cNvPicPr>
          <p:nvPr/>
        </p:nvPicPr>
        <p:blipFill>
          <a:blip r:embed="rId3" cstate="email"/>
          <a:srcRect/>
          <a:stretch>
            <a:fillRect/>
          </a:stretch>
        </p:blipFill>
        <p:spPr bwMode="auto">
          <a:xfrm>
            <a:off x="4300140" y="715818"/>
            <a:ext cx="4296040" cy="3109733"/>
          </a:xfrm>
          <a:prstGeom prst="rect">
            <a:avLst/>
          </a:prstGeom>
          <a:noFill/>
        </p:spPr>
      </p:pic>
      <p:sp>
        <p:nvSpPr>
          <p:cNvPr id="5122" name="AutoShape 2" descr="http://www.spitzer.caltech.edu/uploaded_files/graphics/fullscreen_graphics/0005/9650/ssc2003-06d_Sm.jpg"/>
          <p:cNvSpPr>
            <a:spLocks noChangeAspect="1" noChangeArrowheads="1"/>
          </p:cNvSpPr>
          <p:nvPr/>
        </p:nvSpPr>
        <p:spPr bwMode="auto">
          <a:xfrm>
            <a:off x="63500" y="-1651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ttp://www.spitzer.caltech.edu/uploaded_files/graphics/fullscreen_graphics/0005/9650/ssc2003-06d_Sm.jpg"/>
          <p:cNvSpPr>
            <a:spLocks noChangeAspect="1" noChangeArrowheads="1"/>
          </p:cNvSpPr>
          <p:nvPr/>
        </p:nvSpPr>
        <p:spPr bwMode="auto">
          <a:xfrm>
            <a:off x="63500" y="-1651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http://www.spitzer.caltech.edu/uploaded_files/graphics/fullscreen_graphics/0005/9650/ssc2003-06d_Sm.jpg"/>
          <p:cNvSpPr>
            <a:spLocks noChangeAspect="1" noChangeArrowheads="1"/>
          </p:cNvSpPr>
          <p:nvPr/>
        </p:nvSpPr>
        <p:spPr bwMode="auto">
          <a:xfrm>
            <a:off x="63500" y="-1651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http://www.spitzer.caltech.edu/uploaded_files/graphics/fullscreen_graphics/0005/9650/ssc2003-06d_Sm.jpg"/>
          <p:cNvSpPr>
            <a:spLocks noChangeAspect="1" noChangeArrowheads="1"/>
          </p:cNvSpPr>
          <p:nvPr/>
        </p:nvSpPr>
        <p:spPr bwMode="auto">
          <a:xfrm>
            <a:off x="63500" y="-1651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http://www.spitzer.caltech.edu/uploaded_files/graphics/fullscreen_graphics/0005/9650/ssc2003-06d_Sm.jpg"/>
          <p:cNvSpPr>
            <a:spLocks noChangeAspect="1" noChangeArrowheads="1"/>
          </p:cNvSpPr>
          <p:nvPr/>
        </p:nvSpPr>
        <p:spPr bwMode="auto">
          <a:xfrm>
            <a:off x="63500" y="-1651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2" name="Picture 10" descr="http://blogs.discovermagazine.com/badastronomy/files/2012/05/55cancrie_plot.jpg"/>
          <p:cNvPicPr>
            <a:picLocks noChangeAspect="1" noChangeArrowheads="1"/>
          </p:cNvPicPr>
          <p:nvPr/>
        </p:nvPicPr>
        <p:blipFill>
          <a:blip r:embed="rId4" cstate="email"/>
          <a:srcRect/>
          <a:stretch>
            <a:fillRect/>
          </a:stretch>
        </p:blipFill>
        <p:spPr bwMode="auto">
          <a:xfrm>
            <a:off x="0" y="2568745"/>
            <a:ext cx="3962400" cy="2021633"/>
          </a:xfrm>
          <a:prstGeom prst="rect">
            <a:avLst/>
          </a:prstGeom>
          <a:noFill/>
        </p:spPr>
      </p:pic>
      <p:pic>
        <p:nvPicPr>
          <p:cNvPr id="5132" name="Picture 12" descr="Spiral Galaxy Messier 81 (M81) by Spitzer Space Telescope / IRAC"/>
          <p:cNvPicPr>
            <a:picLocks noChangeAspect="1" noChangeArrowheads="1"/>
          </p:cNvPicPr>
          <p:nvPr/>
        </p:nvPicPr>
        <p:blipFill>
          <a:blip r:embed="rId5" cstate="email"/>
          <a:srcRect/>
          <a:stretch>
            <a:fillRect/>
          </a:stretch>
        </p:blipFill>
        <p:spPr bwMode="auto">
          <a:xfrm>
            <a:off x="914400" y="4500235"/>
            <a:ext cx="2571750" cy="2057401"/>
          </a:xfrm>
          <a:prstGeom prst="rect">
            <a:avLst/>
          </a:prstGeom>
          <a:noFill/>
        </p:spPr>
      </p:pic>
      <p:sp>
        <p:nvSpPr>
          <p:cNvPr id="12" name="Rectangle 11"/>
          <p:cNvSpPr/>
          <p:nvPr/>
        </p:nvSpPr>
        <p:spPr>
          <a:xfrm>
            <a:off x="-32327" y="6550223"/>
            <a:ext cx="2721835" cy="307777"/>
          </a:xfrm>
          <a:prstGeom prst="rect">
            <a:avLst/>
          </a:prstGeom>
        </p:spPr>
        <p:txBody>
          <a:bodyPr wrap="none">
            <a:spAutoFit/>
          </a:bodyPr>
          <a:lstStyle/>
          <a:p>
            <a:r>
              <a:rPr lang="en-US" sz="1400" dirty="0" smtClean="0">
                <a:solidFill>
                  <a:schemeClr val="bg1"/>
                </a:solidFill>
              </a:rPr>
              <a:t>Images Courtesy NASA/JPL-Caltech</a:t>
            </a:r>
            <a:endParaRPr lang="en-US" sz="1400" dirty="0">
              <a:solidFill>
                <a:schemeClr val="bg1"/>
              </a:solidFill>
            </a:endParaRPr>
          </a:p>
        </p:txBody>
      </p:sp>
      <p:sp>
        <p:nvSpPr>
          <p:cNvPr id="13" name="TextBox 12"/>
          <p:cNvSpPr txBox="1"/>
          <p:nvPr/>
        </p:nvSpPr>
        <p:spPr>
          <a:xfrm>
            <a:off x="3796194" y="3768689"/>
            <a:ext cx="5345497" cy="2923877"/>
          </a:xfrm>
          <a:prstGeom prst="rect">
            <a:avLst/>
          </a:prstGeom>
          <a:noFill/>
        </p:spPr>
        <p:txBody>
          <a:bodyPr wrap="square" rtlCol="0">
            <a:spAutoFit/>
          </a:bodyPr>
          <a:lstStyle/>
          <a:p>
            <a:pPr algn="ctr"/>
            <a:r>
              <a:rPr lang="en-US" sz="2400" b="1" dirty="0" smtClean="0">
                <a:solidFill>
                  <a:schemeClr val="accent6">
                    <a:lumMod val="60000"/>
                    <a:lumOff val="40000"/>
                  </a:schemeClr>
                </a:solidFill>
              </a:rPr>
              <a:t>Spitzer Facts – Launched 2003</a:t>
            </a:r>
          </a:p>
          <a:p>
            <a:pPr marL="285750" indent="-285750">
              <a:buFont typeface="Arial" pitchFamily="34" charset="0"/>
              <a:buChar char="•"/>
            </a:pPr>
            <a:r>
              <a:rPr lang="en-US" sz="2000" dirty="0" smtClean="0">
                <a:solidFill>
                  <a:schemeClr val="accent6">
                    <a:lumMod val="60000"/>
                    <a:lumOff val="40000"/>
                  </a:schemeClr>
                </a:solidFill>
              </a:rPr>
              <a:t>One of NASA’s Great Observatories</a:t>
            </a:r>
          </a:p>
          <a:p>
            <a:pPr marL="285750" indent="-285750">
              <a:buFont typeface="Arial" pitchFamily="34" charset="0"/>
              <a:buChar char="•"/>
            </a:pPr>
            <a:r>
              <a:rPr lang="en-US" sz="2000" dirty="0" smtClean="0">
                <a:solidFill>
                  <a:schemeClr val="accent6">
                    <a:lumMod val="60000"/>
                    <a:lumOff val="40000"/>
                  </a:schemeClr>
                </a:solidFill>
              </a:rPr>
              <a:t>Looks at Infrared light, the heat signature of the universe</a:t>
            </a:r>
          </a:p>
          <a:p>
            <a:pPr marL="742950" lvl="1" indent="-285750">
              <a:buFont typeface="Arial" pitchFamily="34" charset="0"/>
              <a:buChar char="•"/>
            </a:pPr>
            <a:r>
              <a:rPr lang="en-US" sz="2000" dirty="0" smtClean="0">
                <a:solidFill>
                  <a:schemeClr val="accent6">
                    <a:lumMod val="60000"/>
                    <a:lumOff val="40000"/>
                  </a:schemeClr>
                </a:solidFill>
              </a:rPr>
              <a:t>Can see things that Hubble cannot see, through interstellar dust clouds to the stars forming or exploding inside</a:t>
            </a:r>
          </a:p>
          <a:p>
            <a:pPr marL="285750" indent="-285750">
              <a:buFont typeface="Arial" pitchFamily="34" charset="0"/>
              <a:buChar char="•"/>
            </a:pPr>
            <a:r>
              <a:rPr lang="en-US" sz="2000" dirty="0" smtClean="0">
                <a:solidFill>
                  <a:schemeClr val="accent6">
                    <a:lumMod val="60000"/>
                    <a:lumOff val="40000"/>
                  </a:schemeClr>
                </a:solidFill>
              </a:rPr>
              <a:t>During extended mission, discovered that Spitzer can find planets around other stars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200400" cy="1143000"/>
          </a:xfrm>
        </p:spPr>
        <p:txBody>
          <a:bodyPr/>
          <a:lstStyle/>
          <a:p>
            <a:r>
              <a:rPr lang="en-US" dirty="0" smtClean="0">
                <a:solidFill>
                  <a:schemeClr val="bg1"/>
                </a:solidFill>
              </a:rPr>
              <a:t>Stardust</a:t>
            </a:r>
            <a:endParaRPr lang="en-US" dirty="0">
              <a:solidFill>
                <a:schemeClr val="bg1"/>
              </a:solidFill>
            </a:endParaRPr>
          </a:p>
        </p:txBody>
      </p:sp>
      <p:pic>
        <p:nvPicPr>
          <p:cNvPr id="23554" name="Picture 2" descr="http://astro.kent.ac.uk/research/Stardust_fig1.jpg"/>
          <p:cNvPicPr>
            <a:picLocks noChangeAspect="1" noChangeArrowheads="1"/>
          </p:cNvPicPr>
          <p:nvPr/>
        </p:nvPicPr>
        <p:blipFill>
          <a:blip r:embed="rId2" cstate="email"/>
          <a:srcRect/>
          <a:stretch>
            <a:fillRect/>
          </a:stretch>
        </p:blipFill>
        <p:spPr bwMode="auto">
          <a:xfrm>
            <a:off x="4566146" y="-152400"/>
            <a:ext cx="4577854" cy="3048000"/>
          </a:xfrm>
          <a:prstGeom prst="rect">
            <a:avLst/>
          </a:prstGeom>
          <a:noFill/>
        </p:spPr>
      </p:pic>
      <p:pic>
        <p:nvPicPr>
          <p:cNvPr id="23556" name="Picture 4" descr="http://nssdc.gsfc.nasa.gov/planetary/image/stardust_capsule_landed.jpg"/>
          <p:cNvPicPr>
            <a:picLocks noChangeAspect="1" noChangeArrowheads="1"/>
          </p:cNvPicPr>
          <p:nvPr/>
        </p:nvPicPr>
        <p:blipFill>
          <a:blip r:embed="rId3" cstate="email"/>
          <a:srcRect/>
          <a:stretch>
            <a:fillRect/>
          </a:stretch>
        </p:blipFill>
        <p:spPr bwMode="auto">
          <a:xfrm>
            <a:off x="-762000" y="4267200"/>
            <a:ext cx="5483684" cy="3644900"/>
          </a:xfrm>
          <a:prstGeom prst="rect">
            <a:avLst/>
          </a:prstGeom>
          <a:noFill/>
        </p:spPr>
      </p:pic>
      <p:pic>
        <p:nvPicPr>
          <p:cNvPr id="4100" name="Picture 4" descr="http://ucsdnews.ucsd.edu/graphics/images/CometWild2_lg.jpg"/>
          <p:cNvPicPr>
            <a:picLocks noChangeAspect="1" noChangeArrowheads="1"/>
          </p:cNvPicPr>
          <p:nvPr/>
        </p:nvPicPr>
        <p:blipFill>
          <a:blip r:embed="rId4" cstate="email"/>
          <a:srcRect/>
          <a:stretch>
            <a:fillRect/>
          </a:stretch>
        </p:blipFill>
        <p:spPr bwMode="auto">
          <a:xfrm>
            <a:off x="6458816" y="3810000"/>
            <a:ext cx="2657475" cy="2657475"/>
          </a:xfrm>
          <a:prstGeom prst="rect">
            <a:avLst/>
          </a:prstGeom>
          <a:noFill/>
        </p:spPr>
      </p:pic>
      <p:pic>
        <p:nvPicPr>
          <p:cNvPr id="2050" name="Picture 2" descr="http://www.space.com/images/i/8088/i02/comet-tempel1-stardust-deepimpact.jpg?1297865317"/>
          <p:cNvPicPr>
            <a:picLocks noChangeAspect="1" noChangeArrowheads="1"/>
          </p:cNvPicPr>
          <p:nvPr/>
        </p:nvPicPr>
        <p:blipFill>
          <a:blip r:embed="rId5" cstate="email"/>
          <a:srcRect/>
          <a:stretch>
            <a:fillRect/>
          </a:stretch>
        </p:blipFill>
        <p:spPr bwMode="auto">
          <a:xfrm>
            <a:off x="2915473" y="4236529"/>
            <a:ext cx="3497322" cy="2621471"/>
          </a:xfrm>
          <a:prstGeom prst="rect">
            <a:avLst/>
          </a:prstGeom>
          <a:noFill/>
        </p:spPr>
      </p:pic>
      <p:sp>
        <p:nvSpPr>
          <p:cNvPr id="8" name="Rectangle 7"/>
          <p:cNvSpPr/>
          <p:nvPr/>
        </p:nvSpPr>
        <p:spPr>
          <a:xfrm>
            <a:off x="6422165" y="6571151"/>
            <a:ext cx="2721835" cy="307777"/>
          </a:xfrm>
          <a:prstGeom prst="rect">
            <a:avLst/>
          </a:prstGeom>
        </p:spPr>
        <p:txBody>
          <a:bodyPr wrap="none">
            <a:spAutoFit/>
          </a:bodyPr>
          <a:lstStyle/>
          <a:p>
            <a:r>
              <a:rPr lang="en-US" sz="1400" dirty="0" smtClean="0">
                <a:solidFill>
                  <a:schemeClr val="bg1"/>
                </a:solidFill>
              </a:rPr>
              <a:t>Images Courtesy NASA/JPL-Caltech</a:t>
            </a:r>
            <a:endParaRPr lang="en-US" sz="1400" dirty="0">
              <a:solidFill>
                <a:schemeClr val="bg1"/>
              </a:solidFill>
            </a:endParaRPr>
          </a:p>
        </p:txBody>
      </p:sp>
      <p:pic>
        <p:nvPicPr>
          <p:cNvPr id="4098" name="Picture 2" descr="Aerogel from the Stardust Comet Sample Return Mission - Trophy Award 2008"/>
          <p:cNvPicPr>
            <a:picLocks noChangeAspect="1" noChangeArrowheads="1"/>
          </p:cNvPicPr>
          <p:nvPr/>
        </p:nvPicPr>
        <p:blipFill>
          <a:blip r:embed="rId6" cstate="email"/>
          <a:srcRect/>
          <a:stretch>
            <a:fillRect/>
          </a:stretch>
        </p:blipFill>
        <p:spPr bwMode="auto">
          <a:xfrm>
            <a:off x="4566713" y="2616200"/>
            <a:ext cx="2288360" cy="1519614"/>
          </a:xfrm>
          <a:prstGeom prst="rect">
            <a:avLst/>
          </a:prstGeom>
          <a:noFill/>
        </p:spPr>
      </p:pic>
      <p:sp>
        <p:nvSpPr>
          <p:cNvPr id="9" name="TextBox 8"/>
          <p:cNvSpPr txBox="1"/>
          <p:nvPr/>
        </p:nvSpPr>
        <p:spPr>
          <a:xfrm>
            <a:off x="1" y="1196876"/>
            <a:ext cx="4566146" cy="2616101"/>
          </a:xfrm>
          <a:prstGeom prst="rect">
            <a:avLst/>
          </a:prstGeom>
          <a:noFill/>
        </p:spPr>
        <p:txBody>
          <a:bodyPr wrap="square" rtlCol="0">
            <a:spAutoFit/>
          </a:bodyPr>
          <a:lstStyle/>
          <a:p>
            <a:pPr algn="ctr"/>
            <a:r>
              <a:rPr lang="en-US" sz="2400" b="1" dirty="0" smtClean="0">
                <a:solidFill>
                  <a:schemeClr val="accent6">
                    <a:lumMod val="60000"/>
                    <a:lumOff val="40000"/>
                  </a:schemeClr>
                </a:solidFill>
              </a:rPr>
              <a:t>Stardust Facts – Launched 1999</a:t>
            </a:r>
          </a:p>
          <a:p>
            <a:pPr marL="285750" indent="-285750">
              <a:buFont typeface="Arial" pitchFamily="34" charset="0"/>
              <a:buChar char="•"/>
            </a:pPr>
            <a:r>
              <a:rPr lang="en-US" sz="2000" dirty="0" smtClean="0">
                <a:solidFill>
                  <a:schemeClr val="accent6">
                    <a:lumMod val="60000"/>
                    <a:lumOff val="40000"/>
                  </a:schemeClr>
                </a:solidFill>
              </a:rPr>
              <a:t>Flew by the asteroid </a:t>
            </a:r>
            <a:r>
              <a:rPr lang="en-US" sz="2000" dirty="0" err="1" smtClean="0">
                <a:solidFill>
                  <a:schemeClr val="accent6">
                    <a:lumMod val="60000"/>
                    <a:lumOff val="40000"/>
                  </a:schemeClr>
                </a:solidFill>
              </a:rPr>
              <a:t>Annefrank</a:t>
            </a:r>
            <a:r>
              <a:rPr lang="en-US" sz="2000" dirty="0" smtClean="0">
                <a:solidFill>
                  <a:schemeClr val="accent6">
                    <a:lumMod val="60000"/>
                    <a:lumOff val="40000"/>
                  </a:schemeClr>
                </a:solidFill>
              </a:rPr>
              <a:t> and the comets Wild 2 and </a:t>
            </a:r>
            <a:r>
              <a:rPr lang="en-US" sz="2000" dirty="0" err="1" smtClean="0">
                <a:solidFill>
                  <a:schemeClr val="accent6">
                    <a:lumMod val="60000"/>
                    <a:lumOff val="40000"/>
                  </a:schemeClr>
                </a:solidFill>
              </a:rPr>
              <a:t>Tempel</a:t>
            </a:r>
            <a:r>
              <a:rPr lang="en-US" sz="2000" dirty="0" smtClean="0">
                <a:solidFill>
                  <a:schemeClr val="accent6">
                    <a:lumMod val="60000"/>
                    <a:lumOff val="40000"/>
                  </a:schemeClr>
                </a:solidFill>
              </a:rPr>
              <a:t> 1</a:t>
            </a:r>
          </a:p>
          <a:p>
            <a:pPr marL="285750" indent="-285750">
              <a:buFont typeface="Arial" pitchFamily="34" charset="0"/>
              <a:buChar char="•"/>
            </a:pPr>
            <a:r>
              <a:rPr lang="en-US" sz="2000" dirty="0" smtClean="0">
                <a:solidFill>
                  <a:schemeClr val="accent6">
                    <a:lumMod val="60000"/>
                    <a:lumOff val="40000"/>
                  </a:schemeClr>
                </a:solidFill>
              </a:rPr>
              <a:t>Captured comet dust inside material called </a:t>
            </a:r>
            <a:r>
              <a:rPr lang="en-US" sz="2000" dirty="0" err="1" smtClean="0">
                <a:solidFill>
                  <a:schemeClr val="accent6">
                    <a:lumMod val="60000"/>
                    <a:lumOff val="40000"/>
                  </a:schemeClr>
                </a:solidFill>
              </a:rPr>
              <a:t>Aerogel</a:t>
            </a:r>
            <a:r>
              <a:rPr lang="en-US" sz="2000" dirty="0" smtClean="0">
                <a:solidFill>
                  <a:schemeClr val="accent6">
                    <a:lumMod val="60000"/>
                    <a:lumOff val="40000"/>
                  </a:schemeClr>
                </a:solidFill>
              </a:rPr>
              <a:t>, nicknamed “solid smoke,” and brought them to Earth</a:t>
            </a:r>
          </a:p>
          <a:p>
            <a:pPr marL="285750" indent="-285750">
              <a:buFont typeface="Arial" pitchFamily="34" charset="0"/>
              <a:buChar char="•"/>
            </a:pPr>
            <a:r>
              <a:rPr lang="en-US" sz="2000" dirty="0" smtClean="0">
                <a:solidFill>
                  <a:schemeClr val="accent6">
                    <a:lumMod val="60000"/>
                    <a:lumOff val="40000"/>
                  </a:schemeClr>
                </a:solidFill>
              </a:rPr>
              <a:t>Revisited the Deep Impact crater site</a:t>
            </a:r>
          </a:p>
          <a:p>
            <a:pPr marL="285750" indent="-285750">
              <a:buFont typeface="Arial" pitchFamily="34" charset="0"/>
              <a:buChar char="•"/>
            </a:pPr>
            <a:r>
              <a:rPr lang="en-US" sz="2000" dirty="0" smtClean="0">
                <a:solidFill>
                  <a:schemeClr val="accent6">
                    <a:lumMod val="60000"/>
                    <a:lumOff val="40000"/>
                  </a:schemeClr>
                </a:solidFill>
              </a:rPr>
              <a:t>Basis for new mission OSIRIS-</a:t>
            </a:r>
            <a:r>
              <a:rPr lang="en-US" sz="2000" dirty="0" err="1" smtClean="0">
                <a:solidFill>
                  <a:schemeClr val="accent6">
                    <a:lumMod val="60000"/>
                    <a:lumOff val="40000"/>
                  </a:schemeClr>
                </a:solidFill>
              </a:rPr>
              <a:t>REx</a:t>
            </a:r>
            <a:endParaRPr lang="en-US" sz="20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ace.skyrocket.de/img_sat/osiris-rex__1.jpg"/>
          <p:cNvPicPr>
            <a:picLocks noChangeAspect="1" noChangeArrowheads="1"/>
          </p:cNvPicPr>
          <p:nvPr/>
        </p:nvPicPr>
        <p:blipFill>
          <a:blip r:embed="rId2" cstate="email"/>
          <a:srcRect/>
          <a:stretch>
            <a:fillRect/>
          </a:stretch>
        </p:blipFill>
        <p:spPr bwMode="auto">
          <a:xfrm>
            <a:off x="0" y="3062478"/>
            <a:ext cx="5181600" cy="3795522"/>
          </a:xfrm>
          <a:prstGeom prst="rect">
            <a:avLst/>
          </a:prstGeom>
          <a:noFill/>
        </p:spPr>
      </p:pic>
      <p:sp>
        <p:nvSpPr>
          <p:cNvPr id="6" name="Title 1"/>
          <p:cNvSpPr>
            <a:spLocks noGrp="1"/>
          </p:cNvSpPr>
          <p:nvPr>
            <p:ph type="title"/>
          </p:nvPr>
        </p:nvSpPr>
        <p:spPr>
          <a:xfrm>
            <a:off x="0" y="228600"/>
            <a:ext cx="3962400" cy="2057400"/>
          </a:xfrm>
        </p:spPr>
        <p:txBody>
          <a:bodyPr>
            <a:normAutofit fontScale="90000"/>
          </a:bodyPr>
          <a:lstStyle/>
          <a:p>
            <a:r>
              <a:rPr lang="en-US" dirty="0" smtClean="0">
                <a:solidFill>
                  <a:schemeClr val="bg1"/>
                </a:solidFill>
              </a:rPr>
              <a:t>OSIRIS-</a:t>
            </a:r>
            <a:r>
              <a:rPr lang="en-US" dirty="0" err="1" smtClean="0">
                <a:solidFill>
                  <a:schemeClr val="bg1"/>
                </a:solidFill>
              </a:rPr>
              <a:t>REx</a:t>
            </a:r>
            <a:r>
              <a:rPr lang="en-US" dirty="0" smtClean="0">
                <a:solidFill>
                  <a:schemeClr val="bg1"/>
                </a:solidFill>
              </a:rPr>
              <a:t> </a:t>
            </a:r>
            <a:br>
              <a:rPr lang="en-US" dirty="0" smtClean="0">
                <a:solidFill>
                  <a:schemeClr val="bg1"/>
                </a:solidFill>
              </a:rPr>
            </a:br>
            <a:r>
              <a:rPr lang="en-US" dirty="0" smtClean="0">
                <a:solidFill>
                  <a:schemeClr val="bg1"/>
                </a:solidFill>
              </a:rPr>
              <a:t>and</a:t>
            </a:r>
            <a:br>
              <a:rPr lang="en-US" dirty="0" smtClean="0">
                <a:solidFill>
                  <a:schemeClr val="bg1"/>
                </a:solidFill>
              </a:rPr>
            </a:br>
            <a:r>
              <a:rPr lang="en-US" dirty="0" smtClean="0">
                <a:solidFill>
                  <a:schemeClr val="bg1"/>
                </a:solidFill>
              </a:rPr>
              <a:t>Orion</a:t>
            </a:r>
            <a:endParaRPr lang="en-US" dirty="0">
              <a:solidFill>
                <a:schemeClr val="bg1"/>
              </a:solidFill>
            </a:endParaRPr>
          </a:p>
        </p:txBody>
      </p:sp>
      <p:pic>
        <p:nvPicPr>
          <p:cNvPr id="1026" name="Picture 2" descr="http://2.bp.blogspot.com/_KCdsMYVjqb0/TH1uB2wHiLI/AAAAAAAAAHo/p2tSD6HrgfY/s1600/AsteroidCovhi.jpg"/>
          <p:cNvPicPr>
            <a:picLocks noChangeAspect="1" noChangeArrowheads="1"/>
          </p:cNvPicPr>
          <p:nvPr/>
        </p:nvPicPr>
        <p:blipFill>
          <a:blip r:embed="rId3" cstate="email"/>
          <a:srcRect/>
          <a:stretch>
            <a:fillRect/>
          </a:stretch>
        </p:blipFill>
        <p:spPr bwMode="auto">
          <a:xfrm>
            <a:off x="5536590" y="2667000"/>
            <a:ext cx="3306793" cy="4191000"/>
          </a:xfrm>
          <a:prstGeom prst="rect">
            <a:avLst/>
          </a:prstGeom>
          <a:noFill/>
        </p:spPr>
      </p:pic>
      <p:sp>
        <p:nvSpPr>
          <p:cNvPr id="8" name="TextBox 7"/>
          <p:cNvSpPr txBox="1"/>
          <p:nvPr/>
        </p:nvSpPr>
        <p:spPr>
          <a:xfrm>
            <a:off x="3962400" y="228600"/>
            <a:ext cx="4566146" cy="2677656"/>
          </a:xfrm>
          <a:prstGeom prst="rect">
            <a:avLst/>
          </a:prstGeom>
          <a:noFill/>
        </p:spPr>
        <p:txBody>
          <a:bodyPr wrap="square" rtlCol="0">
            <a:spAutoFit/>
          </a:bodyPr>
          <a:lstStyle/>
          <a:p>
            <a:pPr algn="ctr"/>
            <a:r>
              <a:rPr lang="en-US" sz="2400" b="1" dirty="0" smtClean="0">
                <a:solidFill>
                  <a:schemeClr val="accent6">
                    <a:lumMod val="60000"/>
                    <a:lumOff val="40000"/>
                  </a:schemeClr>
                </a:solidFill>
              </a:rPr>
              <a:t>Osiris-</a:t>
            </a:r>
            <a:r>
              <a:rPr lang="en-US" sz="2400" b="1" dirty="0" err="1" smtClean="0">
                <a:solidFill>
                  <a:schemeClr val="accent6">
                    <a:lumMod val="60000"/>
                    <a:lumOff val="40000"/>
                  </a:schemeClr>
                </a:solidFill>
              </a:rPr>
              <a:t>REx</a:t>
            </a:r>
            <a:r>
              <a:rPr lang="en-US" sz="2400" b="1" dirty="0" smtClean="0">
                <a:solidFill>
                  <a:schemeClr val="accent6">
                    <a:lumMod val="60000"/>
                    <a:lumOff val="40000"/>
                  </a:schemeClr>
                </a:solidFill>
              </a:rPr>
              <a:t> Facts - Launches 2016</a:t>
            </a:r>
          </a:p>
          <a:p>
            <a:pPr marL="285750" indent="-285750">
              <a:buFont typeface="Arial" pitchFamily="34" charset="0"/>
              <a:buChar char="•"/>
            </a:pPr>
            <a:r>
              <a:rPr lang="en-US" sz="2000" dirty="0" smtClean="0">
                <a:solidFill>
                  <a:schemeClr val="accent6">
                    <a:lumMod val="60000"/>
                    <a:lumOff val="40000"/>
                  </a:schemeClr>
                </a:solidFill>
              </a:rPr>
              <a:t>Asteroid sample return mission</a:t>
            </a:r>
          </a:p>
          <a:p>
            <a:pPr marL="285750" indent="-285750">
              <a:buFont typeface="Arial" pitchFamily="34" charset="0"/>
              <a:buChar char="•"/>
            </a:pPr>
            <a:endParaRPr lang="en-US" sz="2000" dirty="0" smtClean="0">
              <a:solidFill>
                <a:schemeClr val="accent6">
                  <a:lumMod val="60000"/>
                  <a:lumOff val="40000"/>
                </a:schemeClr>
              </a:solidFill>
            </a:endParaRPr>
          </a:p>
          <a:p>
            <a:pPr marL="285750" indent="-285750" algn="ctr"/>
            <a:r>
              <a:rPr lang="en-US" sz="2400" b="1" dirty="0" smtClean="0">
                <a:solidFill>
                  <a:schemeClr val="accent6">
                    <a:lumMod val="60000"/>
                    <a:lumOff val="40000"/>
                  </a:schemeClr>
                </a:solidFill>
              </a:rPr>
              <a:t>Orion Facts – Test Flight 2014</a:t>
            </a:r>
          </a:p>
          <a:p>
            <a:pPr marL="285750" indent="-285750">
              <a:buFont typeface="Arial" pitchFamily="34" charset="0"/>
              <a:buChar char="•"/>
            </a:pPr>
            <a:r>
              <a:rPr lang="en-US" sz="2000" dirty="0" smtClean="0">
                <a:solidFill>
                  <a:schemeClr val="accent6">
                    <a:lumMod val="60000"/>
                    <a:lumOff val="40000"/>
                  </a:schemeClr>
                </a:solidFill>
              </a:rPr>
              <a:t>Spacecraft designed to carry astronauts to deep space locations including asteroids</a:t>
            </a:r>
          </a:p>
          <a:p>
            <a:pPr marL="285750" indent="-285750">
              <a:buFont typeface="Arial" pitchFamily="34" charset="0"/>
              <a:buChar char="•"/>
            </a:pPr>
            <a:endParaRPr lang="en-US" sz="2000" dirty="0" smtClean="0">
              <a:solidFill>
                <a:schemeClr val="accent6">
                  <a:lumMod val="60000"/>
                  <a:lumOff val="40000"/>
                </a:schemeClr>
              </a:solidFill>
            </a:endParaRPr>
          </a:p>
        </p:txBody>
      </p:sp>
      <p:sp>
        <p:nvSpPr>
          <p:cNvPr id="9" name="Rectangle 8"/>
          <p:cNvSpPr/>
          <p:nvPr/>
        </p:nvSpPr>
        <p:spPr>
          <a:xfrm>
            <a:off x="6842408" y="6488668"/>
            <a:ext cx="2301592" cy="369332"/>
          </a:xfrm>
          <a:prstGeom prst="rect">
            <a:avLst/>
          </a:prstGeom>
        </p:spPr>
        <p:txBody>
          <a:bodyPr wrap="none">
            <a:spAutoFit/>
          </a:bodyPr>
          <a:lstStyle/>
          <a:p>
            <a:r>
              <a:rPr lang="en-US" dirty="0" smtClean="0">
                <a:solidFill>
                  <a:schemeClr val="bg1"/>
                </a:solidFill>
              </a:rPr>
              <a:t>Images Courtesy NASA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0"/>
            <a:ext cx="2438400" cy="1143000"/>
          </a:xfrm>
        </p:spPr>
        <p:txBody>
          <a:bodyPr/>
          <a:lstStyle/>
          <a:p>
            <a:r>
              <a:rPr lang="en-US" dirty="0" smtClean="0">
                <a:solidFill>
                  <a:schemeClr val="bg1"/>
                </a:solidFill>
              </a:rPr>
              <a:t>Juno</a:t>
            </a:r>
            <a:endParaRPr lang="en-US" dirty="0">
              <a:solidFill>
                <a:schemeClr val="bg1"/>
              </a:solidFill>
            </a:endParaRPr>
          </a:p>
        </p:txBody>
      </p:sp>
      <p:pic>
        <p:nvPicPr>
          <p:cNvPr id="9" name="Picture 10" descr="C:\Documents and Settings\pdyches\My Documents\Juno\Presentations\New PPT for Jan 102610\WhyJunoStrip1.jpg"/>
          <p:cNvPicPr>
            <a:picLocks noChangeAspect="1" noChangeArrowheads="1"/>
          </p:cNvPicPr>
          <p:nvPr/>
        </p:nvPicPr>
        <p:blipFill>
          <a:blip r:embed="rId2" cstate="email"/>
          <a:srcRect/>
          <a:stretch>
            <a:fillRect/>
          </a:stretch>
        </p:blipFill>
        <p:spPr bwMode="auto">
          <a:xfrm>
            <a:off x="1828800" y="3810000"/>
            <a:ext cx="7315200" cy="2667000"/>
          </a:xfrm>
          <a:prstGeom prst="rect">
            <a:avLst/>
          </a:prstGeom>
          <a:noFill/>
          <a:ln w="9525">
            <a:noFill/>
            <a:miter lim="800000"/>
            <a:headEnd/>
            <a:tailEnd/>
          </a:ln>
        </p:spPr>
      </p:pic>
      <p:pic>
        <p:nvPicPr>
          <p:cNvPr id="15364" name="Picture 4" descr="http://www.nasa.gov/images/content/329218main_juno200904.jpg"/>
          <p:cNvPicPr>
            <a:picLocks noChangeAspect="1" noChangeArrowheads="1"/>
          </p:cNvPicPr>
          <p:nvPr/>
        </p:nvPicPr>
        <p:blipFill>
          <a:blip r:embed="rId3" cstate="email"/>
          <a:srcRect/>
          <a:stretch>
            <a:fillRect/>
          </a:stretch>
        </p:blipFill>
        <p:spPr bwMode="auto">
          <a:xfrm>
            <a:off x="0" y="0"/>
            <a:ext cx="4206240" cy="3505200"/>
          </a:xfrm>
          <a:prstGeom prst="rect">
            <a:avLst/>
          </a:prstGeom>
          <a:noFill/>
        </p:spPr>
      </p:pic>
      <p:pic>
        <p:nvPicPr>
          <p:cNvPr id="10243" name="Picture 3" descr="http://www.jpl.nasa.gov/images/juno/20110527/pia14172-full.jpg"/>
          <p:cNvPicPr>
            <a:picLocks noChangeAspect="1" noChangeArrowheads="1"/>
          </p:cNvPicPr>
          <p:nvPr/>
        </p:nvPicPr>
        <p:blipFill>
          <a:blip r:embed="rId4" cstate="email"/>
          <a:srcRect/>
          <a:stretch>
            <a:fillRect/>
          </a:stretch>
        </p:blipFill>
        <p:spPr bwMode="auto">
          <a:xfrm>
            <a:off x="0" y="3505200"/>
            <a:ext cx="4457700" cy="2971800"/>
          </a:xfrm>
          <a:prstGeom prst="rect">
            <a:avLst/>
          </a:prstGeom>
          <a:noFill/>
        </p:spPr>
      </p:pic>
      <p:sp>
        <p:nvSpPr>
          <p:cNvPr id="6" name="Rectangle 5"/>
          <p:cNvSpPr/>
          <p:nvPr/>
        </p:nvSpPr>
        <p:spPr>
          <a:xfrm>
            <a:off x="5699724" y="6488668"/>
            <a:ext cx="3444276" cy="369332"/>
          </a:xfrm>
          <a:prstGeom prst="rect">
            <a:avLst/>
          </a:prstGeom>
        </p:spPr>
        <p:txBody>
          <a:bodyPr wrap="none">
            <a:spAutoFit/>
          </a:bodyPr>
          <a:lstStyle/>
          <a:p>
            <a:r>
              <a:rPr lang="en-US" dirty="0" smtClean="0">
                <a:solidFill>
                  <a:schemeClr val="bg1"/>
                </a:solidFill>
              </a:rPr>
              <a:t>Images Courtesy NASA/JPL-Caltech</a:t>
            </a:r>
            <a:endParaRPr lang="en-US" dirty="0">
              <a:solidFill>
                <a:schemeClr val="bg1"/>
              </a:solidFill>
            </a:endParaRPr>
          </a:p>
        </p:txBody>
      </p:sp>
      <p:sp>
        <p:nvSpPr>
          <p:cNvPr id="7" name="TextBox 6"/>
          <p:cNvSpPr txBox="1"/>
          <p:nvPr/>
        </p:nvSpPr>
        <p:spPr>
          <a:xfrm>
            <a:off x="4343400" y="1066800"/>
            <a:ext cx="4566146" cy="2308324"/>
          </a:xfrm>
          <a:prstGeom prst="rect">
            <a:avLst/>
          </a:prstGeom>
          <a:noFill/>
        </p:spPr>
        <p:txBody>
          <a:bodyPr wrap="square" rtlCol="0">
            <a:spAutoFit/>
          </a:bodyPr>
          <a:lstStyle/>
          <a:p>
            <a:pPr algn="ctr"/>
            <a:r>
              <a:rPr lang="en-US" sz="2400" b="1" dirty="0" smtClean="0">
                <a:solidFill>
                  <a:schemeClr val="accent6">
                    <a:lumMod val="60000"/>
                    <a:lumOff val="40000"/>
                  </a:schemeClr>
                </a:solidFill>
              </a:rPr>
              <a:t>Juno Facts – Launched 2011</a:t>
            </a:r>
          </a:p>
          <a:p>
            <a:pPr marL="285750" indent="-285750">
              <a:buFont typeface="Arial" pitchFamily="34" charset="0"/>
              <a:buChar char="•"/>
            </a:pPr>
            <a:r>
              <a:rPr lang="en-US" sz="2000" dirty="0" smtClean="0">
                <a:solidFill>
                  <a:schemeClr val="accent6">
                    <a:lumMod val="60000"/>
                    <a:lumOff val="40000"/>
                  </a:schemeClr>
                </a:solidFill>
              </a:rPr>
              <a:t>Mission: Study what Jupiter is made of, its gravity and magnetic fields, and its auroras</a:t>
            </a:r>
          </a:p>
          <a:p>
            <a:pPr marL="285750" indent="-285750">
              <a:buFont typeface="Arial" pitchFamily="34" charset="0"/>
              <a:buChar char="•"/>
            </a:pPr>
            <a:r>
              <a:rPr lang="en-US" sz="2000" dirty="0" smtClean="0">
                <a:solidFill>
                  <a:schemeClr val="accent6">
                    <a:lumMod val="60000"/>
                    <a:lumOff val="40000"/>
                  </a:schemeClr>
                </a:solidFill>
              </a:rPr>
              <a:t>Journeyed past Mars in 2012</a:t>
            </a:r>
          </a:p>
          <a:p>
            <a:pPr marL="285750" indent="-285750">
              <a:buFont typeface="Arial" pitchFamily="34" charset="0"/>
              <a:buChar char="•"/>
            </a:pPr>
            <a:r>
              <a:rPr lang="en-US" sz="2000" dirty="0" smtClean="0">
                <a:solidFill>
                  <a:schemeClr val="accent6">
                    <a:lumMod val="60000"/>
                    <a:lumOff val="40000"/>
                  </a:schemeClr>
                </a:solidFill>
              </a:rPr>
              <a:t>Earth Fly-by was October 2013</a:t>
            </a:r>
          </a:p>
          <a:p>
            <a:pPr marL="285750" indent="-285750">
              <a:buFont typeface="Arial" pitchFamily="34" charset="0"/>
              <a:buChar char="•"/>
            </a:pPr>
            <a:r>
              <a:rPr lang="en-US" sz="2000" dirty="0" smtClean="0">
                <a:solidFill>
                  <a:schemeClr val="accent6">
                    <a:lumMod val="60000"/>
                    <a:lumOff val="40000"/>
                  </a:schemeClr>
                </a:solidFill>
              </a:rPr>
              <a:t>Arrives at Jupiter in 2016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216291" cy="6858000"/>
          </a:xfrm>
        </p:spPr>
      </p:pic>
    </p:spTree>
    <p:extLst>
      <p:ext uri="{BB962C8B-B14F-4D97-AF65-F5344CB8AC3E}">
        <p14:creationId xmlns:p14="http://schemas.microsoft.com/office/powerpoint/2010/main" xmlns="" val="186994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638800" y="0"/>
            <a:ext cx="3505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Mars Odyssey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7170" name="Picture 2" descr="google mars.jpg"/>
          <p:cNvPicPr>
            <a:picLocks noChangeAspect="1" noChangeArrowheads="1"/>
          </p:cNvPicPr>
          <p:nvPr/>
        </p:nvPicPr>
        <p:blipFill>
          <a:blip r:embed="rId2" cstate="email"/>
          <a:srcRect/>
          <a:stretch>
            <a:fillRect/>
          </a:stretch>
        </p:blipFill>
        <p:spPr bwMode="auto">
          <a:xfrm>
            <a:off x="0" y="3465"/>
            <a:ext cx="5715000" cy="4010026"/>
          </a:xfrm>
          <a:prstGeom prst="rect">
            <a:avLst/>
          </a:prstGeom>
          <a:noFill/>
        </p:spPr>
      </p:pic>
      <p:pic>
        <p:nvPicPr>
          <p:cNvPr id="20482" name="Picture 2" descr="http://www.nasa.gov/centers/jpl/images/content/92490main_craft2-browse.jpg"/>
          <p:cNvPicPr>
            <a:picLocks noChangeAspect="1" noChangeArrowheads="1"/>
          </p:cNvPicPr>
          <p:nvPr/>
        </p:nvPicPr>
        <p:blipFill>
          <a:blip r:embed="rId3" cstate="email"/>
          <a:srcRect/>
          <a:stretch>
            <a:fillRect/>
          </a:stretch>
        </p:blipFill>
        <p:spPr bwMode="auto">
          <a:xfrm>
            <a:off x="5409712" y="1025296"/>
            <a:ext cx="3734287" cy="2988195"/>
          </a:xfrm>
          <a:prstGeom prst="rect">
            <a:avLst/>
          </a:prstGeom>
          <a:noFill/>
        </p:spPr>
      </p:pic>
      <p:pic>
        <p:nvPicPr>
          <p:cNvPr id="7174" name="Picture 6" descr="NASA's first photo from 2001 Mars Odyssey">
            <a:hlinkClick r:id="rId4"/>
          </p:cNvPr>
          <p:cNvPicPr>
            <a:picLocks noChangeAspect="1" noChangeArrowheads="1"/>
          </p:cNvPicPr>
          <p:nvPr/>
        </p:nvPicPr>
        <p:blipFill>
          <a:blip r:embed="rId5" cstate="email"/>
          <a:srcRect/>
          <a:stretch>
            <a:fillRect/>
          </a:stretch>
        </p:blipFill>
        <p:spPr bwMode="auto">
          <a:xfrm>
            <a:off x="7374427" y="4050662"/>
            <a:ext cx="1752600" cy="1838693"/>
          </a:xfrm>
          <a:prstGeom prst="rect">
            <a:avLst/>
          </a:prstGeom>
          <a:noFill/>
        </p:spPr>
      </p:pic>
      <p:sp>
        <p:nvSpPr>
          <p:cNvPr id="8" name="Rectangle 7"/>
          <p:cNvSpPr/>
          <p:nvPr/>
        </p:nvSpPr>
        <p:spPr>
          <a:xfrm>
            <a:off x="5699724" y="6488668"/>
            <a:ext cx="3444276" cy="369332"/>
          </a:xfrm>
          <a:prstGeom prst="rect">
            <a:avLst/>
          </a:prstGeom>
        </p:spPr>
        <p:txBody>
          <a:bodyPr wrap="none">
            <a:spAutoFit/>
          </a:bodyPr>
          <a:lstStyle/>
          <a:p>
            <a:r>
              <a:rPr lang="en-US" dirty="0" smtClean="0">
                <a:solidFill>
                  <a:schemeClr val="bg1"/>
                </a:solidFill>
              </a:rPr>
              <a:t>Images Courtesy NASA/JPL-Caltech</a:t>
            </a:r>
            <a:endParaRPr lang="en-US" dirty="0">
              <a:solidFill>
                <a:schemeClr val="bg1"/>
              </a:solidFill>
            </a:endParaRPr>
          </a:p>
        </p:txBody>
      </p:sp>
      <p:sp>
        <p:nvSpPr>
          <p:cNvPr id="10" name="TextBox 9"/>
          <p:cNvSpPr txBox="1"/>
          <p:nvPr/>
        </p:nvSpPr>
        <p:spPr>
          <a:xfrm>
            <a:off x="7434" y="4073501"/>
            <a:ext cx="7269421" cy="2308324"/>
          </a:xfrm>
          <a:prstGeom prst="rect">
            <a:avLst/>
          </a:prstGeom>
          <a:noFill/>
        </p:spPr>
        <p:txBody>
          <a:bodyPr wrap="square" rtlCol="0">
            <a:spAutoFit/>
          </a:bodyPr>
          <a:lstStyle/>
          <a:p>
            <a:pPr algn="ctr"/>
            <a:r>
              <a:rPr lang="en-US" sz="2400" b="1" dirty="0" smtClean="0">
                <a:solidFill>
                  <a:schemeClr val="accent6">
                    <a:lumMod val="60000"/>
                    <a:lumOff val="40000"/>
                  </a:schemeClr>
                </a:solidFill>
              </a:rPr>
              <a:t>Mars Odyssey Facts – Launched 2001</a:t>
            </a:r>
          </a:p>
          <a:p>
            <a:pPr marL="285750" indent="-285750">
              <a:buFont typeface="Arial" pitchFamily="34" charset="0"/>
              <a:buChar char="•"/>
            </a:pPr>
            <a:r>
              <a:rPr lang="en-US" sz="2000" b="1" dirty="0" smtClean="0">
                <a:solidFill>
                  <a:schemeClr val="accent6">
                    <a:lumMod val="60000"/>
                    <a:lumOff val="40000"/>
                  </a:schemeClr>
                </a:solidFill>
              </a:rPr>
              <a:t>Mission: Mapping the Mars Surface and Rover Relay</a:t>
            </a:r>
          </a:p>
          <a:p>
            <a:pPr marL="742950" lvl="1" indent="-285750">
              <a:buFont typeface="Arial" pitchFamily="34" charset="0"/>
              <a:buChar char="•"/>
            </a:pPr>
            <a:r>
              <a:rPr lang="en-US" sz="2000" dirty="0" smtClean="0">
                <a:solidFill>
                  <a:schemeClr val="accent6">
                    <a:lumMod val="60000"/>
                    <a:lumOff val="40000"/>
                  </a:schemeClr>
                </a:solidFill>
              </a:rPr>
              <a:t>Infrared camera - looks at the heat signature of Mars</a:t>
            </a:r>
          </a:p>
          <a:p>
            <a:pPr marL="742950" lvl="1" indent="-285750">
              <a:buFont typeface="Arial" pitchFamily="34" charset="0"/>
              <a:buChar char="•"/>
            </a:pPr>
            <a:r>
              <a:rPr lang="en-US" sz="2000" dirty="0" smtClean="0">
                <a:solidFill>
                  <a:schemeClr val="accent6">
                    <a:lumMod val="60000"/>
                    <a:lumOff val="40000"/>
                  </a:schemeClr>
                </a:solidFill>
              </a:rPr>
              <a:t>Communication with Mars rovers Opportunity and Curiosity</a:t>
            </a:r>
          </a:p>
          <a:p>
            <a:pPr marL="285750" indent="-285750">
              <a:buFont typeface="Arial" pitchFamily="34" charset="0"/>
              <a:buChar char="•"/>
            </a:pPr>
            <a:r>
              <a:rPr lang="en-US" sz="2000" dirty="0" err="1" smtClean="0">
                <a:solidFill>
                  <a:schemeClr val="accent6">
                    <a:lumMod val="60000"/>
                    <a:lumOff val="40000"/>
                  </a:schemeClr>
                </a:solidFill>
              </a:rPr>
              <a:t>Aerobraking</a:t>
            </a:r>
            <a:r>
              <a:rPr lang="en-US" sz="2000" dirty="0" smtClean="0">
                <a:solidFill>
                  <a:schemeClr val="accent6">
                    <a:lumMod val="60000"/>
                    <a:lumOff val="40000"/>
                  </a:schemeClr>
                </a:solidFill>
              </a:rPr>
              <a:t> – used Mars atmosphere to slow down</a:t>
            </a:r>
          </a:p>
          <a:p>
            <a:pPr marL="285750" indent="-285750">
              <a:buFont typeface="Arial" pitchFamily="34" charset="0"/>
              <a:buChar char="•"/>
            </a:pPr>
            <a:r>
              <a:rPr lang="en-US" sz="2000" dirty="0" smtClean="0">
                <a:solidFill>
                  <a:schemeClr val="accent6">
                    <a:lumMod val="60000"/>
                    <a:lumOff val="40000"/>
                  </a:schemeClr>
                </a:solidFill>
              </a:rPr>
              <a:t>Detected water ice at the Martian poles</a:t>
            </a:r>
          </a:p>
          <a:p>
            <a:pPr marL="285750" indent="-285750">
              <a:buFont typeface="Arial" pitchFamily="34" charset="0"/>
              <a:buChar char="•"/>
            </a:pPr>
            <a:endParaRPr lang="en-US" sz="20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982</TotalTime>
  <Words>913</Words>
  <Application>Microsoft Office PowerPoint</Application>
  <PresentationFormat>On-screen Show (4:3)</PresentationFormat>
  <Paragraphs>113</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Spacecraft Engineering and Operations in Colorado</vt:lpstr>
      <vt:lpstr>GRAIL</vt:lpstr>
      <vt:lpstr>Spitzer</vt:lpstr>
      <vt:lpstr>Stardust</vt:lpstr>
      <vt:lpstr>OSIRIS-REx  and Orion</vt:lpstr>
      <vt:lpstr>Juno</vt:lpstr>
      <vt:lpstr>Slide 8</vt:lpstr>
      <vt:lpstr>Slide 9</vt:lpstr>
      <vt:lpstr>Mars Reconnaissance Orbiter</vt:lpstr>
      <vt:lpstr>Phoenix and InSight</vt:lpstr>
      <vt:lpstr>Mars Curiosity Rover Landed in 2012!</vt:lpstr>
      <vt:lpstr>Maven</vt:lpstr>
      <vt:lpstr>MAVEN Will Allow Us To Understand Escape Of Atmospheric Gases To Space</vt:lpstr>
      <vt:lpstr>The MAVEN Spacecraft</vt:lpstr>
      <vt:lpstr>MAVEN Fun Facts</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andreec</dc:creator>
  <cp:lastModifiedBy>Littleton Public Schools</cp:lastModifiedBy>
  <cp:revision>77</cp:revision>
  <cp:lastPrinted>2012-10-25T17:57:04Z</cp:lastPrinted>
  <dcterms:created xsi:type="dcterms:W3CDTF">2011-11-07T22:33:21Z</dcterms:created>
  <dcterms:modified xsi:type="dcterms:W3CDTF">2013-11-09T16:44:48Z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Document Author">
    <vt:lpwstr>ACCT02\krysccm</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false</vt:bool>
  </property>
  <property fmtid="{D5CDD505-2E9C-101B-9397-08002B2CF9AE}" pid="10" name="Allow Footer Overwrite">
    <vt:bool>false</vt:bool>
  </property>
  <property fmtid="{D5CDD505-2E9C-101B-9397-08002B2CF9AE}" pid="11" name="Multiple Selected">
    <vt:lpwstr>-1</vt:lpwstr>
  </property>
  <property fmtid="{D5CDD505-2E9C-101B-9397-08002B2CF9AE}" pid="12" name="SIPLongWording">
    <vt:lpwstr/>
  </property>
  <property fmtid="{D5CDD505-2E9C-101B-9397-08002B2CF9AE}" pid="13" name="checkedProgramsCount">
    <vt:i4>0</vt:i4>
  </property>
</Properties>
</file>